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0" r:id="rId1"/>
  </p:sldMasterIdLst>
  <p:notesMasterIdLst>
    <p:notesMasterId r:id="rId26"/>
  </p:notesMasterIdLst>
  <p:sldIdLst>
    <p:sldId id="256" r:id="rId2"/>
    <p:sldId id="262" r:id="rId3"/>
    <p:sldId id="302" r:id="rId4"/>
    <p:sldId id="264" r:id="rId5"/>
    <p:sldId id="265" r:id="rId6"/>
    <p:sldId id="300" r:id="rId7"/>
    <p:sldId id="308" r:id="rId8"/>
    <p:sldId id="269" r:id="rId9"/>
    <p:sldId id="274" r:id="rId10"/>
    <p:sldId id="280" r:id="rId11"/>
    <p:sldId id="288" r:id="rId12"/>
    <p:sldId id="289" r:id="rId13"/>
    <p:sldId id="290" r:id="rId14"/>
    <p:sldId id="292" r:id="rId15"/>
    <p:sldId id="293" r:id="rId16"/>
    <p:sldId id="294" r:id="rId17"/>
    <p:sldId id="295" r:id="rId18"/>
    <p:sldId id="296" r:id="rId19"/>
    <p:sldId id="305" r:id="rId20"/>
    <p:sldId id="306" r:id="rId21"/>
    <p:sldId id="307" r:id="rId22"/>
    <p:sldId id="297" r:id="rId23"/>
    <p:sldId id="298" r:id="rId24"/>
    <p:sldId id="286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CC66"/>
    <a:srgbClr val="33CCCC"/>
    <a:srgbClr val="0000FF"/>
    <a:srgbClr val="3399FF"/>
    <a:srgbClr val="AFF0FF"/>
    <a:srgbClr val="FFFF2D"/>
    <a:srgbClr val="FFFF21"/>
    <a:srgbClr val="E9F278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A488322-F2BA-4B5B-9748-0D474271808F}" styleName="中等深淺樣式 3 - 輔色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74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978F38-5AC8-4250-8564-CCE12316F056}" type="datetimeFigureOut">
              <a:rPr lang="zh-TW" altLang="en-US" smtClean="0"/>
              <a:t>2025/12/31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672175-9A2F-48CA-B15D-CFA1F72C82E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708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F0948A-6B63-494F-B9D8-85EBE51B916F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81189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D093E-AEC6-4F77-A0D2-510F4389EFC4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33460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D093E-AEC6-4F77-A0D2-510F4389EFC4}" type="slidenum">
              <a:rPr lang="zh-CN" altLang="en-US" smtClean="0"/>
              <a:pPr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33460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D093E-AEC6-4F77-A0D2-510F4389EFC4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33460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D093E-AEC6-4F77-A0D2-510F4389EFC4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33460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D093E-AEC6-4F77-A0D2-510F4389EFC4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33460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D093E-AEC6-4F77-A0D2-510F4389EFC4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98474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D093E-AEC6-4F77-A0D2-510F4389EFC4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98474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D093E-AEC6-4F77-A0D2-510F4389EFC4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81054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D093E-AEC6-4F77-A0D2-510F4389EFC4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81054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D093E-AEC6-4F77-A0D2-510F4389EFC4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3346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C744D-CEC5-4603-B8E6-30580376A13A}" type="datetimeFigureOut">
              <a:rPr lang="zh-TW" altLang="en-US" smtClean="0"/>
              <a:t>2025/12/31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9A480-59C9-4196-A149-C5DB0EF660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5352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C744D-CEC5-4603-B8E6-30580376A13A}" type="datetimeFigureOut">
              <a:rPr lang="zh-TW" altLang="en-US" smtClean="0"/>
              <a:t>2025/12/31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9A480-59C9-4196-A149-C5DB0EF660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8440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C744D-CEC5-4603-B8E6-30580376A13A}" type="datetimeFigureOut">
              <a:rPr lang="zh-TW" altLang="en-US" smtClean="0"/>
              <a:t>2025/12/31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9A480-59C9-4196-A149-C5DB0EF6602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463220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C744D-CEC5-4603-B8E6-30580376A13A}" type="datetimeFigureOut">
              <a:rPr lang="zh-TW" altLang="en-US" smtClean="0"/>
              <a:t>2025/12/31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9A480-59C9-4196-A149-C5DB0EF660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63242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C744D-CEC5-4603-B8E6-30580376A13A}" type="datetimeFigureOut">
              <a:rPr lang="zh-TW" altLang="en-US" smtClean="0"/>
              <a:t>2025/12/31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9A480-59C9-4196-A149-C5DB0EF66021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279475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C744D-CEC5-4603-B8E6-30580376A13A}" type="datetimeFigureOut">
              <a:rPr lang="zh-TW" altLang="en-US" smtClean="0"/>
              <a:t>2025/12/31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9A480-59C9-4196-A149-C5DB0EF660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31110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C744D-CEC5-4603-B8E6-30580376A13A}" type="datetimeFigureOut">
              <a:rPr lang="zh-TW" altLang="en-US" smtClean="0"/>
              <a:t>2025/12/31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9A480-59C9-4196-A149-C5DB0EF660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562268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C744D-CEC5-4603-B8E6-30580376A13A}" type="datetimeFigureOut">
              <a:rPr lang="zh-TW" altLang="en-US" smtClean="0"/>
              <a:t>2025/12/31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9A480-59C9-4196-A149-C5DB0EF660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1778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C744D-CEC5-4603-B8E6-30580376A13A}" type="datetimeFigureOut">
              <a:rPr lang="zh-TW" altLang="en-US" smtClean="0"/>
              <a:t>2025/12/31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9A480-59C9-4196-A149-C5DB0EF660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8403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C744D-CEC5-4603-B8E6-30580376A13A}" type="datetimeFigureOut">
              <a:rPr lang="zh-TW" altLang="en-US" smtClean="0"/>
              <a:t>2025/12/31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9A480-59C9-4196-A149-C5DB0EF660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4359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C744D-CEC5-4603-B8E6-30580376A13A}" type="datetimeFigureOut">
              <a:rPr lang="zh-TW" altLang="en-US" smtClean="0"/>
              <a:t>2025/12/31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9A480-59C9-4196-A149-C5DB0EF660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945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C744D-CEC5-4603-B8E6-30580376A13A}" type="datetimeFigureOut">
              <a:rPr lang="zh-TW" altLang="en-US" smtClean="0"/>
              <a:t>2025/12/31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9A480-59C9-4196-A149-C5DB0EF660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6066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C744D-CEC5-4603-B8E6-30580376A13A}" type="datetimeFigureOut">
              <a:rPr lang="zh-TW" altLang="en-US" smtClean="0"/>
              <a:t>2025/12/31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9A480-59C9-4196-A149-C5DB0EF660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6965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C744D-CEC5-4603-B8E6-30580376A13A}" type="datetimeFigureOut">
              <a:rPr lang="zh-TW" altLang="en-US" smtClean="0"/>
              <a:t>2025/12/31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9A480-59C9-4196-A149-C5DB0EF660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3730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C744D-CEC5-4603-B8E6-30580376A13A}" type="datetimeFigureOut">
              <a:rPr lang="zh-TW" altLang="en-US" smtClean="0"/>
              <a:t>2025/12/31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9A480-59C9-4196-A149-C5DB0EF660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1822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C744D-CEC5-4603-B8E6-30580376A13A}" type="datetimeFigureOut">
              <a:rPr lang="zh-TW" altLang="en-US" smtClean="0"/>
              <a:t>2025/12/31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9A480-59C9-4196-A149-C5DB0EF660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3839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9C744D-CEC5-4603-B8E6-30580376A13A}" type="datetimeFigureOut">
              <a:rPr lang="zh-TW" altLang="en-US" smtClean="0"/>
              <a:t>2025/12/31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479A480-59C9-4196-A149-C5DB0EF660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0206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1" r:id="rId1"/>
    <p:sldLayoutId id="2147483992" r:id="rId2"/>
    <p:sldLayoutId id="2147483993" r:id="rId3"/>
    <p:sldLayoutId id="2147483994" r:id="rId4"/>
    <p:sldLayoutId id="2147483995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  <p:sldLayoutId id="2147484002" r:id="rId12"/>
    <p:sldLayoutId id="2147484003" r:id="rId13"/>
    <p:sldLayoutId id="2147484004" r:id="rId14"/>
    <p:sldLayoutId id="2147484005" r:id="rId15"/>
    <p:sldLayoutId id="214748400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6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microsoft.com/office/2007/relationships/hdphoto" Target="../media/hdphoto4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5.pn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microsoft.com/office/2007/relationships/hdphoto" Target="../media/hdphoto13.wdp"/><Relationship Id="rId9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36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5.wdp"/><Relationship Id="rId11" Type="http://schemas.openxmlformats.org/officeDocument/2006/relationships/image" Target="../media/image38.jpeg"/><Relationship Id="rId5" Type="http://schemas.openxmlformats.org/officeDocument/2006/relationships/image" Target="../media/image37.png"/><Relationship Id="rId10" Type="http://schemas.microsoft.com/office/2007/relationships/hdphoto" Target="../media/hdphoto1.wdp"/><Relationship Id="rId4" Type="http://schemas.microsoft.com/office/2007/relationships/hdphoto" Target="../media/hdphoto14.wdp"/><Relationship Id="rId9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39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10" Type="http://schemas.microsoft.com/office/2007/relationships/hdphoto" Target="../media/hdphoto1.wdp"/><Relationship Id="rId4" Type="http://schemas.microsoft.com/office/2007/relationships/hdphoto" Target="../media/hdphoto16.wdp"/><Relationship Id="rId9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2.jpe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3.wdp"/><Relationship Id="rId5" Type="http://schemas.openxmlformats.org/officeDocument/2006/relationships/image" Target="../media/image15.png"/><Relationship Id="rId4" Type="http://schemas.openxmlformats.org/officeDocument/2006/relationships/image" Target="../media/image43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44.jpeg"/><Relationship Id="rId7" Type="http://schemas.microsoft.com/office/2007/relationships/hdphoto" Target="../media/hdphoto13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46.jpeg"/><Relationship Id="rId4" Type="http://schemas.openxmlformats.org/officeDocument/2006/relationships/image" Target="../media/image45.jpeg"/><Relationship Id="rId9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7.jpe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3.wdp"/><Relationship Id="rId5" Type="http://schemas.openxmlformats.org/officeDocument/2006/relationships/image" Target="../media/image15.png"/><Relationship Id="rId4" Type="http://schemas.openxmlformats.org/officeDocument/2006/relationships/image" Target="../media/image48.jpeg"/><Relationship Id="rId9" Type="http://schemas.openxmlformats.org/officeDocument/2006/relationships/image" Target="../media/image49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50.jpeg"/><Relationship Id="rId7" Type="http://schemas.microsoft.com/office/2007/relationships/hdphoto" Target="../media/hdphoto1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microsoft.com/office/2007/relationships/hdphoto" Target="../media/hdphoto13.wdp"/><Relationship Id="rId4" Type="http://schemas.openxmlformats.org/officeDocument/2006/relationships/image" Target="../media/image15.png"/><Relationship Id="rId9" Type="http://schemas.openxmlformats.org/officeDocument/2006/relationships/image" Target="../media/image52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53.jpeg"/><Relationship Id="rId7" Type="http://schemas.microsoft.com/office/2007/relationships/hdphoto" Target="../media/hdphoto13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55.jpeg"/><Relationship Id="rId4" Type="http://schemas.openxmlformats.org/officeDocument/2006/relationships/image" Target="../media/image54.jpeg"/><Relationship Id="rId9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microsoft.com/office/2007/relationships/hdphoto" Target="../media/hdphoto7.wdp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microsoft.com/office/2007/relationships/hdphoto" Target="../media/hdphoto13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microsoft.com/office/2007/relationships/hdphoto" Target="../media/hdphoto13.wdp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microsoft.com/office/2007/relationships/hdphoto" Target="../media/hdphoto6.wdp"/><Relationship Id="rId7" Type="http://schemas.openxmlformats.org/officeDocument/2006/relationships/image" Target="../media/image5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microsoft.com/office/2007/relationships/hdphoto" Target="../media/hdphoto7.wdp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12" Type="http://schemas.microsoft.com/office/2007/relationships/hdphoto" Target="../media/hdphoto1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9.wdp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0" Type="http://schemas.microsoft.com/office/2007/relationships/hdphoto" Target="../media/hdphoto11.wdp"/><Relationship Id="rId4" Type="http://schemas.microsoft.com/office/2007/relationships/hdphoto" Target="../media/hdphoto8.wdp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hdphoto" Target="../media/hdphoto13.wdp"/><Relationship Id="rId7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microsoft.com/office/2007/relationships/hdphoto" Target="../media/hdphoto1.wdp"/><Relationship Id="rId10" Type="http://schemas.openxmlformats.org/officeDocument/2006/relationships/image" Target="../media/image21.png"/><Relationship Id="rId4" Type="http://schemas.openxmlformats.org/officeDocument/2006/relationships/image" Target="../media/image1.png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microsoft.com/office/2007/relationships/hdphoto" Target="../media/hdphoto13.wdp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microsoft.com/office/2007/relationships/hdphoto" Target="../media/hdphoto1.wdp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4" Type="http://schemas.openxmlformats.org/officeDocument/2006/relationships/image" Target="../media/image1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/>
          <p:cNvGrpSpPr/>
          <p:nvPr/>
        </p:nvGrpSpPr>
        <p:grpSpPr>
          <a:xfrm>
            <a:off x="-17661" y="-11970"/>
            <a:ext cx="9144000" cy="6858000"/>
            <a:chOff x="45346" y="-323848"/>
            <a:chExt cx="8676456" cy="6983067"/>
          </a:xfrm>
        </p:grpSpPr>
        <p:pic>
          <p:nvPicPr>
            <p:cNvPr id="1032" name="Picture 8" descr="C:\Users\Cameron\AppData\Local\Microsoft\Windows\INetCache\IE\006OBT08\orange-background-1377808315yfg[1].jpg"/>
            <p:cNvPicPr>
              <a:picLocks noChangeArrowheads="1"/>
            </p:cNvPicPr>
            <p:nvPr/>
          </p:nvPicPr>
          <p:blipFill>
            <a:blip r:embed="rId2" cstate="print">
              <a:duotone>
                <a:prstClr val="black"/>
                <a:srgbClr val="00FFFF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346" y="-323848"/>
              <a:ext cx="8676456" cy="69830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橢圓 3"/>
            <p:cNvSpPr>
              <a:spLocks noChangeAspect="1"/>
            </p:cNvSpPr>
            <p:nvPr/>
          </p:nvSpPr>
          <p:spPr>
            <a:xfrm>
              <a:off x="1521002" y="476672"/>
              <a:ext cx="5859310" cy="5760000"/>
            </a:xfrm>
            <a:prstGeom prst="ellipse">
              <a:avLst/>
            </a:prstGeom>
            <a:noFill/>
            <a:ln>
              <a:solidFill>
                <a:schemeClr val="bg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" name="橢圓 11"/>
            <p:cNvSpPr>
              <a:spLocks noChangeAspect="1"/>
            </p:cNvSpPr>
            <p:nvPr/>
          </p:nvSpPr>
          <p:spPr>
            <a:xfrm>
              <a:off x="1818901" y="765280"/>
              <a:ext cx="5273379" cy="5184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" name="文字方塊 5"/>
          <p:cNvSpPr txBox="1"/>
          <p:nvPr/>
        </p:nvSpPr>
        <p:spPr>
          <a:xfrm>
            <a:off x="1940630" y="1718749"/>
            <a:ext cx="540657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6000" dirty="0">
                <a:solidFill>
                  <a:schemeClr val="tx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115</a:t>
            </a:r>
            <a:r>
              <a:rPr lang="zh-TW" altLang="en-US" sz="6000" dirty="0">
                <a:solidFill>
                  <a:schemeClr val="tx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年</a:t>
            </a:r>
            <a:endParaRPr lang="en-US" altLang="zh-TW" sz="6000" dirty="0">
              <a:solidFill>
                <a:schemeClr val="tx1">
                  <a:lumMod val="7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endParaRPr lang="en-US" altLang="zh-TW" sz="1400" dirty="0">
              <a:solidFill>
                <a:schemeClr val="tx1">
                  <a:lumMod val="7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zh-TW" altLang="en-US" sz="4400" dirty="0">
                <a:solidFill>
                  <a:schemeClr val="tx1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商業經營科簡介</a:t>
            </a:r>
            <a:endParaRPr lang="en-US" altLang="zh-TW" sz="4400" dirty="0">
              <a:solidFill>
                <a:schemeClr val="tx1">
                  <a:lumMod val="7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endParaRPr lang="en-US" altLang="zh-TW" sz="3200" dirty="0">
              <a:solidFill>
                <a:schemeClr val="tx1">
                  <a:lumMod val="7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034" name="Picture 10" descr="E:\計算機ICO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0000">
            <a:off x="6912563" y="5427936"/>
            <a:ext cx="1040474" cy="1040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E:\計算器ICON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140000">
            <a:off x="1040621" y="4582200"/>
            <a:ext cx="1040474" cy="1040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E:\貿易ICON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">
            <a:off x="6470771" y="338208"/>
            <a:ext cx="1463040" cy="146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E:\會計ICON.jpg"/>
          <p:cNvPicPr>
            <a:picLocks noChangeAspect="1" noChangeArrowheads="1"/>
          </p:cNvPicPr>
          <p:nvPr/>
        </p:nvPicPr>
        <p:blipFill>
          <a:blip r:embed="rId10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60000">
            <a:off x="-155830" y="-109378"/>
            <a:ext cx="2438400" cy="244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E:\會計1ICON.gif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00000">
            <a:off x="6915180" y="2991984"/>
            <a:ext cx="28575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橢圓 6"/>
          <p:cNvSpPr/>
          <p:nvPr/>
        </p:nvSpPr>
        <p:spPr>
          <a:xfrm>
            <a:off x="1063370" y="3212976"/>
            <a:ext cx="229716" cy="22971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24" name="橢圓 23"/>
          <p:cNvSpPr/>
          <p:nvPr/>
        </p:nvSpPr>
        <p:spPr>
          <a:xfrm>
            <a:off x="5652120" y="637380"/>
            <a:ext cx="229716" cy="229716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25" name="橢圓 24"/>
          <p:cNvSpPr/>
          <p:nvPr/>
        </p:nvSpPr>
        <p:spPr>
          <a:xfrm rot="-540000">
            <a:off x="3923928" y="6145075"/>
            <a:ext cx="229716" cy="22971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26" name="橢圓 25"/>
          <p:cNvSpPr>
            <a:spLocks noChangeAspect="1"/>
          </p:cNvSpPr>
          <p:nvPr/>
        </p:nvSpPr>
        <p:spPr>
          <a:xfrm rot="540000">
            <a:off x="7227122" y="4669398"/>
            <a:ext cx="344574" cy="34457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539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C:\Users\Cameron\AppData\Local\Microsoft\Windows\INetCache\IE\006OBT08\orange-background-1377808315yfg[1].jpg"/>
          <p:cNvPicPr>
            <a:picLocks noChangeArrowheads="1"/>
          </p:cNvPicPr>
          <p:nvPr/>
        </p:nvPicPr>
        <p:blipFill>
          <a:blip r:embed="rId2" cstate="print">
            <a:duotone>
              <a:prstClr val="black"/>
              <a:srgbClr val="FFCC6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33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C:\Users\Cameron\AppData\Local\Microsoft\Windows\INetCache\IE\006OBT08\orange-background-1377808315yfg[1].jpg"/>
          <p:cNvPicPr>
            <a:picLocks noChangeArrowheads="1"/>
          </p:cNvPicPr>
          <p:nvPr/>
        </p:nvPicPr>
        <p:blipFill>
          <a:blip r:embed="rId4" cstate="print">
            <a:duotone>
              <a:prstClr val="black"/>
              <a:srgbClr val="00FF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00" y="1"/>
            <a:ext cx="8532000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字方塊 8"/>
          <p:cNvSpPr txBox="1"/>
          <p:nvPr/>
        </p:nvSpPr>
        <p:spPr>
          <a:xfrm>
            <a:off x="899592" y="169476"/>
            <a:ext cx="5688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四技二專升學管道</a:t>
            </a:r>
            <a:endParaRPr lang="en-US" altLang="zh-TW" sz="2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026" name="Picture 2" descr="C:\Users\Cameron\Downloads\四技二專升學管道流程圖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2749"/>
            <a:ext cx="8535592" cy="557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7974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文字方塊 35"/>
          <p:cNvSpPr txBox="1"/>
          <p:nvPr/>
        </p:nvSpPr>
        <p:spPr>
          <a:xfrm>
            <a:off x="269527" y="135172"/>
            <a:ext cx="2595092" cy="369332"/>
          </a:xfrm>
          <a:prstGeom prst="rect">
            <a:avLst/>
          </a:prstGeom>
          <a:solidFill>
            <a:srgbClr val="FBFAFA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pic>
        <p:nvPicPr>
          <p:cNvPr id="7" name="Picture 8" descr="C:\Users\Cameron\AppData\Local\Microsoft\Windows\INetCache\IE\006OBT08\orange-background-1377808315yfg[1].jpg"/>
          <p:cNvPicPr>
            <a:picLocks noChangeArrowheads="1"/>
          </p:cNvPicPr>
          <p:nvPr/>
        </p:nvPicPr>
        <p:blipFill>
          <a:blip r:embed="rId3" cstate="print">
            <a:duotone>
              <a:prstClr val="black"/>
              <a:srgbClr val="FFCC6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saturation sat="33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矩形 36"/>
          <p:cNvSpPr/>
          <p:nvPr/>
        </p:nvSpPr>
        <p:spPr>
          <a:xfrm>
            <a:off x="372514" y="182730"/>
            <a:ext cx="368562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6660">
              <a:spcBef>
                <a:spcPct val="20000"/>
              </a:spcBef>
              <a:defRPr/>
            </a:pPr>
            <a:r>
              <a:rPr lang="zh-TW" altLang="en-US" sz="2600" b="1" dirty="0">
                <a:solidFill>
                  <a:srgbClr val="262626"/>
                </a:solidFill>
                <a:cs typeface="+mn-ea"/>
                <a:sym typeface="+mn-lt"/>
              </a:rPr>
              <a:t>職場體驗</a:t>
            </a:r>
            <a:r>
              <a:rPr lang="en-US" altLang="zh-TW" sz="2600" b="1" dirty="0">
                <a:solidFill>
                  <a:srgbClr val="262626"/>
                </a:solidFill>
                <a:cs typeface="+mn-ea"/>
                <a:sym typeface="+mn-lt"/>
              </a:rPr>
              <a:t>–</a:t>
            </a:r>
            <a:r>
              <a:rPr lang="zh-TW" altLang="en-US" sz="2600" b="1" dirty="0">
                <a:solidFill>
                  <a:srgbClr val="262626"/>
                </a:solidFill>
                <a:cs typeface="+mn-ea"/>
                <a:sym typeface="+mn-lt"/>
              </a:rPr>
              <a:t>麗寶購物中心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E904938A-0A0C-45A8-9D4E-13DC1D0EBE3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5705" y="1268760"/>
            <a:ext cx="5399948" cy="4800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01A2999A-85BB-4C8E-AD24-9CE81B1E07D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14" y="1115405"/>
            <a:ext cx="2314264" cy="2057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24D2EA6A-F4A4-4F67-83A7-D49150AF5EC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14" y="3429000"/>
            <a:ext cx="2744863" cy="27443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 descr="C:\Users\Cameron\AppData\Local\Microsoft\Windows\INetCache\IE\006OBT08\orange-background-1377808315yfg[1].jpg"/>
          <p:cNvPicPr>
            <a:picLocks noChangeArrowheads="1"/>
          </p:cNvPicPr>
          <p:nvPr/>
        </p:nvPicPr>
        <p:blipFill>
          <a:blip r:embed="rId3" cstate="print">
            <a:duotone>
              <a:prstClr val="black"/>
              <a:srgbClr val="FFCC6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saturation sat="33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C:\Users\Cameron\AppData\Local\Microsoft\Windows\INetCache\IE\006OBT08\orange-background-1377808315yfg[1].jpg"/>
          <p:cNvPicPr>
            <a:picLocks noChangeArrowheads="1"/>
          </p:cNvPicPr>
          <p:nvPr/>
        </p:nvPicPr>
        <p:blipFill>
          <a:blip r:embed="rId8" cstate="print">
            <a:duotone>
              <a:prstClr val="black"/>
              <a:srgbClr val="00FF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00" y="1"/>
            <a:ext cx="8532000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文字方塊 11"/>
          <p:cNvSpPr txBox="1"/>
          <p:nvPr/>
        </p:nvSpPr>
        <p:spPr>
          <a:xfrm>
            <a:off x="899592" y="169476"/>
            <a:ext cx="5688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職場體驗</a:t>
            </a:r>
            <a:r>
              <a:rPr lang="en-US" altLang="zh-TW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</a:t>
            </a:r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麗寶購物中心</a:t>
            </a:r>
            <a:endParaRPr lang="en-US" altLang="zh-TW" sz="2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6064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480">
        <p:fade/>
      </p:transition>
    </mc:Choice>
    <mc:Fallback xmlns="">
      <p:transition spd="med" advTm="548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文字方塊 35"/>
          <p:cNvSpPr txBox="1"/>
          <p:nvPr/>
        </p:nvSpPr>
        <p:spPr>
          <a:xfrm>
            <a:off x="269527" y="135172"/>
            <a:ext cx="2595092" cy="369332"/>
          </a:xfrm>
          <a:prstGeom prst="rect">
            <a:avLst/>
          </a:prstGeom>
          <a:solidFill>
            <a:srgbClr val="FBFAFA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44A41C2E-C219-450D-BA09-474F3525DF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570" y="3838904"/>
            <a:ext cx="3085685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60D4BA4D-D809-4F72-A69C-50B7F14012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789" y="1371600"/>
            <a:ext cx="4628527" cy="4114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8" descr="C:\Users\Cameron\AppData\Local\Microsoft\Windows\INetCache\IE\006OBT08\orange-background-1377808315yfg[1].jpg"/>
          <p:cNvPicPr>
            <a:picLocks noChangeArrowheads="1"/>
          </p:cNvPicPr>
          <p:nvPr/>
        </p:nvPicPr>
        <p:blipFill>
          <a:blip r:embed="rId7" cstate="print">
            <a:duotone>
              <a:prstClr val="black"/>
              <a:srgbClr val="FFCC6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8800"/>
                    </a14:imgEffect>
                    <a14:imgEffect>
                      <a14:saturation sat="33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C:\Users\Cameron\AppData\Local\Microsoft\Windows\INetCache\IE\006OBT08\orange-background-1377808315yfg[1].jpg"/>
          <p:cNvPicPr>
            <a:picLocks noChangeArrowheads="1"/>
          </p:cNvPicPr>
          <p:nvPr/>
        </p:nvPicPr>
        <p:blipFill>
          <a:blip r:embed="rId9" cstate="print">
            <a:duotone>
              <a:prstClr val="black"/>
              <a:srgbClr val="00FF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00" y="1"/>
            <a:ext cx="8532000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文字方塊 13"/>
          <p:cNvSpPr txBox="1"/>
          <p:nvPr/>
        </p:nvSpPr>
        <p:spPr>
          <a:xfrm>
            <a:off x="899592" y="169476"/>
            <a:ext cx="56886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  <a:sym typeface="+mn-lt"/>
              </a:rPr>
              <a:t>職場體驗</a:t>
            </a:r>
            <a:r>
              <a:rPr lang="en-US" altLang="zh-TW" sz="2800" b="1" dirty="0">
                <a:latin typeface="Microsoft YaHei" panose="020B0503020204020204" pitchFamily="34" charset="-122"/>
                <a:ea typeface="Microsoft YaHei" panose="020B0503020204020204" pitchFamily="34" charset="-122"/>
                <a:sym typeface="+mn-lt"/>
              </a:rPr>
              <a:t>—</a:t>
            </a:r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  <a:sym typeface="+mn-lt"/>
              </a:rPr>
              <a:t>台中港遊客中心海關</a:t>
            </a:r>
          </a:p>
          <a:p>
            <a:endParaRPr lang="en-US" altLang="zh-TW" sz="2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8761DDFE-E93C-45E3-BD5D-183B39B2A64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4511">
            <a:off x="679841" y="941083"/>
            <a:ext cx="3085685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2047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840">
        <p:fade/>
      </p:transition>
    </mc:Choice>
    <mc:Fallback xmlns="">
      <p:transition spd="med" advTm="484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文字方塊 35"/>
          <p:cNvSpPr txBox="1"/>
          <p:nvPr/>
        </p:nvSpPr>
        <p:spPr>
          <a:xfrm>
            <a:off x="269527" y="135172"/>
            <a:ext cx="2595092" cy="369332"/>
          </a:xfrm>
          <a:prstGeom prst="rect">
            <a:avLst/>
          </a:prstGeom>
          <a:solidFill>
            <a:srgbClr val="FBFAFA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F5751B0D-1A05-4D18-86FE-8ABF9176E9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964" y="1371600"/>
            <a:ext cx="4628527" cy="4114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5A18F2D2-45A5-461E-AED5-83780ADD6A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10" y="983823"/>
            <a:ext cx="3085685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D8ECD3CA-4EEB-4727-8BD4-61865F72946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315" y="3871847"/>
            <a:ext cx="3084854" cy="27420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文字方塊 6"/>
          <p:cNvSpPr txBox="1"/>
          <p:nvPr/>
        </p:nvSpPr>
        <p:spPr>
          <a:xfrm>
            <a:off x="269527" y="135172"/>
            <a:ext cx="2595092" cy="369332"/>
          </a:xfrm>
          <a:prstGeom prst="rect">
            <a:avLst/>
          </a:prstGeom>
          <a:solidFill>
            <a:srgbClr val="FBFAFA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pic>
        <p:nvPicPr>
          <p:cNvPr id="9" name="Picture 8" descr="C:\Users\Cameron\AppData\Local\Microsoft\Windows\INetCache\IE\006OBT08\orange-background-1377808315yfg[1].jpg"/>
          <p:cNvPicPr>
            <a:picLocks noChangeArrowheads="1"/>
          </p:cNvPicPr>
          <p:nvPr/>
        </p:nvPicPr>
        <p:blipFill>
          <a:blip r:embed="rId7" cstate="print">
            <a:duotone>
              <a:prstClr val="black"/>
              <a:srgbClr val="FFCC6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8800"/>
                    </a14:imgEffect>
                    <a14:imgEffect>
                      <a14:saturation sat="33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矩形 9"/>
          <p:cNvSpPr/>
          <p:nvPr/>
        </p:nvSpPr>
        <p:spPr>
          <a:xfrm>
            <a:off x="372514" y="182730"/>
            <a:ext cx="368562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6660">
              <a:spcBef>
                <a:spcPct val="20000"/>
              </a:spcBef>
              <a:defRPr/>
            </a:pPr>
            <a:r>
              <a:rPr lang="zh-TW" altLang="en-US" sz="2600" b="1" dirty="0">
                <a:solidFill>
                  <a:srgbClr val="262626"/>
                </a:solidFill>
                <a:cs typeface="+mn-ea"/>
                <a:sym typeface="+mn-lt"/>
              </a:rPr>
              <a:t>職場體驗</a:t>
            </a:r>
            <a:r>
              <a:rPr lang="en-US" altLang="zh-TW" sz="2600" b="1" dirty="0">
                <a:solidFill>
                  <a:srgbClr val="262626"/>
                </a:solidFill>
                <a:cs typeface="+mn-ea"/>
                <a:sym typeface="+mn-lt"/>
              </a:rPr>
              <a:t>–</a:t>
            </a:r>
            <a:r>
              <a:rPr lang="zh-TW" altLang="en-US" sz="2600" b="1" dirty="0">
                <a:solidFill>
                  <a:srgbClr val="262626"/>
                </a:solidFill>
                <a:cs typeface="+mn-ea"/>
                <a:sym typeface="+mn-lt"/>
              </a:rPr>
              <a:t>麗寶購物中心</a:t>
            </a:r>
          </a:p>
        </p:txBody>
      </p:sp>
      <p:pic>
        <p:nvPicPr>
          <p:cNvPr id="11" name="Picture 8" descr="C:\Users\Cameron\AppData\Local\Microsoft\Windows\INetCache\IE\006OBT08\orange-background-1377808315yfg[1].jpg"/>
          <p:cNvPicPr>
            <a:picLocks noChangeArrowheads="1"/>
          </p:cNvPicPr>
          <p:nvPr/>
        </p:nvPicPr>
        <p:blipFill>
          <a:blip r:embed="rId7" cstate="print">
            <a:duotone>
              <a:prstClr val="black"/>
              <a:srgbClr val="FFCC6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8800"/>
                    </a14:imgEffect>
                    <a14:imgEffect>
                      <a14:saturation sat="33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C:\Users\Cameron\AppData\Local\Microsoft\Windows\INetCache\IE\006OBT08\orange-background-1377808315yfg[1].jpg"/>
          <p:cNvPicPr>
            <a:picLocks noChangeArrowheads="1"/>
          </p:cNvPicPr>
          <p:nvPr/>
        </p:nvPicPr>
        <p:blipFill>
          <a:blip r:embed="rId9" cstate="print">
            <a:duotone>
              <a:prstClr val="black"/>
              <a:srgbClr val="00FF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00" y="1"/>
            <a:ext cx="8532000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文字方塊 12"/>
          <p:cNvSpPr txBox="1"/>
          <p:nvPr/>
        </p:nvSpPr>
        <p:spPr>
          <a:xfrm>
            <a:off x="899592" y="169476"/>
            <a:ext cx="5688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科大參訪與課程體驗</a:t>
            </a:r>
            <a:endParaRPr lang="en-US" altLang="zh-TW" sz="2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20228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7">
        <p:fade/>
      </p:transition>
    </mc:Choice>
    <mc:Fallback xmlns="">
      <p:transition spd="med" advTm="5007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文字方塊 35"/>
          <p:cNvSpPr txBox="1"/>
          <p:nvPr/>
        </p:nvSpPr>
        <p:spPr>
          <a:xfrm>
            <a:off x="269527" y="135172"/>
            <a:ext cx="2595092" cy="369332"/>
          </a:xfrm>
          <a:prstGeom prst="rect">
            <a:avLst/>
          </a:prstGeom>
          <a:solidFill>
            <a:srgbClr val="FBFAFA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B4EAB5B-1D27-4693-94F8-45254E3FC0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9" y="1544444"/>
            <a:ext cx="4533242" cy="39977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H:\2020嶺東科大全國大專暨高中職創新創意專題競賽\IMG_20201212_100243_BEAUT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844" y="1544444"/>
            <a:ext cx="4181056" cy="40333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文字方塊 5"/>
          <p:cNvSpPr txBox="1"/>
          <p:nvPr/>
        </p:nvSpPr>
        <p:spPr>
          <a:xfrm>
            <a:off x="269527" y="135172"/>
            <a:ext cx="2595092" cy="369332"/>
          </a:xfrm>
          <a:prstGeom prst="rect">
            <a:avLst/>
          </a:prstGeom>
          <a:solidFill>
            <a:srgbClr val="FBFAFA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269527" y="135172"/>
            <a:ext cx="2595092" cy="369332"/>
          </a:xfrm>
          <a:prstGeom prst="rect">
            <a:avLst/>
          </a:prstGeom>
          <a:solidFill>
            <a:srgbClr val="FBFAFA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269527" y="135172"/>
            <a:ext cx="2595092" cy="369332"/>
          </a:xfrm>
          <a:prstGeom prst="rect">
            <a:avLst/>
          </a:prstGeom>
          <a:solidFill>
            <a:srgbClr val="FBFAFA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pic>
        <p:nvPicPr>
          <p:cNvPr id="9" name="Picture 8" descr="C:\Users\Cameron\AppData\Local\Microsoft\Windows\INetCache\IE\006OBT08\orange-background-1377808315yfg[1].jpg"/>
          <p:cNvPicPr>
            <a:picLocks noChangeArrowheads="1"/>
          </p:cNvPicPr>
          <p:nvPr/>
        </p:nvPicPr>
        <p:blipFill>
          <a:blip r:embed="rId5" cstate="print">
            <a:duotone>
              <a:prstClr val="black"/>
              <a:srgbClr val="FFCC6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  <a14:imgEffect>
                      <a14:saturation sat="33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矩形 9"/>
          <p:cNvSpPr/>
          <p:nvPr/>
        </p:nvSpPr>
        <p:spPr>
          <a:xfrm>
            <a:off x="372514" y="182730"/>
            <a:ext cx="368562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6660">
              <a:spcBef>
                <a:spcPct val="20000"/>
              </a:spcBef>
              <a:defRPr/>
            </a:pPr>
            <a:r>
              <a:rPr lang="zh-TW" altLang="en-US" sz="2600" b="1" dirty="0">
                <a:solidFill>
                  <a:srgbClr val="262626"/>
                </a:solidFill>
                <a:cs typeface="+mn-ea"/>
                <a:sym typeface="+mn-lt"/>
              </a:rPr>
              <a:t>職場體驗</a:t>
            </a:r>
            <a:r>
              <a:rPr lang="en-US" altLang="zh-TW" sz="2600" b="1" dirty="0">
                <a:solidFill>
                  <a:srgbClr val="262626"/>
                </a:solidFill>
                <a:cs typeface="+mn-ea"/>
                <a:sym typeface="+mn-lt"/>
              </a:rPr>
              <a:t>–</a:t>
            </a:r>
            <a:r>
              <a:rPr lang="zh-TW" altLang="en-US" sz="2600" b="1" dirty="0">
                <a:solidFill>
                  <a:srgbClr val="262626"/>
                </a:solidFill>
                <a:cs typeface="+mn-ea"/>
                <a:sym typeface="+mn-lt"/>
              </a:rPr>
              <a:t>麗寶購物中心</a:t>
            </a:r>
          </a:p>
        </p:txBody>
      </p:sp>
      <p:pic>
        <p:nvPicPr>
          <p:cNvPr id="11" name="Picture 8" descr="C:\Users\Cameron\AppData\Local\Microsoft\Windows\INetCache\IE\006OBT08\orange-background-1377808315yfg[1].jpg"/>
          <p:cNvPicPr>
            <a:picLocks noChangeArrowheads="1"/>
          </p:cNvPicPr>
          <p:nvPr/>
        </p:nvPicPr>
        <p:blipFill>
          <a:blip r:embed="rId5" cstate="print">
            <a:duotone>
              <a:prstClr val="black"/>
              <a:srgbClr val="FFCC6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  <a14:imgEffect>
                      <a14:saturation sat="33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C:\Users\Cameron\AppData\Local\Microsoft\Windows\INetCache\IE\006OBT08\orange-background-1377808315yfg[1].jpg"/>
          <p:cNvPicPr>
            <a:picLocks noChangeArrowheads="1"/>
          </p:cNvPicPr>
          <p:nvPr/>
        </p:nvPicPr>
        <p:blipFill>
          <a:blip r:embed="rId7" cstate="print">
            <a:duotone>
              <a:prstClr val="black"/>
              <a:srgbClr val="00FF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00" y="1"/>
            <a:ext cx="8532000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文字方塊 12"/>
          <p:cNvSpPr txBox="1"/>
          <p:nvPr/>
        </p:nvSpPr>
        <p:spPr>
          <a:xfrm>
            <a:off x="899592" y="169476"/>
            <a:ext cx="5688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商業經營科</a:t>
            </a:r>
            <a:r>
              <a:rPr lang="en-US" altLang="zh-TW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~</a:t>
            </a:r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競賽與活動</a:t>
            </a:r>
            <a:endParaRPr lang="en-US" altLang="zh-TW" sz="2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98467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1">
        <p:fade/>
      </p:transition>
    </mc:Choice>
    <mc:Fallback xmlns="">
      <p:transition spd="med" advTm="5001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文字方塊 35"/>
          <p:cNvSpPr txBox="1"/>
          <p:nvPr/>
        </p:nvSpPr>
        <p:spPr>
          <a:xfrm>
            <a:off x="269527" y="135172"/>
            <a:ext cx="2595092" cy="369332"/>
          </a:xfrm>
          <a:prstGeom prst="rect">
            <a:avLst/>
          </a:prstGeom>
          <a:solidFill>
            <a:srgbClr val="FBFAFA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FFC5DB33-BDF4-4301-A512-BFF83BC348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71" y="1412776"/>
            <a:ext cx="4702261" cy="417978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A2B2527A-0006-4316-92BE-B0758C76FA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8812">
            <a:off x="5267057" y="1034584"/>
            <a:ext cx="2699246" cy="239933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50" name="Picture 2" descr="E:\商業經營科檔案\801活動照片\模擬面試\1072畢業生模面試\IMG_154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8804" y="3712275"/>
            <a:ext cx="2962656" cy="26334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文字方塊 6"/>
          <p:cNvSpPr txBox="1"/>
          <p:nvPr/>
        </p:nvSpPr>
        <p:spPr>
          <a:xfrm>
            <a:off x="269527" y="135172"/>
            <a:ext cx="2595092" cy="369332"/>
          </a:xfrm>
          <a:prstGeom prst="rect">
            <a:avLst/>
          </a:prstGeom>
          <a:solidFill>
            <a:srgbClr val="FBFAFA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269527" y="135172"/>
            <a:ext cx="2595092" cy="369332"/>
          </a:xfrm>
          <a:prstGeom prst="rect">
            <a:avLst/>
          </a:prstGeom>
          <a:solidFill>
            <a:srgbClr val="FBFAFA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9" name="文字方塊 8"/>
          <p:cNvSpPr txBox="1"/>
          <p:nvPr/>
        </p:nvSpPr>
        <p:spPr>
          <a:xfrm>
            <a:off x="269527" y="135172"/>
            <a:ext cx="2595092" cy="369332"/>
          </a:xfrm>
          <a:prstGeom prst="rect">
            <a:avLst/>
          </a:prstGeom>
          <a:solidFill>
            <a:srgbClr val="FBFAFA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pic>
        <p:nvPicPr>
          <p:cNvPr id="10" name="Picture 8" descr="C:\Users\Cameron\AppData\Local\Microsoft\Windows\INetCache\IE\006OBT08\orange-background-1377808315yfg[1].jpg"/>
          <p:cNvPicPr>
            <a:picLocks noChangeArrowheads="1"/>
          </p:cNvPicPr>
          <p:nvPr/>
        </p:nvPicPr>
        <p:blipFill>
          <a:blip r:embed="rId6" cstate="print">
            <a:duotone>
              <a:prstClr val="black"/>
              <a:srgbClr val="FFCC6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  <a14:imgEffect>
                      <a14:saturation sat="33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矩形 10"/>
          <p:cNvSpPr/>
          <p:nvPr/>
        </p:nvSpPr>
        <p:spPr>
          <a:xfrm>
            <a:off x="372514" y="182730"/>
            <a:ext cx="368562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6660">
              <a:spcBef>
                <a:spcPct val="20000"/>
              </a:spcBef>
              <a:defRPr/>
            </a:pPr>
            <a:r>
              <a:rPr lang="zh-TW" altLang="en-US" sz="2600" b="1" dirty="0">
                <a:solidFill>
                  <a:srgbClr val="262626"/>
                </a:solidFill>
                <a:cs typeface="+mn-ea"/>
                <a:sym typeface="+mn-lt"/>
              </a:rPr>
              <a:t>職場體驗</a:t>
            </a:r>
            <a:r>
              <a:rPr lang="en-US" altLang="zh-TW" sz="2600" b="1" dirty="0">
                <a:solidFill>
                  <a:srgbClr val="262626"/>
                </a:solidFill>
                <a:cs typeface="+mn-ea"/>
                <a:sym typeface="+mn-lt"/>
              </a:rPr>
              <a:t>–</a:t>
            </a:r>
            <a:r>
              <a:rPr lang="zh-TW" altLang="en-US" sz="2600" b="1" dirty="0">
                <a:solidFill>
                  <a:srgbClr val="262626"/>
                </a:solidFill>
                <a:cs typeface="+mn-ea"/>
                <a:sym typeface="+mn-lt"/>
              </a:rPr>
              <a:t>麗寶購物中心</a:t>
            </a:r>
          </a:p>
        </p:txBody>
      </p:sp>
      <p:pic>
        <p:nvPicPr>
          <p:cNvPr id="14" name="Picture 8" descr="C:\Users\Cameron\AppData\Local\Microsoft\Windows\INetCache\IE\006OBT08\orange-background-1377808315yfg[1].jpg"/>
          <p:cNvPicPr>
            <a:picLocks noChangeArrowheads="1"/>
          </p:cNvPicPr>
          <p:nvPr/>
        </p:nvPicPr>
        <p:blipFill>
          <a:blip r:embed="rId6" cstate="print">
            <a:duotone>
              <a:prstClr val="black"/>
              <a:srgbClr val="FFCC6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  <a14:imgEffect>
                      <a14:saturation sat="33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C:\Users\Cameron\AppData\Local\Microsoft\Windows\INetCache\IE\006OBT08\orange-background-1377808315yfg[1].jpg"/>
          <p:cNvPicPr>
            <a:picLocks noChangeArrowheads="1"/>
          </p:cNvPicPr>
          <p:nvPr/>
        </p:nvPicPr>
        <p:blipFill>
          <a:blip r:embed="rId8" cstate="print">
            <a:duotone>
              <a:prstClr val="black"/>
              <a:srgbClr val="00FF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00" y="1"/>
            <a:ext cx="8532000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文字方塊 15"/>
          <p:cNvSpPr txBox="1"/>
          <p:nvPr/>
        </p:nvSpPr>
        <p:spPr>
          <a:xfrm>
            <a:off x="899592" y="169476"/>
            <a:ext cx="5688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商業經營科</a:t>
            </a:r>
            <a:r>
              <a:rPr lang="en-US" altLang="zh-TW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~</a:t>
            </a:r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競賽與活動</a:t>
            </a:r>
            <a:endParaRPr lang="en-US" altLang="zh-TW" sz="2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26635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933">
        <p:fade/>
      </p:transition>
    </mc:Choice>
    <mc:Fallback xmlns="">
      <p:transition spd="med" advTm="4933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文字方塊 35"/>
          <p:cNvSpPr txBox="1"/>
          <p:nvPr/>
        </p:nvSpPr>
        <p:spPr>
          <a:xfrm>
            <a:off x="269527" y="135172"/>
            <a:ext cx="2595092" cy="369332"/>
          </a:xfrm>
          <a:prstGeom prst="rect">
            <a:avLst/>
          </a:prstGeom>
          <a:solidFill>
            <a:srgbClr val="FBFAFA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C8D9618D-C292-4C72-8218-A0A971559B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004" y="1029670"/>
            <a:ext cx="2699246" cy="2399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FD7A3AA5-B8C6-4D4F-971F-1EF26053A4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004" y="3857465"/>
            <a:ext cx="2699246" cy="2399330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269527" y="135172"/>
            <a:ext cx="2595092" cy="369332"/>
          </a:xfrm>
          <a:prstGeom prst="rect">
            <a:avLst/>
          </a:prstGeom>
          <a:solidFill>
            <a:srgbClr val="FBFAFA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269527" y="135172"/>
            <a:ext cx="2595092" cy="369332"/>
          </a:xfrm>
          <a:prstGeom prst="rect">
            <a:avLst/>
          </a:prstGeom>
          <a:solidFill>
            <a:srgbClr val="FBFAFA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9" name="文字方塊 8"/>
          <p:cNvSpPr txBox="1"/>
          <p:nvPr/>
        </p:nvSpPr>
        <p:spPr>
          <a:xfrm>
            <a:off x="269527" y="135172"/>
            <a:ext cx="2595092" cy="369332"/>
          </a:xfrm>
          <a:prstGeom prst="rect">
            <a:avLst/>
          </a:prstGeom>
          <a:solidFill>
            <a:srgbClr val="FBFAFA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pic>
        <p:nvPicPr>
          <p:cNvPr id="10" name="Picture 8" descr="C:\Users\Cameron\AppData\Local\Microsoft\Windows\INetCache\IE\006OBT08\orange-background-1377808315yfg[1].jpg"/>
          <p:cNvPicPr>
            <a:picLocks noChangeArrowheads="1"/>
          </p:cNvPicPr>
          <p:nvPr/>
        </p:nvPicPr>
        <p:blipFill>
          <a:blip r:embed="rId5" cstate="print">
            <a:duotone>
              <a:prstClr val="black"/>
              <a:srgbClr val="FFCC6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  <a14:imgEffect>
                      <a14:saturation sat="33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矩形 10"/>
          <p:cNvSpPr/>
          <p:nvPr/>
        </p:nvSpPr>
        <p:spPr>
          <a:xfrm>
            <a:off x="372514" y="182730"/>
            <a:ext cx="368562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6660">
              <a:spcBef>
                <a:spcPct val="20000"/>
              </a:spcBef>
              <a:defRPr/>
            </a:pPr>
            <a:r>
              <a:rPr lang="zh-TW" altLang="en-US" sz="2600" b="1" dirty="0">
                <a:solidFill>
                  <a:srgbClr val="262626"/>
                </a:solidFill>
                <a:cs typeface="+mn-ea"/>
                <a:sym typeface="+mn-lt"/>
              </a:rPr>
              <a:t>職場體驗</a:t>
            </a:r>
            <a:r>
              <a:rPr lang="en-US" altLang="zh-TW" sz="2600" b="1" dirty="0">
                <a:solidFill>
                  <a:srgbClr val="262626"/>
                </a:solidFill>
                <a:cs typeface="+mn-ea"/>
                <a:sym typeface="+mn-lt"/>
              </a:rPr>
              <a:t>–</a:t>
            </a:r>
            <a:r>
              <a:rPr lang="zh-TW" altLang="en-US" sz="2600" b="1" dirty="0">
                <a:solidFill>
                  <a:srgbClr val="262626"/>
                </a:solidFill>
                <a:cs typeface="+mn-ea"/>
                <a:sym typeface="+mn-lt"/>
              </a:rPr>
              <a:t>麗寶購物中心</a:t>
            </a:r>
          </a:p>
        </p:txBody>
      </p:sp>
      <p:pic>
        <p:nvPicPr>
          <p:cNvPr id="12" name="Picture 8" descr="C:\Users\Cameron\AppData\Local\Microsoft\Windows\INetCache\IE\006OBT08\orange-background-1377808315yfg[1].jpg"/>
          <p:cNvPicPr>
            <a:picLocks noChangeArrowheads="1"/>
          </p:cNvPicPr>
          <p:nvPr/>
        </p:nvPicPr>
        <p:blipFill>
          <a:blip r:embed="rId5" cstate="print">
            <a:duotone>
              <a:prstClr val="black"/>
              <a:srgbClr val="FFCC6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  <a14:imgEffect>
                      <a14:saturation sat="33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C:\Users\Cameron\AppData\Local\Microsoft\Windows\INetCache\IE\006OBT08\orange-background-1377808315yfg[1].jpg"/>
          <p:cNvPicPr>
            <a:picLocks noChangeArrowheads="1"/>
          </p:cNvPicPr>
          <p:nvPr/>
        </p:nvPicPr>
        <p:blipFill>
          <a:blip r:embed="rId7" cstate="print">
            <a:duotone>
              <a:prstClr val="black"/>
              <a:srgbClr val="00FF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00" y="1"/>
            <a:ext cx="8532000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文字方塊 16"/>
          <p:cNvSpPr txBox="1"/>
          <p:nvPr/>
        </p:nvSpPr>
        <p:spPr>
          <a:xfrm>
            <a:off x="899592" y="169476"/>
            <a:ext cx="5688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商業經營科</a:t>
            </a:r>
            <a:r>
              <a:rPr lang="en-US" altLang="zh-TW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~</a:t>
            </a:r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競賽與活動</a:t>
            </a:r>
            <a:endParaRPr lang="en-US" altLang="zh-TW" sz="2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CC76BE69-6254-35C5-FD97-F50624E5817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38" y="1282452"/>
            <a:ext cx="5724128" cy="429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243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690">
        <p:fade/>
      </p:transition>
    </mc:Choice>
    <mc:Fallback xmlns="">
      <p:transition spd="med" advTm="469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文字方塊 35"/>
          <p:cNvSpPr txBox="1"/>
          <p:nvPr/>
        </p:nvSpPr>
        <p:spPr>
          <a:xfrm>
            <a:off x="269527" y="135172"/>
            <a:ext cx="2595092" cy="369332"/>
          </a:xfrm>
          <a:prstGeom prst="rect">
            <a:avLst/>
          </a:prstGeom>
          <a:solidFill>
            <a:srgbClr val="FBFAFA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pic>
        <p:nvPicPr>
          <p:cNvPr id="1026" name="Picture 2" descr="C:\Users\Cameron\Downloads\openfid (8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04" y="1039820"/>
            <a:ext cx="4992624" cy="49926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文字方塊 6"/>
          <p:cNvSpPr txBox="1"/>
          <p:nvPr/>
        </p:nvSpPr>
        <p:spPr>
          <a:xfrm>
            <a:off x="269527" y="135172"/>
            <a:ext cx="2595092" cy="369332"/>
          </a:xfrm>
          <a:prstGeom prst="rect">
            <a:avLst/>
          </a:prstGeom>
          <a:solidFill>
            <a:srgbClr val="FBFAFA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269527" y="135172"/>
            <a:ext cx="2595092" cy="369332"/>
          </a:xfrm>
          <a:prstGeom prst="rect">
            <a:avLst/>
          </a:prstGeom>
          <a:solidFill>
            <a:srgbClr val="FBFAFA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9" name="文字方塊 8"/>
          <p:cNvSpPr txBox="1"/>
          <p:nvPr/>
        </p:nvSpPr>
        <p:spPr>
          <a:xfrm>
            <a:off x="269527" y="135172"/>
            <a:ext cx="2595092" cy="369332"/>
          </a:xfrm>
          <a:prstGeom prst="rect">
            <a:avLst/>
          </a:prstGeom>
          <a:solidFill>
            <a:srgbClr val="FBFAFA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pic>
        <p:nvPicPr>
          <p:cNvPr id="10" name="Picture 8" descr="C:\Users\Cameron\AppData\Local\Microsoft\Windows\INetCache\IE\006OBT08\orange-background-1377808315yfg[1].jpg"/>
          <p:cNvPicPr>
            <a:picLocks noChangeArrowheads="1"/>
          </p:cNvPicPr>
          <p:nvPr/>
        </p:nvPicPr>
        <p:blipFill>
          <a:blip r:embed="rId4" cstate="print">
            <a:duotone>
              <a:prstClr val="black"/>
              <a:srgbClr val="FFCC6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saturation sat="33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矩形 10"/>
          <p:cNvSpPr/>
          <p:nvPr/>
        </p:nvSpPr>
        <p:spPr>
          <a:xfrm>
            <a:off x="372514" y="182730"/>
            <a:ext cx="368562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6660">
              <a:spcBef>
                <a:spcPct val="20000"/>
              </a:spcBef>
              <a:defRPr/>
            </a:pPr>
            <a:r>
              <a:rPr lang="zh-TW" altLang="en-US" sz="2600" b="1" dirty="0">
                <a:solidFill>
                  <a:srgbClr val="262626"/>
                </a:solidFill>
                <a:cs typeface="+mn-ea"/>
                <a:sym typeface="+mn-lt"/>
              </a:rPr>
              <a:t>職場體驗</a:t>
            </a:r>
            <a:r>
              <a:rPr lang="en-US" altLang="zh-TW" sz="2600" b="1" dirty="0">
                <a:solidFill>
                  <a:srgbClr val="262626"/>
                </a:solidFill>
                <a:cs typeface="+mn-ea"/>
                <a:sym typeface="+mn-lt"/>
              </a:rPr>
              <a:t>–</a:t>
            </a:r>
            <a:r>
              <a:rPr lang="zh-TW" altLang="en-US" sz="2600" b="1" dirty="0">
                <a:solidFill>
                  <a:srgbClr val="262626"/>
                </a:solidFill>
                <a:cs typeface="+mn-ea"/>
                <a:sym typeface="+mn-lt"/>
              </a:rPr>
              <a:t>麗寶購物中心</a:t>
            </a:r>
          </a:p>
        </p:txBody>
      </p:sp>
      <p:pic>
        <p:nvPicPr>
          <p:cNvPr id="12" name="Picture 8" descr="C:\Users\Cameron\AppData\Local\Microsoft\Windows\INetCache\IE\006OBT08\orange-background-1377808315yfg[1].jpg"/>
          <p:cNvPicPr>
            <a:picLocks noChangeArrowheads="1"/>
          </p:cNvPicPr>
          <p:nvPr/>
        </p:nvPicPr>
        <p:blipFill>
          <a:blip r:embed="rId4" cstate="print">
            <a:duotone>
              <a:prstClr val="black"/>
              <a:srgbClr val="FFCC6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saturation sat="33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C:\Users\Cameron\AppData\Local\Microsoft\Windows\INetCache\IE\006OBT08\orange-background-1377808315yfg[1].jpg"/>
          <p:cNvPicPr>
            <a:picLocks noChangeArrowheads="1"/>
          </p:cNvPicPr>
          <p:nvPr/>
        </p:nvPicPr>
        <p:blipFill>
          <a:blip r:embed="rId6" cstate="print">
            <a:duotone>
              <a:prstClr val="black"/>
              <a:srgbClr val="00FF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00" y="1"/>
            <a:ext cx="8532000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文字方塊 13"/>
          <p:cNvSpPr txBox="1"/>
          <p:nvPr/>
        </p:nvSpPr>
        <p:spPr>
          <a:xfrm>
            <a:off x="899592" y="169476"/>
            <a:ext cx="5688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商業經營科</a:t>
            </a:r>
            <a:r>
              <a:rPr lang="en-US" altLang="zh-TW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~</a:t>
            </a:r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競賽與活動</a:t>
            </a:r>
            <a:endParaRPr lang="en-US" altLang="zh-TW" sz="2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2136ED4E-4239-408E-8B88-7625100B076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9619" y="652434"/>
            <a:ext cx="3429000" cy="28836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5B19A7D2-D33A-378B-D9BA-6EC4C18C49B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3799098"/>
            <a:ext cx="3360515" cy="25203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681982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634">
        <p:fade/>
      </p:transition>
    </mc:Choice>
    <mc:Fallback xmlns="">
      <p:transition spd="med" advTm="5634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文字方塊 35"/>
          <p:cNvSpPr txBox="1"/>
          <p:nvPr/>
        </p:nvSpPr>
        <p:spPr>
          <a:xfrm>
            <a:off x="269527" y="135172"/>
            <a:ext cx="2595092" cy="369332"/>
          </a:xfrm>
          <a:prstGeom prst="rect">
            <a:avLst/>
          </a:prstGeom>
          <a:solidFill>
            <a:srgbClr val="FBFAFA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pic>
        <p:nvPicPr>
          <p:cNvPr id="2050" name="Picture 2" descr="C:\Users\Cameron\Downloads\00c92060ceeca3fed0d67dcb3d5034e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85" y="1615296"/>
            <a:ext cx="3857625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 descr="C:\Users\Cameron\Downloads\openfid (9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94858" y="-7591270"/>
            <a:ext cx="5760720" cy="576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Cameron\Downloads\openfid (9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316" y="1615297"/>
            <a:ext cx="3884044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文字方塊 6"/>
          <p:cNvSpPr txBox="1"/>
          <p:nvPr/>
        </p:nvSpPr>
        <p:spPr>
          <a:xfrm>
            <a:off x="269527" y="135172"/>
            <a:ext cx="2595092" cy="369332"/>
          </a:xfrm>
          <a:prstGeom prst="rect">
            <a:avLst/>
          </a:prstGeom>
          <a:solidFill>
            <a:srgbClr val="FBFAFA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269527" y="135172"/>
            <a:ext cx="2595092" cy="369332"/>
          </a:xfrm>
          <a:prstGeom prst="rect">
            <a:avLst/>
          </a:prstGeom>
          <a:solidFill>
            <a:srgbClr val="FBFAFA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9" name="文字方塊 8"/>
          <p:cNvSpPr txBox="1"/>
          <p:nvPr/>
        </p:nvSpPr>
        <p:spPr>
          <a:xfrm>
            <a:off x="269527" y="135172"/>
            <a:ext cx="2595092" cy="369332"/>
          </a:xfrm>
          <a:prstGeom prst="rect">
            <a:avLst/>
          </a:prstGeom>
          <a:solidFill>
            <a:srgbClr val="FBFAFA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pic>
        <p:nvPicPr>
          <p:cNvPr id="10" name="Picture 8" descr="C:\Users\Cameron\AppData\Local\Microsoft\Windows\INetCache\IE\006OBT08\orange-background-1377808315yfg[1].jpg"/>
          <p:cNvPicPr>
            <a:picLocks noChangeArrowheads="1"/>
          </p:cNvPicPr>
          <p:nvPr/>
        </p:nvPicPr>
        <p:blipFill>
          <a:blip r:embed="rId6" cstate="print">
            <a:duotone>
              <a:prstClr val="black"/>
              <a:srgbClr val="FFCC6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  <a14:imgEffect>
                      <a14:saturation sat="33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矩形 10"/>
          <p:cNvSpPr/>
          <p:nvPr/>
        </p:nvSpPr>
        <p:spPr>
          <a:xfrm>
            <a:off x="372514" y="182730"/>
            <a:ext cx="368562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6660">
              <a:spcBef>
                <a:spcPct val="20000"/>
              </a:spcBef>
              <a:defRPr/>
            </a:pPr>
            <a:r>
              <a:rPr lang="zh-TW" altLang="en-US" sz="2600" b="1" dirty="0">
                <a:solidFill>
                  <a:srgbClr val="262626"/>
                </a:solidFill>
                <a:cs typeface="+mn-ea"/>
                <a:sym typeface="+mn-lt"/>
              </a:rPr>
              <a:t>職場體驗</a:t>
            </a:r>
            <a:r>
              <a:rPr lang="en-US" altLang="zh-TW" sz="2600" b="1" dirty="0">
                <a:solidFill>
                  <a:srgbClr val="262626"/>
                </a:solidFill>
                <a:cs typeface="+mn-ea"/>
                <a:sym typeface="+mn-lt"/>
              </a:rPr>
              <a:t>–</a:t>
            </a:r>
            <a:r>
              <a:rPr lang="zh-TW" altLang="en-US" sz="2600" b="1" dirty="0">
                <a:solidFill>
                  <a:srgbClr val="262626"/>
                </a:solidFill>
                <a:cs typeface="+mn-ea"/>
                <a:sym typeface="+mn-lt"/>
              </a:rPr>
              <a:t>麗寶購物中心</a:t>
            </a:r>
          </a:p>
        </p:txBody>
      </p:sp>
      <p:pic>
        <p:nvPicPr>
          <p:cNvPr id="12" name="Picture 8" descr="C:\Users\Cameron\AppData\Local\Microsoft\Windows\INetCache\IE\006OBT08\orange-background-1377808315yfg[1].jpg"/>
          <p:cNvPicPr>
            <a:picLocks noChangeArrowheads="1"/>
          </p:cNvPicPr>
          <p:nvPr/>
        </p:nvPicPr>
        <p:blipFill>
          <a:blip r:embed="rId6" cstate="print">
            <a:duotone>
              <a:prstClr val="black"/>
              <a:srgbClr val="FFCC6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  <a14:imgEffect>
                      <a14:saturation sat="33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C:\Users\Cameron\AppData\Local\Microsoft\Windows\INetCache\IE\006OBT08\orange-background-1377808315yfg[1].jpg"/>
          <p:cNvPicPr>
            <a:picLocks noChangeArrowheads="1"/>
          </p:cNvPicPr>
          <p:nvPr/>
        </p:nvPicPr>
        <p:blipFill>
          <a:blip r:embed="rId8" cstate="print">
            <a:duotone>
              <a:prstClr val="black"/>
              <a:srgbClr val="00FF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00" y="1"/>
            <a:ext cx="8532000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文字方塊 13"/>
          <p:cNvSpPr txBox="1"/>
          <p:nvPr/>
        </p:nvSpPr>
        <p:spPr>
          <a:xfrm>
            <a:off x="899592" y="169476"/>
            <a:ext cx="5688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商業經營科</a:t>
            </a:r>
            <a:r>
              <a:rPr lang="en-US" altLang="zh-TW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~</a:t>
            </a:r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競賽與活動</a:t>
            </a:r>
            <a:endParaRPr lang="en-US" altLang="zh-TW" sz="2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51577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AAFB54F4-8FC8-CC04-42B7-BBF4A981BB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595312"/>
            <a:ext cx="7086600" cy="566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259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橢圓 9"/>
          <p:cNvSpPr>
            <a:spLocks noChangeAspect="1"/>
          </p:cNvSpPr>
          <p:nvPr/>
        </p:nvSpPr>
        <p:spPr>
          <a:xfrm rot="540000">
            <a:off x="3513948" y="295669"/>
            <a:ext cx="344574" cy="34457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8" name="橢圓 7"/>
          <p:cNvSpPr>
            <a:spLocks noChangeAspect="1"/>
          </p:cNvSpPr>
          <p:nvPr/>
        </p:nvSpPr>
        <p:spPr>
          <a:xfrm>
            <a:off x="3767689" y="-32744"/>
            <a:ext cx="1395636" cy="139563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/>
          <p:cNvSpPr>
            <a:spLocks noChangeAspect="1"/>
          </p:cNvSpPr>
          <p:nvPr/>
        </p:nvSpPr>
        <p:spPr>
          <a:xfrm rot="540000">
            <a:off x="3377756" y="54569"/>
            <a:ext cx="344574" cy="3445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902845" y="1226908"/>
            <a:ext cx="56886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課程地圖及課程規劃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2483768" y="3028890"/>
            <a:ext cx="5688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</a:t>
            </a:r>
            <a:r>
              <a:rPr lang="zh-TW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課程地圖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2515310" y="3945585"/>
            <a:ext cx="5688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-</a:t>
            </a:r>
            <a:r>
              <a:rPr lang="zh-TW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課程規劃</a:t>
            </a:r>
          </a:p>
        </p:txBody>
      </p:sp>
      <p:pic>
        <p:nvPicPr>
          <p:cNvPr id="2051" name="Picture 3" descr="E:\th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67" b="99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41" y="5247531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橢圓 17"/>
          <p:cNvSpPr>
            <a:spLocks noChangeAspect="1"/>
          </p:cNvSpPr>
          <p:nvPr/>
        </p:nvSpPr>
        <p:spPr>
          <a:xfrm rot="540000">
            <a:off x="6974313" y="1797647"/>
            <a:ext cx="344574" cy="3445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9" name="橢圓 18"/>
          <p:cNvSpPr>
            <a:spLocks noChangeAspect="1"/>
          </p:cNvSpPr>
          <p:nvPr/>
        </p:nvSpPr>
        <p:spPr>
          <a:xfrm rot="540000">
            <a:off x="1251188" y="3087815"/>
            <a:ext cx="344574" cy="344574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20" name="橢圓 19"/>
          <p:cNvSpPr>
            <a:spLocks noChangeAspect="1"/>
          </p:cNvSpPr>
          <p:nvPr/>
        </p:nvSpPr>
        <p:spPr>
          <a:xfrm rot="540000">
            <a:off x="1448304" y="3272682"/>
            <a:ext cx="344574" cy="344574"/>
          </a:xfrm>
          <a:prstGeom prst="ellipse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pic>
        <p:nvPicPr>
          <p:cNvPr id="21" name="Picture 12" descr="E:\貿易ICO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">
            <a:off x="7033944" y="3759648"/>
            <a:ext cx="1172094" cy="1172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E:\燈泡ICON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956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506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39D494AB-3C0B-D2E7-BD93-FAD3CDEC5D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0"/>
            <a:ext cx="62646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330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FDD304C6-72CE-93FF-C1BA-2E941D6FED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0"/>
            <a:ext cx="6768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165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文字方塊 35"/>
          <p:cNvSpPr txBox="1"/>
          <p:nvPr/>
        </p:nvSpPr>
        <p:spPr>
          <a:xfrm>
            <a:off x="269527" y="135172"/>
            <a:ext cx="2595092" cy="369332"/>
          </a:xfrm>
          <a:prstGeom prst="rect">
            <a:avLst/>
          </a:prstGeom>
          <a:solidFill>
            <a:srgbClr val="FBFAFA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6750906"/>
              </p:ext>
            </p:extLst>
          </p:nvPr>
        </p:nvGraphicFramePr>
        <p:xfrm>
          <a:off x="901931" y="1124744"/>
          <a:ext cx="7443342" cy="535516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9061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74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797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750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錄取學校</a:t>
                      </a:r>
                      <a:endParaRPr lang="zh-TW" alt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44" marR="7144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錄取科系</a:t>
                      </a:r>
                      <a:endParaRPr lang="zh-TW" alt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44" marR="7144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姓名</a:t>
                      </a:r>
                      <a:endParaRPr lang="zh-TW" alt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44" marR="7144" marT="9525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50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國立臺北商業大學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資訊管理系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蔡〇淇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7509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國際商務系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張</a:t>
                      </a: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〇</a:t>
                      </a: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聿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7509"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國立臺中科技大學</a:t>
                      </a:r>
                      <a:endParaRPr lang="zh-TW" alt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會計資訊系</a:t>
                      </a:r>
                      <a:endParaRPr lang="zh-TW" alt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謝〇珊、彭〇霆、詹〇瑜</a:t>
                      </a: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75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保險金融管理系</a:t>
                      </a:r>
                      <a:endParaRPr lang="zh-TW" alt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張〇瑄、李〇葳</a:t>
                      </a: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75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財政稅務系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林〇哲</a:t>
                      </a: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75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企業管理系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楊〇晨</a:t>
                      </a: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75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財務金融系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王〇蓁</a:t>
                      </a: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75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應用英語系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古〇榕</a:t>
                      </a: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75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流通管理系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鄭〇捷</a:t>
                      </a: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75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應用中文系</a:t>
                      </a: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塗</a:t>
                      </a: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〇</a:t>
                      </a: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萱</a:t>
                      </a: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7509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國立高雄科技大學</a:t>
                      </a:r>
                      <a:endParaRPr lang="zh-TW" alt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44" marR="7144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財務管理系</a:t>
                      </a:r>
                      <a:endParaRPr lang="zh-TW" alt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44" marR="7144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蔡〇彤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75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國際企業系</a:t>
                      </a:r>
                      <a:endParaRPr lang="zh-TW" alt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44" marR="7144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顏〇汝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975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運籌管理系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黃〇揚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975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財富與稅務管理系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林〇偉、林〇程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975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金融系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劉〇仁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975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海洋休閒管理系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邵〇夫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975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漁業生產與管理系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鄭〇萱、陳〇瑄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269527" y="135172"/>
            <a:ext cx="2595092" cy="369332"/>
          </a:xfrm>
          <a:prstGeom prst="rect">
            <a:avLst/>
          </a:prstGeom>
          <a:solidFill>
            <a:srgbClr val="FBFAFA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269527" y="135172"/>
            <a:ext cx="2595092" cy="369332"/>
          </a:xfrm>
          <a:prstGeom prst="rect">
            <a:avLst/>
          </a:prstGeom>
          <a:solidFill>
            <a:srgbClr val="FBFAFA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269527" y="135172"/>
            <a:ext cx="2595092" cy="369332"/>
          </a:xfrm>
          <a:prstGeom prst="rect">
            <a:avLst/>
          </a:prstGeom>
          <a:solidFill>
            <a:srgbClr val="FBFAFA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pic>
        <p:nvPicPr>
          <p:cNvPr id="8" name="Picture 8" descr="C:\Users\Cameron\AppData\Local\Microsoft\Windows\INetCache\IE\006OBT08\orange-background-1377808315yfg[1].jpg"/>
          <p:cNvPicPr>
            <a:picLocks noChangeArrowheads="1"/>
          </p:cNvPicPr>
          <p:nvPr/>
        </p:nvPicPr>
        <p:blipFill>
          <a:blip r:embed="rId3" cstate="print">
            <a:duotone>
              <a:prstClr val="black"/>
              <a:srgbClr val="FFCC6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saturation sat="33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矩形 8"/>
          <p:cNvSpPr/>
          <p:nvPr/>
        </p:nvSpPr>
        <p:spPr>
          <a:xfrm>
            <a:off x="372514" y="182730"/>
            <a:ext cx="368562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6660">
              <a:spcBef>
                <a:spcPct val="20000"/>
              </a:spcBef>
              <a:defRPr/>
            </a:pPr>
            <a:r>
              <a:rPr lang="zh-TW" altLang="en-US" sz="2600" b="1" dirty="0">
                <a:solidFill>
                  <a:srgbClr val="262626"/>
                </a:solidFill>
                <a:cs typeface="+mn-ea"/>
                <a:sym typeface="+mn-lt"/>
              </a:rPr>
              <a:t>職場體驗</a:t>
            </a:r>
            <a:r>
              <a:rPr lang="en-US" altLang="zh-TW" sz="2600" b="1" dirty="0">
                <a:solidFill>
                  <a:srgbClr val="262626"/>
                </a:solidFill>
                <a:cs typeface="+mn-ea"/>
                <a:sym typeface="+mn-lt"/>
              </a:rPr>
              <a:t>–</a:t>
            </a:r>
            <a:r>
              <a:rPr lang="zh-TW" altLang="en-US" sz="2600" b="1" dirty="0">
                <a:solidFill>
                  <a:srgbClr val="262626"/>
                </a:solidFill>
                <a:cs typeface="+mn-ea"/>
                <a:sym typeface="+mn-lt"/>
              </a:rPr>
              <a:t>麗寶購物中心</a:t>
            </a:r>
          </a:p>
        </p:txBody>
      </p:sp>
      <p:pic>
        <p:nvPicPr>
          <p:cNvPr id="10" name="Picture 8" descr="C:\Users\Cameron\AppData\Local\Microsoft\Windows\INetCache\IE\006OBT08\orange-background-1377808315yfg[1].jpg"/>
          <p:cNvPicPr>
            <a:picLocks noChangeArrowheads="1"/>
          </p:cNvPicPr>
          <p:nvPr/>
        </p:nvPicPr>
        <p:blipFill>
          <a:blip r:embed="rId3" cstate="print">
            <a:duotone>
              <a:prstClr val="black"/>
              <a:srgbClr val="FFCC6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saturation sat="33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C:\Users\Cameron\AppData\Local\Microsoft\Windows\INetCache\IE\006OBT08\orange-background-1377808315yfg[1].jpg"/>
          <p:cNvPicPr>
            <a:picLocks noChangeArrowheads="1"/>
          </p:cNvPicPr>
          <p:nvPr/>
        </p:nvPicPr>
        <p:blipFill>
          <a:blip r:embed="rId5" cstate="print">
            <a:duotone>
              <a:prstClr val="black"/>
              <a:srgbClr val="00FF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00" y="1"/>
            <a:ext cx="8532000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文字方塊 11"/>
          <p:cNvSpPr txBox="1"/>
          <p:nvPr/>
        </p:nvSpPr>
        <p:spPr>
          <a:xfrm>
            <a:off x="899592" y="169476"/>
            <a:ext cx="5688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商業經營科近三年優異升學榜單</a:t>
            </a:r>
            <a:endParaRPr lang="en-US" altLang="zh-TW" sz="2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20995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4834">
        <p:fade/>
      </p:transition>
    </mc:Choice>
    <mc:Fallback xmlns="">
      <p:transition spd="med" advTm="483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文字方塊 35"/>
          <p:cNvSpPr txBox="1"/>
          <p:nvPr/>
        </p:nvSpPr>
        <p:spPr>
          <a:xfrm>
            <a:off x="269527" y="135172"/>
            <a:ext cx="2595092" cy="369332"/>
          </a:xfrm>
          <a:prstGeom prst="rect">
            <a:avLst/>
          </a:prstGeom>
          <a:solidFill>
            <a:srgbClr val="FBFAFA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459223"/>
              </p:ext>
            </p:extLst>
          </p:nvPr>
        </p:nvGraphicFramePr>
        <p:xfrm>
          <a:off x="827584" y="1088697"/>
          <a:ext cx="7465516" cy="565267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9283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74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797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750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錄取學校</a:t>
                      </a:r>
                      <a:endParaRPr lang="zh-TW" alt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44" marR="7144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錄取科系</a:t>
                      </a:r>
                      <a:endParaRPr lang="zh-TW" alt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44" marR="7144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solidFill>
                            <a:schemeClr val="bg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姓名</a:t>
                      </a:r>
                      <a:endParaRPr lang="zh-TW" alt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44" marR="7144" marT="9525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509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國立勤益科技大學</a:t>
                      </a:r>
                      <a:endParaRPr lang="zh-TW" alt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44" marR="7144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企業管理系</a:t>
                      </a:r>
                      <a:endParaRPr lang="zh-TW" alt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44" marR="7144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許</a:t>
                      </a: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〇</a:t>
                      </a:r>
                      <a:r>
                        <a:rPr lang="zh-TW" alt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萱、蔡</a:t>
                      </a: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〇</a:t>
                      </a:r>
                      <a:r>
                        <a:rPr lang="zh-TW" alt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軒、</a:t>
                      </a: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張〇禎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75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工業工程與管理系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徐〇睿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7509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資訊管理系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吳〇維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7509"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國立聯合大學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經營管理學系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李〇君、林〇靜、陳〇萍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7509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國立虎尾科技大學</a:t>
                      </a:r>
                      <a:endParaRPr lang="zh-TW" alt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44" marR="7144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財務金融系</a:t>
                      </a:r>
                      <a:endParaRPr lang="zh-TW" alt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44" marR="7144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陳</a:t>
                      </a: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〇</a:t>
                      </a:r>
                      <a:r>
                        <a:rPr lang="zh-TW" alt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潔、</a:t>
                      </a: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陳〇昱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7509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國立屏東大學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財務金融學系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陳〇博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75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會計學系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連</a:t>
                      </a: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〇</a:t>
                      </a: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星、張</a:t>
                      </a: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〇</a:t>
                      </a: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甄、</a:t>
                      </a: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趙〇柔</a:t>
                      </a: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、</a:t>
                      </a: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黃〇瑞</a:t>
                      </a: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、</a:t>
                      </a: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周〇均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75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應用英語學系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陳〇儒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75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企業管理學系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蔡依〇婷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75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商業自動化與管理學系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朱</a:t>
                      </a: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〇</a:t>
                      </a: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妮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7509">
                <a:tc vMerge="1">
                  <a:txBody>
                    <a:bodyPr/>
                    <a:lstStyle/>
                    <a:p>
                      <a:pPr algn="ctr" fontAlgn="ctr"/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休閒事業經營學系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李</a:t>
                      </a: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〇</a:t>
                      </a: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萱、陳</a:t>
                      </a: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〇</a:t>
                      </a: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瑋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9750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國立屏東科技大學</a:t>
                      </a:r>
                      <a:endParaRPr lang="zh-TW" alt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企業管理系</a:t>
                      </a:r>
                      <a:endParaRPr lang="zh-TW" alt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潘〇敏、陳〇睿、廖〇翔、陳〇民</a:t>
                      </a: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75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保險金融管理系</a:t>
                      </a:r>
                      <a:endParaRPr lang="zh-TW" alt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44" marR="7144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張〇瑄</a:t>
                      </a:r>
                    </a:p>
                  </a:txBody>
                  <a:tcPr marL="7144" marR="7144" marT="9525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97509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國立澎湖科技大學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44" marR="7144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行銷與物流管理系</a:t>
                      </a:r>
                      <a:endParaRPr lang="zh-TW" alt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44" marR="7144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陳〇雅、黃〇庭、呂〇儒、鄧〇耘、雷〇翰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75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航運管理系</a:t>
                      </a:r>
                      <a:endParaRPr lang="zh-TW" altLang="en-US" sz="1400" b="0" i="0" u="none" strike="noStrike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7144" marR="7144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吳〇蓓、洪〇文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975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應用外語系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江〇、陳〇臻、曾〇閑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975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觀光休閒系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黃〇榕、廖〇庭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975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資訊管理系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黃〇承</a:t>
                      </a:r>
                    </a:p>
                  </a:txBody>
                  <a:tcPr marL="7144" marR="7144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269527" y="135172"/>
            <a:ext cx="2595092" cy="369332"/>
          </a:xfrm>
          <a:prstGeom prst="rect">
            <a:avLst/>
          </a:prstGeom>
          <a:solidFill>
            <a:srgbClr val="FBFAFA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269527" y="135172"/>
            <a:ext cx="2595092" cy="369332"/>
          </a:xfrm>
          <a:prstGeom prst="rect">
            <a:avLst/>
          </a:prstGeom>
          <a:solidFill>
            <a:srgbClr val="FBFAFA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269527" y="135172"/>
            <a:ext cx="2595092" cy="369332"/>
          </a:xfrm>
          <a:prstGeom prst="rect">
            <a:avLst/>
          </a:prstGeom>
          <a:solidFill>
            <a:srgbClr val="FBFAFA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269527" y="135172"/>
            <a:ext cx="2595092" cy="369332"/>
          </a:xfrm>
          <a:prstGeom prst="rect">
            <a:avLst/>
          </a:prstGeom>
          <a:solidFill>
            <a:srgbClr val="FBFAFA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pic>
        <p:nvPicPr>
          <p:cNvPr id="9" name="Picture 8" descr="C:\Users\Cameron\AppData\Local\Microsoft\Windows\INetCache\IE\006OBT08\orange-background-1377808315yfg[1].jpg"/>
          <p:cNvPicPr>
            <a:picLocks noChangeArrowheads="1"/>
          </p:cNvPicPr>
          <p:nvPr/>
        </p:nvPicPr>
        <p:blipFill>
          <a:blip r:embed="rId3" cstate="print">
            <a:duotone>
              <a:prstClr val="black"/>
              <a:srgbClr val="FFCC6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saturation sat="33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矩形 9"/>
          <p:cNvSpPr/>
          <p:nvPr/>
        </p:nvSpPr>
        <p:spPr>
          <a:xfrm>
            <a:off x="372514" y="182730"/>
            <a:ext cx="368562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6660">
              <a:spcBef>
                <a:spcPct val="20000"/>
              </a:spcBef>
              <a:defRPr/>
            </a:pPr>
            <a:r>
              <a:rPr lang="zh-TW" altLang="en-US" sz="2600" b="1" dirty="0">
                <a:solidFill>
                  <a:srgbClr val="262626"/>
                </a:solidFill>
                <a:cs typeface="+mn-ea"/>
                <a:sym typeface="+mn-lt"/>
              </a:rPr>
              <a:t>職場體驗</a:t>
            </a:r>
            <a:r>
              <a:rPr lang="en-US" altLang="zh-TW" sz="2600" b="1" dirty="0">
                <a:solidFill>
                  <a:srgbClr val="262626"/>
                </a:solidFill>
                <a:cs typeface="+mn-ea"/>
                <a:sym typeface="+mn-lt"/>
              </a:rPr>
              <a:t>–</a:t>
            </a:r>
            <a:r>
              <a:rPr lang="zh-TW" altLang="en-US" sz="2600" b="1" dirty="0">
                <a:solidFill>
                  <a:srgbClr val="262626"/>
                </a:solidFill>
                <a:cs typeface="+mn-ea"/>
                <a:sym typeface="+mn-lt"/>
              </a:rPr>
              <a:t>麗寶購物中心</a:t>
            </a:r>
          </a:p>
        </p:txBody>
      </p:sp>
      <p:pic>
        <p:nvPicPr>
          <p:cNvPr id="11" name="Picture 8" descr="C:\Users\Cameron\AppData\Local\Microsoft\Windows\INetCache\IE\006OBT08\orange-background-1377808315yfg[1].jpg"/>
          <p:cNvPicPr>
            <a:picLocks noChangeArrowheads="1"/>
          </p:cNvPicPr>
          <p:nvPr/>
        </p:nvPicPr>
        <p:blipFill>
          <a:blip r:embed="rId3" cstate="print">
            <a:duotone>
              <a:prstClr val="black"/>
              <a:srgbClr val="FFCC6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saturation sat="33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C:\Users\Cameron\AppData\Local\Microsoft\Windows\INetCache\IE\006OBT08\orange-background-1377808315yfg[1].jpg"/>
          <p:cNvPicPr>
            <a:picLocks noChangeArrowheads="1"/>
          </p:cNvPicPr>
          <p:nvPr/>
        </p:nvPicPr>
        <p:blipFill>
          <a:blip r:embed="rId5" cstate="print">
            <a:duotone>
              <a:prstClr val="black"/>
              <a:srgbClr val="00FF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00" y="1"/>
            <a:ext cx="8532000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文字方塊 12"/>
          <p:cNvSpPr txBox="1"/>
          <p:nvPr/>
        </p:nvSpPr>
        <p:spPr>
          <a:xfrm>
            <a:off x="899592" y="169476"/>
            <a:ext cx="5688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商業經營科近三年優異升學榜單</a:t>
            </a:r>
            <a:endParaRPr lang="en-US" altLang="zh-TW" sz="2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95784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橢圓 9"/>
          <p:cNvSpPr>
            <a:spLocks noChangeAspect="1"/>
          </p:cNvSpPr>
          <p:nvPr/>
        </p:nvSpPr>
        <p:spPr>
          <a:xfrm rot="540000">
            <a:off x="3513948" y="295669"/>
            <a:ext cx="344574" cy="34457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8" name="橢圓 7"/>
          <p:cNvSpPr>
            <a:spLocks noChangeAspect="1"/>
          </p:cNvSpPr>
          <p:nvPr/>
        </p:nvSpPr>
        <p:spPr>
          <a:xfrm>
            <a:off x="3767689" y="-32744"/>
            <a:ext cx="1395636" cy="1395636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/>
          <p:cNvSpPr>
            <a:spLocks noChangeAspect="1"/>
          </p:cNvSpPr>
          <p:nvPr/>
        </p:nvSpPr>
        <p:spPr>
          <a:xfrm rot="540000">
            <a:off x="3377756" y="54569"/>
            <a:ext cx="344574" cy="3445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1619672" y="2420888"/>
            <a:ext cx="56886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嶺</a:t>
            </a:r>
            <a:r>
              <a:rPr lang="zh-TW" altLang="en-US" sz="3200" b="1">
                <a:latin typeface="Microsoft YaHei" panose="020B0503020204020204" pitchFamily="34" charset="-122"/>
                <a:ea typeface="Microsoft YaHei" panose="020B0503020204020204" pitchFamily="34" charset="-122"/>
              </a:rPr>
              <a:t>東高中商業經營科</a:t>
            </a:r>
            <a:endParaRPr lang="en-US" altLang="zh-TW" sz="32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endParaRPr lang="en-US" altLang="zh-TW" sz="32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zh-TW" altLang="en-US" sz="32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歡迎您</a:t>
            </a:r>
          </a:p>
        </p:txBody>
      </p:sp>
      <p:pic>
        <p:nvPicPr>
          <p:cNvPr id="2051" name="Picture 3" descr="E:\th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67" b="99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41" y="5247531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橢圓 17"/>
          <p:cNvSpPr>
            <a:spLocks noChangeAspect="1"/>
          </p:cNvSpPr>
          <p:nvPr/>
        </p:nvSpPr>
        <p:spPr>
          <a:xfrm rot="540000">
            <a:off x="6974313" y="1797647"/>
            <a:ext cx="344574" cy="34457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19" name="橢圓 18"/>
          <p:cNvSpPr>
            <a:spLocks noChangeAspect="1"/>
          </p:cNvSpPr>
          <p:nvPr/>
        </p:nvSpPr>
        <p:spPr>
          <a:xfrm rot="540000">
            <a:off x="1251188" y="3087815"/>
            <a:ext cx="344574" cy="344574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20" name="橢圓 19"/>
          <p:cNvSpPr>
            <a:spLocks noChangeAspect="1"/>
          </p:cNvSpPr>
          <p:nvPr/>
        </p:nvSpPr>
        <p:spPr>
          <a:xfrm rot="540000">
            <a:off x="1448304" y="3272682"/>
            <a:ext cx="344574" cy="344574"/>
          </a:xfrm>
          <a:prstGeom prst="ellipse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pic>
        <p:nvPicPr>
          <p:cNvPr id="21" name="Picture 12" descr="E:\貿易ICO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">
            <a:off x="7033944" y="3759648"/>
            <a:ext cx="1172094" cy="1172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E:\燈泡ICON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956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:\商營科FB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161681"/>
            <a:ext cx="2171700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1979712" y="6237312"/>
            <a:ext cx="20739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商營科</a:t>
            </a:r>
            <a:r>
              <a:rPr lang="en-US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FB</a:t>
            </a:r>
            <a:endParaRPr lang="zh-TW" altLang="en-US" sz="24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7" name="Picture 3" descr="E:\商經科IG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382" y="4221088"/>
            <a:ext cx="2031013" cy="203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文字方塊 15"/>
          <p:cNvSpPr txBox="1"/>
          <p:nvPr/>
        </p:nvSpPr>
        <p:spPr>
          <a:xfrm>
            <a:off x="5344457" y="6173917"/>
            <a:ext cx="20739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商營科</a:t>
            </a:r>
            <a:r>
              <a:rPr lang="en-US" altLang="zh-TW"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IG</a:t>
            </a:r>
          </a:p>
        </p:txBody>
      </p:sp>
    </p:spTree>
    <p:extLst>
      <p:ext uri="{BB962C8B-B14F-4D97-AF65-F5344CB8AC3E}">
        <p14:creationId xmlns:p14="http://schemas.microsoft.com/office/powerpoint/2010/main" val="1778130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文字方塊 120"/>
          <p:cNvSpPr txBox="1"/>
          <p:nvPr/>
        </p:nvSpPr>
        <p:spPr>
          <a:xfrm>
            <a:off x="3426790" y="-28067"/>
            <a:ext cx="2441353" cy="266352"/>
          </a:xfrm>
          <a:prstGeom prst="rect">
            <a:avLst/>
          </a:prstGeom>
          <a:noFill/>
        </p:spPr>
        <p:txBody>
          <a:bodyPr wrap="square" lIns="80897" tIns="40448" rIns="80897" bIns="40448" rtlCol="0">
            <a:spAutoFit/>
          </a:bodyPr>
          <a:lstStyle/>
          <a:p>
            <a:r>
              <a:rPr lang="zh-TW" altLang="en-US" sz="12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嶺東中學   </a:t>
            </a:r>
            <a:r>
              <a:rPr lang="zh-TW" alt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商業經營科</a:t>
            </a:r>
            <a:r>
              <a:rPr lang="zh-TW" altLang="en-US" sz="1200" b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課程地圖</a:t>
            </a:r>
          </a:p>
        </p:txBody>
      </p:sp>
      <p:sp>
        <p:nvSpPr>
          <p:cNvPr id="77" name="圓角矩形 76"/>
          <p:cNvSpPr/>
          <p:nvPr/>
        </p:nvSpPr>
        <p:spPr>
          <a:xfrm>
            <a:off x="116579" y="232957"/>
            <a:ext cx="8749547" cy="27076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endParaRPr lang="en-US" altLang="zh-TW" sz="800" dirty="0">
              <a:solidFill>
                <a:schemeClr val="tx1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endParaRPr lang="zh-TW" altLang="en-US" sz="900" dirty="0">
              <a:solidFill>
                <a:schemeClr val="tx1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195631" y="243778"/>
            <a:ext cx="866592" cy="266352"/>
          </a:xfrm>
          <a:prstGeom prst="rect">
            <a:avLst/>
          </a:prstGeom>
          <a:noFill/>
        </p:spPr>
        <p:txBody>
          <a:bodyPr wrap="square" lIns="80897" tIns="40448" rIns="80897" bIns="40448" rtlCol="0">
            <a:spAutoFit/>
          </a:bodyPr>
          <a:lstStyle/>
          <a:p>
            <a:r>
              <a:rPr lang="zh-TW" altLang="en-US" sz="1200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學校願景</a:t>
            </a:r>
          </a:p>
        </p:txBody>
      </p:sp>
      <p:sp>
        <p:nvSpPr>
          <p:cNvPr id="79" name="文字方塊 78"/>
          <p:cNvSpPr txBox="1"/>
          <p:nvPr/>
        </p:nvSpPr>
        <p:spPr>
          <a:xfrm>
            <a:off x="3961730" y="222278"/>
            <a:ext cx="1704400" cy="266352"/>
          </a:xfrm>
          <a:prstGeom prst="rect">
            <a:avLst/>
          </a:prstGeom>
          <a:noFill/>
        </p:spPr>
        <p:txBody>
          <a:bodyPr wrap="square" lIns="80897" tIns="40448" rIns="80897" bIns="40448" rtlCol="0">
            <a:spAutoFit/>
          </a:bodyPr>
          <a:lstStyle/>
          <a:p>
            <a:r>
              <a:rPr lang="zh-TW" altLang="en-US" sz="1200" b="1" dirty="0">
                <a:solidFill>
                  <a:srgbClr val="00206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全人適性、成就幸福</a:t>
            </a:r>
          </a:p>
        </p:txBody>
      </p:sp>
      <p:sp>
        <p:nvSpPr>
          <p:cNvPr id="80" name="圓角矩形 79"/>
          <p:cNvSpPr/>
          <p:nvPr/>
        </p:nvSpPr>
        <p:spPr>
          <a:xfrm>
            <a:off x="109008" y="560874"/>
            <a:ext cx="8749547" cy="27076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endParaRPr lang="en-US" altLang="zh-TW" sz="800" dirty="0">
              <a:solidFill>
                <a:schemeClr val="tx1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endParaRPr lang="zh-TW" altLang="en-US" sz="900" dirty="0">
              <a:solidFill>
                <a:schemeClr val="tx1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81" name="文字方塊 80"/>
          <p:cNvSpPr txBox="1"/>
          <p:nvPr/>
        </p:nvSpPr>
        <p:spPr>
          <a:xfrm>
            <a:off x="188060" y="571695"/>
            <a:ext cx="866592" cy="266352"/>
          </a:xfrm>
          <a:prstGeom prst="rect">
            <a:avLst/>
          </a:prstGeom>
          <a:noFill/>
        </p:spPr>
        <p:txBody>
          <a:bodyPr wrap="square" lIns="80897" tIns="40448" rIns="80897" bIns="40448" rtlCol="0">
            <a:spAutoFit/>
          </a:bodyPr>
          <a:lstStyle/>
          <a:p>
            <a:r>
              <a:rPr lang="zh-TW" altLang="en-US" sz="1200" b="1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學生圖像</a:t>
            </a:r>
          </a:p>
        </p:txBody>
      </p:sp>
      <p:sp>
        <p:nvSpPr>
          <p:cNvPr id="82" name="文字方塊 81"/>
          <p:cNvSpPr txBox="1"/>
          <p:nvPr/>
        </p:nvSpPr>
        <p:spPr>
          <a:xfrm>
            <a:off x="3833490" y="550195"/>
            <a:ext cx="1894981" cy="266352"/>
          </a:xfrm>
          <a:prstGeom prst="rect">
            <a:avLst/>
          </a:prstGeom>
          <a:noFill/>
        </p:spPr>
        <p:txBody>
          <a:bodyPr wrap="square" lIns="80897" tIns="40448" rIns="80897" bIns="40448" rtlCol="0">
            <a:spAutoFit/>
          </a:bodyPr>
          <a:lstStyle/>
          <a:p>
            <a:r>
              <a:rPr lang="zh-TW" altLang="en-US" sz="1200" b="1" dirty="0">
                <a:solidFill>
                  <a:srgbClr val="0070C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品格力、實作力、知識力</a:t>
            </a:r>
          </a:p>
        </p:txBody>
      </p:sp>
      <p:pic>
        <p:nvPicPr>
          <p:cNvPr id="84" name="圖片 83" descr="F:\1-2.108課綱相關資料\學生圖像(2).jpg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3950" b="65786" l="28438" r="775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232" t="33489" r="26614" b="32109"/>
          <a:stretch/>
        </p:blipFill>
        <p:spPr bwMode="auto">
          <a:xfrm>
            <a:off x="7602168" y="66505"/>
            <a:ext cx="1090905" cy="10098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1" name="AutoShape 22"/>
          <p:cNvSpPr>
            <a:spLocks noChangeArrowheads="1"/>
          </p:cNvSpPr>
          <p:nvPr/>
        </p:nvSpPr>
        <p:spPr bwMode="gray">
          <a:xfrm>
            <a:off x="7262593" y="1034764"/>
            <a:ext cx="900168" cy="5553994"/>
          </a:xfrm>
          <a:prstGeom prst="flowChartAlternateProcess">
            <a:avLst/>
          </a:prstGeom>
          <a:solidFill>
            <a:schemeClr val="bg1">
              <a:lumMod val="75000"/>
            </a:schemeClr>
          </a:solidFill>
          <a:ln w="38100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80897" tIns="40448" rIns="80897" bIns="40448" anchor="ctr"/>
          <a:lstStyle/>
          <a:p>
            <a:endParaRPr lang="zh-TW" altLang="en-US" sz="1200" b="1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2" name="Rectangle 23"/>
          <p:cNvSpPr>
            <a:spLocks noChangeArrowheads="1"/>
          </p:cNvSpPr>
          <p:nvPr/>
        </p:nvSpPr>
        <p:spPr bwMode="black">
          <a:xfrm>
            <a:off x="7260705" y="1618478"/>
            <a:ext cx="919640" cy="4946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897" tIns="40448" rIns="80897" bIns="40448">
            <a:spAutoFit/>
          </a:bodyPr>
          <a:lstStyle/>
          <a:p>
            <a:pPr eaLnBrk="0" hangingPunct="0">
              <a:lnSpc>
                <a:spcPct val="110000"/>
              </a:lnSpc>
            </a:pPr>
            <a:r>
              <a:rPr lang="zh-TW" altLang="zh-TW" sz="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具</a:t>
            </a:r>
            <a:r>
              <a:rPr lang="zh-TW" altLang="en-US" sz="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備</a:t>
            </a:r>
            <a:r>
              <a:rPr lang="zh-TW" altLang="zh-TW" sz="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會計</a:t>
            </a:r>
            <a:r>
              <a:rPr lang="zh-TW" altLang="en-US" sz="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相關基礎知識與記帳實務能力。</a:t>
            </a:r>
            <a:endParaRPr lang="en-US" altLang="zh-TW" sz="9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0" hangingPunct="0">
              <a:lnSpc>
                <a:spcPct val="110000"/>
              </a:lnSpc>
            </a:pPr>
            <a:endParaRPr lang="zh-TW" altLang="en-US" sz="9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0" hangingPunct="0">
              <a:lnSpc>
                <a:spcPct val="110000"/>
              </a:lnSpc>
            </a:pPr>
            <a:r>
              <a:rPr lang="zh-TW" altLang="zh-TW" sz="9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具</a:t>
            </a:r>
            <a:r>
              <a:rPr lang="zh-TW" altLang="en-US" sz="9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備</a:t>
            </a:r>
            <a:r>
              <a:rPr lang="zh-TW" altLang="zh-TW" sz="9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門市</a:t>
            </a:r>
            <a:r>
              <a:rPr lang="zh-TW" altLang="en-US" sz="9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經營與行銷的實務能力。</a:t>
            </a:r>
            <a:endParaRPr lang="en-US" altLang="zh-TW" sz="900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0" hangingPunct="0">
              <a:lnSpc>
                <a:spcPct val="110000"/>
              </a:lnSpc>
            </a:pPr>
            <a:endParaRPr lang="zh-TW" altLang="en-US" sz="9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0" hangingPunct="0">
              <a:lnSpc>
                <a:spcPct val="110000"/>
              </a:lnSpc>
            </a:pPr>
            <a:r>
              <a:rPr lang="zh-TW" altLang="en-US" sz="9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具備商業相關基礎知識及實務能力。</a:t>
            </a:r>
            <a:endParaRPr lang="zh-TW" altLang="en-US" sz="9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0" hangingPunct="0">
              <a:lnSpc>
                <a:spcPct val="110000"/>
              </a:lnSpc>
            </a:pPr>
            <a:endParaRPr lang="en-US" altLang="zh-TW" sz="9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0" hangingPunct="0">
              <a:lnSpc>
                <a:spcPct val="110000"/>
              </a:lnSpc>
            </a:pPr>
            <a:r>
              <a:rPr lang="zh-TW" altLang="zh-TW" sz="9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具備</a:t>
            </a:r>
            <a:r>
              <a:rPr lang="zh-TW" altLang="en-US" sz="9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金融與保險基礎知識及實務能力。</a:t>
            </a:r>
            <a:endParaRPr lang="zh-TW" altLang="en-US" sz="900" dirty="0">
              <a:solidFill>
                <a:schemeClr val="accent6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0" hangingPunct="0">
              <a:lnSpc>
                <a:spcPct val="110000"/>
              </a:lnSpc>
            </a:pPr>
            <a:endParaRPr lang="en-US" altLang="zh-TW" sz="9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0" hangingPunct="0">
              <a:lnSpc>
                <a:spcPct val="110000"/>
              </a:lnSpc>
            </a:pPr>
            <a:r>
              <a:rPr lang="zh-TW" altLang="zh-TW" sz="9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具備</a:t>
            </a:r>
            <a:r>
              <a:rPr lang="zh-TW" altLang="en-US" sz="9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商業領域持續學習與社會關懷之能力。</a:t>
            </a:r>
            <a:endParaRPr lang="en-US" altLang="zh-TW" sz="900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0" hangingPunct="0">
              <a:lnSpc>
                <a:spcPct val="110000"/>
              </a:lnSpc>
            </a:pPr>
            <a:endParaRPr lang="en-US" altLang="zh-TW" sz="900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0" hangingPunct="0">
              <a:lnSpc>
                <a:spcPct val="110000"/>
              </a:lnSpc>
            </a:pPr>
            <a:r>
              <a:rPr lang="zh-TW" altLang="en-US" sz="9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具備商業相關專業終身學習的能力。</a:t>
            </a:r>
            <a:endParaRPr lang="en-US" altLang="zh-TW" sz="90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0" hangingPunct="0">
              <a:lnSpc>
                <a:spcPct val="110000"/>
              </a:lnSpc>
            </a:pPr>
            <a:endParaRPr lang="en-US" altLang="zh-TW" sz="900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0" hangingPunct="0">
              <a:lnSpc>
                <a:spcPct val="110000"/>
              </a:lnSpc>
            </a:pPr>
            <a:r>
              <a:rPr lang="zh-TW" altLang="zh-TW" sz="900" dirty="0">
                <a:latin typeface="標楷體" panose="03000509000000000000" pitchFamily="65" charset="-120"/>
                <a:ea typeface="標楷體" panose="03000509000000000000" pitchFamily="65" charset="-120"/>
              </a:rPr>
              <a:t>具備</a:t>
            </a:r>
            <a:r>
              <a:rPr lang="zh-TW" altLang="en-US" sz="900" dirty="0">
                <a:latin typeface="標楷體" panose="03000509000000000000" pitchFamily="65" charset="-120"/>
                <a:ea typeface="標楷體" panose="03000509000000000000" pitchFamily="65" charset="-120"/>
              </a:rPr>
              <a:t>工作倫理與職業道德及職業安全衛生之能力。</a:t>
            </a:r>
            <a:endParaRPr lang="en-US" altLang="zh-TW" sz="9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0" hangingPunct="0">
              <a:lnSpc>
                <a:spcPct val="110000"/>
              </a:lnSpc>
            </a:pPr>
            <a:endParaRPr lang="en-US" altLang="zh-TW" sz="900" dirty="0">
              <a:solidFill>
                <a:srgbClr val="00B05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0" hangingPunct="0">
              <a:lnSpc>
                <a:spcPct val="110000"/>
              </a:lnSpc>
            </a:pPr>
            <a:endParaRPr lang="zh-TW" altLang="en-US" sz="900" dirty="0">
              <a:solidFill>
                <a:srgbClr val="00FFFF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0" hangingPunct="0">
              <a:lnSpc>
                <a:spcPct val="110000"/>
              </a:lnSpc>
            </a:pPr>
            <a:endParaRPr lang="en-US" altLang="zh-TW" sz="9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5" name="AutoShape 22"/>
          <p:cNvSpPr>
            <a:spLocks noChangeArrowheads="1"/>
          </p:cNvSpPr>
          <p:nvPr/>
        </p:nvSpPr>
        <p:spPr bwMode="gray">
          <a:xfrm>
            <a:off x="8211481" y="1034764"/>
            <a:ext cx="787546" cy="5568664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  <a:ln w="38100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80897" tIns="40448" rIns="80897" bIns="40448" anchor="ctr"/>
          <a:lstStyle/>
          <a:p>
            <a:endParaRPr lang="zh-TW" altLang="en-US" sz="1200" b="1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9" name="Rectangle 23"/>
          <p:cNvSpPr>
            <a:spLocks noChangeArrowheads="1"/>
          </p:cNvSpPr>
          <p:nvPr/>
        </p:nvSpPr>
        <p:spPr bwMode="black">
          <a:xfrm>
            <a:off x="8164588" y="2289950"/>
            <a:ext cx="906951" cy="3314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0897" tIns="40448" rIns="80897" bIns="40448">
            <a:spAutoFit/>
          </a:bodyPr>
          <a:lstStyle/>
          <a:p>
            <a:pPr eaLnBrk="0" hangingPunct="0">
              <a:lnSpc>
                <a:spcPct val="110000"/>
              </a:lnSpc>
            </a:pPr>
            <a:endParaRPr lang="en-US" altLang="zh-TW" sz="11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0" hangingPunct="0">
              <a:lnSpc>
                <a:spcPct val="110000"/>
              </a:lnSpc>
            </a:pPr>
            <a:r>
              <a:rPr lang="zh-TW" altLang="zh-TW" sz="900" dirty="0">
                <a:latin typeface="標楷體" panose="03000509000000000000" pitchFamily="65" charset="-120"/>
                <a:ea typeface="標楷體" panose="03000509000000000000" pitchFamily="65" charset="-120"/>
              </a:rPr>
              <a:t>會計領域基層人力</a:t>
            </a:r>
            <a:endParaRPr lang="zh-TW" altLang="en-US" sz="9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0" hangingPunct="0">
              <a:lnSpc>
                <a:spcPct val="110000"/>
              </a:lnSpc>
            </a:pPr>
            <a:endParaRPr lang="en-US" altLang="zh-TW" sz="9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0" hangingPunct="0">
              <a:lnSpc>
                <a:spcPct val="110000"/>
              </a:lnSpc>
            </a:pPr>
            <a:r>
              <a:rPr lang="zh-TW" altLang="zh-TW" sz="900" dirty="0">
                <a:latin typeface="標楷體" panose="03000509000000000000" pitchFamily="65" charset="-120"/>
                <a:ea typeface="標楷體" panose="03000509000000000000" pitchFamily="65" charset="-120"/>
              </a:rPr>
              <a:t>門市服務基層人力</a:t>
            </a:r>
            <a:endParaRPr lang="en-US" altLang="zh-TW" sz="9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0" hangingPunct="0">
              <a:lnSpc>
                <a:spcPct val="110000"/>
              </a:lnSpc>
            </a:pPr>
            <a:endParaRPr lang="en-US" altLang="zh-TW" sz="9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0" hangingPunct="0">
              <a:lnSpc>
                <a:spcPct val="110000"/>
              </a:lnSpc>
            </a:pPr>
            <a:r>
              <a:rPr lang="zh-TW" altLang="zh-TW" sz="900" dirty="0">
                <a:latin typeface="標楷體" panose="03000509000000000000" pitchFamily="65" charset="-120"/>
                <a:ea typeface="標楷體" panose="03000509000000000000" pitchFamily="65" charset="-120"/>
              </a:rPr>
              <a:t>行銷領域基層人力</a:t>
            </a:r>
            <a:endParaRPr lang="en-US" altLang="zh-TW" sz="900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0" hangingPunct="0">
              <a:lnSpc>
                <a:spcPct val="110000"/>
              </a:lnSpc>
            </a:pPr>
            <a:endParaRPr lang="en-US" altLang="zh-TW" sz="900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0" hangingPunct="0">
              <a:lnSpc>
                <a:spcPct val="110000"/>
              </a:lnSpc>
            </a:pPr>
            <a:endParaRPr lang="en-US" altLang="zh-TW" sz="900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0" hangingPunct="0">
              <a:lnSpc>
                <a:spcPct val="110000"/>
              </a:lnSpc>
            </a:pPr>
            <a:r>
              <a:rPr lang="zh-TW" altLang="zh-TW" sz="900" dirty="0">
                <a:latin typeface="標楷體" panose="03000509000000000000" pitchFamily="65" charset="-120"/>
                <a:ea typeface="標楷體" panose="03000509000000000000" pitchFamily="65" charset="-120"/>
              </a:rPr>
              <a:t>金融保險基層人力</a:t>
            </a:r>
            <a:endParaRPr lang="en-US" altLang="zh-TW" sz="9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0" hangingPunct="0">
              <a:lnSpc>
                <a:spcPct val="110000"/>
              </a:lnSpc>
            </a:pPr>
            <a:endParaRPr lang="en-US" altLang="zh-TW" sz="9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0" hangingPunct="0">
              <a:lnSpc>
                <a:spcPct val="110000"/>
              </a:lnSpc>
            </a:pPr>
            <a:r>
              <a:rPr lang="zh-TW" altLang="zh-TW" sz="900" dirty="0">
                <a:latin typeface="標楷體" panose="03000509000000000000" pitchFamily="65" charset="-120"/>
                <a:ea typeface="標楷體" panose="03000509000000000000" pitchFamily="65" charset="-120"/>
              </a:rPr>
              <a:t>商業經營基層人力</a:t>
            </a:r>
            <a:endParaRPr lang="en-US" altLang="zh-TW" sz="9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0" hangingPunct="0">
              <a:lnSpc>
                <a:spcPct val="110000"/>
              </a:lnSpc>
            </a:pPr>
            <a:endParaRPr lang="en-US" altLang="zh-TW" sz="9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0" hangingPunct="0">
              <a:lnSpc>
                <a:spcPct val="110000"/>
              </a:lnSpc>
            </a:pPr>
            <a:endParaRPr lang="en-US" altLang="zh-TW" sz="9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0" hangingPunct="0">
              <a:lnSpc>
                <a:spcPct val="110000"/>
              </a:lnSpc>
            </a:pPr>
            <a:endParaRPr lang="en-US" altLang="zh-TW" sz="9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0" hangingPunct="0">
              <a:lnSpc>
                <a:spcPct val="110000"/>
              </a:lnSpc>
            </a:pPr>
            <a:endParaRPr lang="en-US" altLang="zh-TW" sz="9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0" hangingPunct="0">
              <a:lnSpc>
                <a:spcPct val="110000"/>
              </a:lnSpc>
            </a:pPr>
            <a:endParaRPr lang="zh-TW" altLang="en-US" sz="900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24" name="矩形 123"/>
          <p:cNvSpPr/>
          <p:nvPr/>
        </p:nvSpPr>
        <p:spPr>
          <a:xfrm>
            <a:off x="116477" y="1201063"/>
            <a:ext cx="6981342" cy="1755207"/>
          </a:xfrm>
          <a:prstGeom prst="rect">
            <a:avLst/>
          </a:prstGeom>
          <a:noFill/>
          <a:ln w="9525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zh-TW" altLang="en-US"/>
          </a:p>
        </p:txBody>
      </p:sp>
      <p:sp>
        <p:nvSpPr>
          <p:cNvPr id="53" name="矩形 52"/>
          <p:cNvSpPr/>
          <p:nvPr/>
        </p:nvSpPr>
        <p:spPr>
          <a:xfrm>
            <a:off x="116477" y="1206496"/>
            <a:ext cx="216781" cy="174977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r>
              <a:rPr lang="zh-TW" altLang="en-US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部定必修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383263" y="1257427"/>
            <a:ext cx="699544" cy="861774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altLang="zh-TW" sz="1000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en-US" altLang="zh-TW" sz="1000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1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一般科目</a:t>
            </a:r>
            <a:endParaRPr lang="en-US" altLang="zh-TW" sz="1000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en-US" altLang="zh-TW" sz="1000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zh-TW" altLang="en-US" sz="1000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8" name="文字方塊 97"/>
          <p:cNvSpPr txBox="1"/>
          <p:nvPr/>
        </p:nvSpPr>
        <p:spPr>
          <a:xfrm>
            <a:off x="383262" y="2255335"/>
            <a:ext cx="699544" cy="246221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1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專業科目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1426565" y="923079"/>
            <a:ext cx="456589" cy="25391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一上</a:t>
            </a:r>
          </a:p>
        </p:txBody>
      </p:sp>
      <p:sp>
        <p:nvSpPr>
          <p:cNvPr id="101" name="文字方塊 100"/>
          <p:cNvSpPr txBox="1"/>
          <p:nvPr/>
        </p:nvSpPr>
        <p:spPr>
          <a:xfrm>
            <a:off x="2342134" y="916447"/>
            <a:ext cx="456589" cy="25391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一下</a:t>
            </a:r>
          </a:p>
        </p:txBody>
      </p:sp>
      <p:sp>
        <p:nvSpPr>
          <p:cNvPr id="102" name="文字方塊 101"/>
          <p:cNvSpPr txBox="1"/>
          <p:nvPr/>
        </p:nvSpPr>
        <p:spPr>
          <a:xfrm>
            <a:off x="3342990" y="923079"/>
            <a:ext cx="456589" cy="25391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二上</a:t>
            </a:r>
          </a:p>
        </p:txBody>
      </p:sp>
      <p:sp>
        <p:nvSpPr>
          <p:cNvPr id="103" name="文字方塊 102"/>
          <p:cNvSpPr txBox="1"/>
          <p:nvPr/>
        </p:nvSpPr>
        <p:spPr>
          <a:xfrm>
            <a:off x="4338497" y="917982"/>
            <a:ext cx="456589" cy="25391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二下</a:t>
            </a:r>
          </a:p>
        </p:txBody>
      </p:sp>
      <p:sp>
        <p:nvSpPr>
          <p:cNvPr id="104" name="文字方塊 103"/>
          <p:cNvSpPr txBox="1"/>
          <p:nvPr/>
        </p:nvSpPr>
        <p:spPr>
          <a:xfrm>
            <a:off x="5383082" y="903959"/>
            <a:ext cx="456589" cy="25391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三上</a:t>
            </a:r>
          </a:p>
        </p:txBody>
      </p:sp>
      <p:sp>
        <p:nvSpPr>
          <p:cNvPr id="105" name="文字方塊 104"/>
          <p:cNvSpPr txBox="1"/>
          <p:nvPr/>
        </p:nvSpPr>
        <p:spPr>
          <a:xfrm>
            <a:off x="6351282" y="909921"/>
            <a:ext cx="456589" cy="25391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10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三下</a:t>
            </a:r>
          </a:p>
        </p:txBody>
      </p:sp>
      <p:sp>
        <p:nvSpPr>
          <p:cNvPr id="115" name="文字方塊 114"/>
          <p:cNvSpPr txBox="1"/>
          <p:nvPr/>
        </p:nvSpPr>
        <p:spPr>
          <a:xfrm>
            <a:off x="372322" y="2605677"/>
            <a:ext cx="710483" cy="246221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1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實習科目</a:t>
            </a:r>
          </a:p>
        </p:txBody>
      </p:sp>
      <p:sp>
        <p:nvSpPr>
          <p:cNvPr id="195" name="文字方塊 194"/>
          <p:cNvSpPr txBox="1"/>
          <p:nvPr/>
        </p:nvSpPr>
        <p:spPr>
          <a:xfrm>
            <a:off x="1149723" y="1239743"/>
            <a:ext cx="886359" cy="92333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國語文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(3)</a:t>
            </a:r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 英語文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  <a:p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本土語文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(1) </a:t>
            </a:r>
          </a:p>
          <a:p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數學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  <a:p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歷史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sz="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音樂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 美術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</a:p>
          <a:p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健護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 體育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  <a:p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全民國防教育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</a:p>
          <a:p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生涯規劃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  <a:p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資訊科技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</p:txBody>
      </p:sp>
      <p:sp>
        <p:nvSpPr>
          <p:cNvPr id="196" name="文字方塊 195"/>
          <p:cNvSpPr txBox="1"/>
          <p:nvPr/>
        </p:nvSpPr>
        <p:spPr>
          <a:xfrm>
            <a:off x="2166130" y="1239742"/>
            <a:ext cx="919300" cy="73866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國語文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(3)</a:t>
            </a:r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  英語文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  <a:p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本土語文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(1) </a:t>
            </a:r>
          </a:p>
          <a:p>
            <a:pPr lvl="0"/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數學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  <a:p>
            <a:pPr lvl="0"/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歷史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 生物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  <a:p>
            <a:pPr lvl="0"/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音樂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 美術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</a:p>
          <a:p>
            <a:pPr lvl="0"/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健護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 體育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  <a:p>
            <a:pPr lvl="0"/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全民國防教育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</a:p>
        </p:txBody>
      </p:sp>
      <p:sp>
        <p:nvSpPr>
          <p:cNvPr id="199" name="文字方塊 198"/>
          <p:cNvSpPr txBox="1"/>
          <p:nvPr/>
        </p:nvSpPr>
        <p:spPr>
          <a:xfrm>
            <a:off x="1151786" y="2198714"/>
            <a:ext cx="944283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6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商業概論</a:t>
            </a:r>
            <a:r>
              <a:rPr lang="en-US" altLang="zh-TW" sz="6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  <a:p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數位科技概論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  <a:p>
            <a:r>
              <a:rPr lang="zh-TW" altLang="en-US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會計學</a:t>
            </a:r>
            <a:r>
              <a:rPr lang="en-US" altLang="zh-TW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(3)</a:t>
            </a:r>
          </a:p>
        </p:txBody>
      </p:sp>
      <p:sp>
        <p:nvSpPr>
          <p:cNvPr id="200" name="文字方塊 199"/>
          <p:cNvSpPr txBox="1"/>
          <p:nvPr/>
        </p:nvSpPr>
        <p:spPr>
          <a:xfrm>
            <a:off x="2129874" y="2207315"/>
            <a:ext cx="944283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6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商業概論</a:t>
            </a:r>
            <a:r>
              <a:rPr lang="en-US" altLang="zh-TW" sz="6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  <a:p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數位科技概論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  <a:p>
            <a:r>
              <a:rPr lang="zh-TW" altLang="en-US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會計學</a:t>
            </a:r>
            <a:r>
              <a:rPr lang="en-US" altLang="zh-TW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(3)</a:t>
            </a:r>
          </a:p>
        </p:txBody>
      </p:sp>
      <p:sp>
        <p:nvSpPr>
          <p:cNvPr id="201" name="向右箭號 200"/>
          <p:cNvSpPr/>
          <p:nvPr/>
        </p:nvSpPr>
        <p:spPr>
          <a:xfrm>
            <a:off x="2013475" y="1597141"/>
            <a:ext cx="157884" cy="182349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zh-TW" altLang="en-US"/>
          </a:p>
        </p:txBody>
      </p:sp>
      <p:sp>
        <p:nvSpPr>
          <p:cNvPr id="202" name="向右箭號 201"/>
          <p:cNvSpPr/>
          <p:nvPr/>
        </p:nvSpPr>
        <p:spPr>
          <a:xfrm>
            <a:off x="2060341" y="2288223"/>
            <a:ext cx="120318" cy="197944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zh-TW" altLang="en-US" dirty="0"/>
          </a:p>
        </p:txBody>
      </p:sp>
      <p:sp>
        <p:nvSpPr>
          <p:cNvPr id="203" name="文字方塊 202"/>
          <p:cNvSpPr txBox="1"/>
          <p:nvPr/>
        </p:nvSpPr>
        <p:spPr>
          <a:xfrm>
            <a:off x="1147846" y="2637492"/>
            <a:ext cx="912496" cy="18466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6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門市經營實務</a:t>
            </a:r>
            <a:r>
              <a:rPr lang="en-US" altLang="zh-TW" sz="6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</p:txBody>
      </p:sp>
      <p:sp>
        <p:nvSpPr>
          <p:cNvPr id="204" name="文字方塊 203"/>
          <p:cNvSpPr txBox="1"/>
          <p:nvPr/>
        </p:nvSpPr>
        <p:spPr>
          <a:xfrm>
            <a:off x="2120343" y="2636912"/>
            <a:ext cx="943820" cy="18466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6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門市經營實務</a:t>
            </a:r>
            <a:r>
              <a:rPr lang="en-US" altLang="zh-TW" sz="6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</p:txBody>
      </p:sp>
      <p:sp>
        <p:nvSpPr>
          <p:cNvPr id="205" name="向右箭號 204"/>
          <p:cNvSpPr/>
          <p:nvPr/>
        </p:nvSpPr>
        <p:spPr>
          <a:xfrm>
            <a:off x="2051720" y="2636912"/>
            <a:ext cx="120318" cy="197944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zh-TW" altLang="en-US"/>
          </a:p>
        </p:txBody>
      </p:sp>
      <p:sp>
        <p:nvSpPr>
          <p:cNvPr id="206" name="文字方塊 205"/>
          <p:cNvSpPr txBox="1"/>
          <p:nvPr/>
        </p:nvSpPr>
        <p:spPr>
          <a:xfrm>
            <a:off x="3141862" y="1259917"/>
            <a:ext cx="825558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國語文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(3)</a:t>
            </a:r>
          </a:p>
          <a:p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英語文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  <a:p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數學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  <a:p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地理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</a:p>
          <a:p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化學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endParaRPr lang="en-US" altLang="zh-TW" sz="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體育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</p:txBody>
      </p:sp>
      <p:sp>
        <p:nvSpPr>
          <p:cNvPr id="207" name="文字方塊 206"/>
          <p:cNvSpPr txBox="1"/>
          <p:nvPr/>
        </p:nvSpPr>
        <p:spPr>
          <a:xfrm>
            <a:off x="4131312" y="1239741"/>
            <a:ext cx="839502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國語文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(3)</a:t>
            </a:r>
          </a:p>
          <a:p>
            <a:pPr lvl="0"/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英語文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  <a:p>
            <a:pPr lvl="0"/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數學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  <a:p>
            <a:pPr lvl="0"/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地理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</a:p>
          <a:p>
            <a:pPr lvl="0"/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公民與社會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  <a:p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體育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</p:txBody>
      </p:sp>
      <p:sp>
        <p:nvSpPr>
          <p:cNvPr id="208" name="文字方塊 207"/>
          <p:cNvSpPr txBox="1"/>
          <p:nvPr/>
        </p:nvSpPr>
        <p:spPr>
          <a:xfrm>
            <a:off x="3149683" y="2204864"/>
            <a:ext cx="809915" cy="2769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會計學</a:t>
            </a:r>
            <a:r>
              <a:rPr lang="en-US" altLang="zh-TW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  <a:p>
            <a:r>
              <a:rPr lang="zh-TW" altLang="en-US" sz="6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經濟學</a:t>
            </a:r>
            <a:r>
              <a:rPr lang="en-US" altLang="zh-TW" sz="6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(4)</a:t>
            </a:r>
          </a:p>
        </p:txBody>
      </p:sp>
      <p:sp>
        <p:nvSpPr>
          <p:cNvPr id="209" name="文字方塊 208"/>
          <p:cNvSpPr txBox="1"/>
          <p:nvPr/>
        </p:nvSpPr>
        <p:spPr>
          <a:xfrm>
            <a:off x="4136529" y="2224557"/>
            <a:ext cx="834285" cy="2769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會計學</a:t>
            </a:r>
            <a:r>
              <a:rPr lang="en-US" altLang="zh-TW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  <a:p>
            <a:r>
              <a:rPr lang="zh-TW" altLang="en-US" sz="6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經濟學</a:t>
            </a:r>
            <a:r>
              <a:rPr lang="en-US" altLang="zh-TW" sz="6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(4)</a:t>
            </a:r>
          </a:p>
        </p:txBody>
      </p:sp>
      <p:sp>
        <p:nvSpPr>
          <p:cNvPr id="210" name="向右箭號 209"/>
          <p:cNvSpPr/>
          <p:nvPr/>
        </p:nvSpPr>
        <p:spPr>
          <a:xfrm>
            <a:off x="3964831" y="1505965"/>
            <a:ext cx="157884" cy="182349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zh-TW" altLang="en-US"/>
          </a:p>
        </p:txBody>
      </p:sp>
      <p:sp>
        <p:nvSpPr>
          <p:cNvPr id="212" name="文字方塊 211"/>
          <p:cNvSpPr txBox="1"/>
          <p:nvPr/>
        </p:nvSpPr>
        <p:spPr>
          <a:xfrm>
            <a:off x="3143750" y="2564904"/>
            <a:ext cx="855071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數位科技應用</a:t>
            </a:r>
            <a:r>
              <a:rPr lang="en-US" altLang="zh-TW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  <a:p>
            <a:r>
              <a:rPr lang="zh-TW" altLang="en-US" sz="6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行銷實務</a:t>
            </a:r>
            <a:r>
              <a:rPr lang="en-US" altLang="zh-TW" sz="6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  <a:p>
            <a:r>
              <a:rPr lang="zh-TW" altLang="en-US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會計軟體應用</a:t>
            </a:r>
            <a:r>
              <a:rPr lang="en-US" altLang="zh-TW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</p:txBody>
      </p:sp>
      <p:sp>
        <p:nvSpPr>
          <p:cNvPr id="213" name="文字方塊 212"/>
          <p:cNvSpPr txBox="1"/>
          <p:nvPr/>
        </p:nvSpPr>
        <p:spPr>
          <a:xfrm>
            <a:off x="4149463" y="2555612"/>
            <a:ext cx="846594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數位科技應用</a:t>
            </a:r>
            <a:r>
              <a:rPr lang="en-US" altLang="zh-TW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  <a:p>
            <a:r>
              <a:rPr lang="zh-TW" altLang="en-US" sz="6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行銷實務</a:t>
            </a:r>
            <a:r>
              <a:rPr lang="en-US" altLang="zh-TW" sz="6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  <a:p>
            <a:r>
              <a:rPr lang="zh-TW" altLang="en-US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會計軟體應用</a:t>
            </a:r>
            <a:r>
              <a:rPr lang="en-US" altLang="zh-TW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</p:txBody>
      </p:sp>
      <p:sp>
        <p:nvSpPr>
          <p:cNvPr id="215" name="向右箭號 214"/>
          <p:cNvSpPr/>
          <p:nvPr/>
        </p:nvSpPr>
        <p:spPr>
          <a:xfrm>
            <a:off x="3964830" y="2238539"/>
            <a:ext cx="157884" cy="182349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zh-TW" altLang="en-US"/>
          </a:p>
        </p:txBody>
      </p:sp>
      <p:sp>
        <p:nvSpPr>
          <p:cNvPr id="216" name="向右箭號 215"/>
          <p:cNvSpPr/>
          <p:nvPr/>
        </p:nvSpPr>
        <p:spPr>
          <a:xfrm>
            <a:off x="3999509" y="2670587"/>
            <a:ext cx="157884" cy="182349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zh-TW" altLang="en-US"/>
          </a:p>
        </p:txBody>
      </p:sp>
      <p:sp>
        <p:nvSpPr>
          <p:cNvPr id="221" name="向右箭號 220"/>
          <p:cNvSpPr/>
          <p:nvPr/>
        </p:nvSpPr>
        <p:spPr>
          <a:xfrm>
            <a:off x="6004922" y="1358484"/>
            <a:ext cx="157884" cy="182349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zh-TW" altLang="en-US"/>
          </a:p>
        </p:txBody>
      </p:sp>
      <p:sp>
        <p:nvSpPr>
          <p:cNvPr id="222" name="文字方塊 221"/>
          <p:cNvSpPr txBox="1"/>
          <p:nvPr/>
        </p:nvSpPr>
        <p:spPr>
          <a:xfrm>
            <a:off x="5173263" y="2458885"/>
            <a:ext cx="855071" cy="27699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6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金融與證券投資實務</a:t>
            </a:r>
            <a:r>
              <a:rPr lang="en-US" altLang="zh-TW" sz="6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</p:txBody>
      </p:sp>
      <p:sp>
        <p:nvSpPr>
          <p:cNvPr id="223" name="文字方塊 222"/>
          <p:cNvSpPr txBox="1"/>
          <p:nvPr/>
        </p:nvSpPr>
        <p:spPr>
          <a:xfrm>
            <a:off x="6164311" y="2513342"/>
            <a:ext cx="846594" cy="18466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zh-TW" altLang="en-US" sz="600" dirty="0">
                <a:solidFill>
                  <a:schemeClr val="tx2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商業溝通</a:t>
            </a:r>
            <a:r>
              <a:rPr lang="en-US" altLang="zh-TW" sz="600" dirty="0">
                <a:solidFill>
                  <a:schemeClr val="tx2">
                    <a:lumMod val="60000"/>
                    <a:lumOff val="4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</p:txBody>
      </p:sp>
      <p:sp>
        <p:nvSpPr>
          <p:cNvPr id="225" name="向右箭號 224"/>
          <p:cNvSpPr/>
          <p:nvPr/>
        </p:nvSpPr>
        <p:spPr>
          <a:xfrm>
            <a:off x="6029928" y="2544240"/>
            <a:ext cx="157884" cy="182349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zh-TW" altLang="en-US"/>
          </a:p>
        </p:txBody>
      </p:sp>
      <p:sp>
        <p:nvSpPr>
          <p:cNvPr id="74" name="矩形 73"/>
          <p:cNvSpPr/>
          <p:nvPr/>
        </p:nvSpPr>
        <p:spPr>
          <a:xfrm>
            <a:off x="116580" y="3014053"/>
            <a:ext cx="6981342" cy="1086506"/>
          </a:xfrm>
          <a:prstGeom prst="rect">
            <a:avLst/>
          </a:prstGeom>
          <a:noFill/>
          <a:ln w="952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zh-TW" altLang="en-US"/>
          </a:p>
        </p:txBody>
      </p:sp>
      <p:sp>
        <p:nvSpPr>
          <p:cNvPr id="75" name="矩形 74"/>
          <p:cNvSpPr/>
          <p:nvPr/>
        </p:nvSpPr>
        <p:spPr>
          <a:xfrm>
            <a:off x="116579" y="3019484"/>
            <a:ext cx="216781" cy="108107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r>
              <a:rPr lang="zh-TW" altLang="en-US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校訂必修</a:t>
            </a:r>
          </a:p>
        </p:txBody>
      </p:sp>
      <p:sp>
        <p:nvSpPr>
          <p:cNvPr id="76" name="文字方塊 75"/>
          <p:cNvSpPr txBox="1"/>
          <p:nvPr/>
        </p:nvSpPr>
        <p:spPr>
          <a:xfrm>
            <a:off x="383365" y="3070417"/>
            <a:ext cx="699544" cy="24622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1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一般科目</a:t>
            </a:r>
            <a:endParaRPr lang="en-US" altLang="zh-TW" sz="1000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8" name="文字方塊 77"/>
          <p:cNvSpPr txBox="1"/>
          <p:nvPr/>
        </p:nvSpPr>
        <p:spPr>
          <a:xfrm>
            <a:off x="372322" y="3454573"/>
            <a:ext cx="699544" cy="24622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1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專業科目</a:t>
            </a:r>
            <a:endParaRPr lang="en-US" altLang="zh-TW" sz="1000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3" name="文字方塊 82"/>
          <p:cNvSpPr txBox="1"/>
          <p:nvPr/>
        </p:nvSpPr>
        <p:spPr>
          <a:xfrm>
            <a:off x="366852" y="3771681"/>
            <a:ext cx="710483" cy="24622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1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實習科目</a:t>
            </a:r>
          </a:p>
        </p:txBody>
      </p:sp>
      <p:sp>
        <p:nvSpPr>
          <p:cNvPr id="130" name="文字方塊 129"/>
          <p:cNvSpPr txBox="1"/>
          <p:nvPr/>
        </p:nvSpPr>
        <p:spPr>
          <a:xfrm>
            <a:off x="3141862" y="3067288"/>
            <a:ext cx="822968" cy="276999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英文會話（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en-US" altLang="zh-TW" sz="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品格教育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</a:p>
        </p:txBody>
      </p:sp>
      <p:sp>
        <p:nvSpPr>
          <p:cNvPr id="131" name="向右箭號 130"/>
          <p:cNvSpPr/>
          <p:nvPr/>
        </p:nvSpPr>
        <p:spPr>
          <a:xfrm>
            <a:off x="3964829" y="3068960"/>
            <a:ext cx="193060" cy="16263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zh-TW" altLang="en-US"/>
          </a:p>
        </p:txBody>
      </p:sp>
      <p:sp>
        <p:nvSpPr>
          <p:cNvPr id="133" name="文字方塊 132"/>
          <p:cNvSpPr txBox="1"/>
          <p:nvPr/>
        </p:nvSpPr>
        <p:spPr>
          <a:xfrm>
            <a:off x="4158722" y="3061921"/>
            <a:ext cx="822968" cy="276999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英文會話（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en-US" altLang="zh-TW" sz="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品格教育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</a:p>
        </p:txBody>
      </p:sp>
      <p:sp>
        <p:nvSpPr>
          <p:cNvPr id="134" name="文字方塊 133"/>
          <p:cNvSpPr txBox="1"/>
          <p:nvPr/>
        </p:nvSpPr>
        <p:spPr>
          <a:xfrm>
            <a:off x="5195876" y="3065401"/>
            <a:ext cx="822968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英文會話（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en-US" altLang="zh-TW" sz="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數學演練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  <a:p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國學概要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</a:p>
        </p:txBody>
      </p:sp>
      <p:sp>
        <p:nvSpPr>
          <p:cNvPr id="135" name="向右箭號 134"/>
          <p:cNvSpPr/>
          <p:nvPr/>
        </p:nvSpPr>
        <p:spPr>
          <a:xfrm>
            <a:off x="6018844" y="3081949"/>
            <a:ext cx="193060" cy="16263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zh-TW" altLang="en-US"/>
          </a:p>
        </p:txBody>
      </p:sp>
      <p:sp>
        <p:nvSpPr>
          <p:cNvPr id="136" name="文字方塊 135"/>
          <p:cNvSpPr txBox="1"/>
          <p:nvPr/>
        </p:nvSpPr>
        <p:spPr>
          <a:xfrm>
            <a:off x="6212736" y="3060034"/>
            <a:ext cx="822968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英文會話（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en-US" altLang="zh-TW" sz="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數學演練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  <a:p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國學概要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</a:p>
        </p:txBody>
      </p:sp>
      <p:sp>
        <p:nvSpPr>
          <p:cNvPr id="146" name="向右箭號 145"/>
          <p:cNvSpPr/>
          <p:nvPr/>
        </p:nvSpPr>
        <p:spPr>
          <a:xfrm>
            <a:off x="6016762" y="3521024"/>
            <a:ext cx="193060" cy="16263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zh-TW" altLang="en-US"/>
          </a:p>
        </p:txBody>
      </p:sp>
      <p:sp>
        <p:nvSpPr>
          <p:cNvPr id="147" name="文字方塊 146"/>
          <p:cNvSpPr txBox="1"/>
          <p:nvPr/>
        </p:nvSpPr>
        <p:spPr>
          <a:xfrm>
            <a:off x="6209844" y="3463841"/>
            <a:ext cx="822968" cy="18466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TW" altLang="en-US" sz="6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經濟分析</a:t>
            </a:r>
            <a:r>
              <a:rPr lang="en-US" altLang="zh-TW" sz="6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(4)</a:t>
            </a:r>
            <a:endParaRPr lang="en-US" altLang="zh-TW" sz="6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8" name="文字方塊 147"/>
          <p:cNvSpPr txBox="1"/>
          <p:nvPr/>
        </p:nvSpPr>
        <p:spPr>
          <a:xfrm>
            <a:off x="5199892" y="3717032"/>
            <a:ext cx="822968" cy="36933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TW" altLang="en-US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專題實作</a:t>
            </a:r>
            <a:r>
              <a:rPr lang="en-US" altLang="zh-TW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  <a:p>
            <a:r>
              <a:rPr lang="zh-TW" altLang="en-US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商業實務</a:t>
            </a:r>
            <a:r>
              <a:rPr lang="en-US" altLang="zh-TW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(3)</a:t>
            </a:r>
          </a:p>
          <a:p>
            <a:r>
              <a:rPr lang="zh-TW" altLang="en-US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計算機應用</a:t>
            </a:r>
            <a:r>
              <a:rPr lang="en-US" altLang="zh-TW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(3)</a:t>
            </a:r>
          </a:p>
        </p:txBody>
      </p:sp>
      <p:sp>
        <p:nvSpPr>
          <p:cNvPr id="149" name="向右箭號 148"/>
          <p:cNvSpPr/>
          <p:nvPr/>
        </p:nvSpPr>
        <p:spPr>
          <a:xfrm>
            <a:off x="6038913" y="3801450"/>
            <a:ext cx="193060" cy="16263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zh-TW" altLang="en-US"/>
          </a:p>
        </p:txBody>
      </p:sp>
      <p:sp>
        <p:nvSpPr>
          <p:cNvPr id="150" name="文字方塊 149"/>
          <p:cNvSpPr txBox="1"/>
          <p:nvPr/>
        </p:nvSpPr>
        <p:spPr>
          <a:xfrm>
            <a:off x="6212734" y="3687415"/>
            <a:ext cx="822968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TW" altLang="en-US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專題實作</a:t>
            </a:r>
            <a:r>
              <a:rPr lang="en-US" altLang="zh-TW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  <a:p>
            <a:r>
              <a:rPr lang="zh-TW" altLang="en-US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商業實務</a:t>
            </a:r>
            <a:r>
              <a:rPr lang="en-US" altLang="zh-TW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(3)</a:t>
            </a:r>
          </a:p>
          <a:p>
            <a:r>
              <a:rPr lang="zh-TW" altLang="en-US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商業經營實務</a:t>
            </a:r>
            <a:r>
              <a:rPr lang="en-US" altLang="zh-TW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  <a:p>
            <a:r>
              <a:rPr lang="zh-TW" altLang="en-US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計算機應用</a:t>
            </a:r>
            <a:r>
              <a:rPr lang="en-US" altLang="zh-TW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(3)</a:t>
            </a:r>
          </a:p>
        </p:txBody>
      </p:sp>
      <p:sp>
        <p:nvSpPr>
          <p:cNvPr id="151" name="矩形 150"/>
          <p:cNvSpPr/>
          <p:nvPr/>
        </p:nvSpPr>
        <p:spPr>
          <a:xfrm>
            <a:off x="108142" y="4186343"/>
            <a:ext cx="6981342" cy="1433565"/>
          </a:xfrm>
          <a:prstGeom prst="rect">
            <a:avLst/>
          </a:prstGeom>
          <a:noFill/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zh-TW" altLang="en-US"/>
          </a:p>
        </p:txBody>
      </p:sp>
      <p:sp>
        <p:nvSpPr>
          <p:cNvPr id="152" name="矩形 151"/>
          <p:cNvSpPr/>
          <p:nvPr/>
        </p:nvSpPr>
        <p:spPr>
          <a:xfrm>
            <a:off x="109008" y="4180401"/>
            <a:ext cx="216781" cy="142813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r>
              <a:rPr lang="zh-TW" altLang="en-US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校訂選修</a:t>
            </a:r>
          </a:p>
        </p:txBody>
      </p:sp>
      <p:sp>
        <p:nvSpPr>
          <p:cNvPr id="153" name="文字方塊 152"/>
          <p:cNvSpPr txBox="1"/>
          <p:nvPr/>
        </p:nvSpPr>
        <p:spPr>
          <a:xfrm>
            <a:off x="375794" y="4208473"/>
            <a:ext cx="699544" cy="246221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1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一般科目</a:t>
            </a:r>
            <a:endParaRPr lang="en-US" altLang="zh-TW" sz="1000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54" name="文字方塊 153"/>
          <p:cNvSpPr txBox="1"/>
          <p:nvPr/>
        </p:nvSpPr>
        <p:spPr>
          <a:xfrm>
            <a:off x="370221" y="4550931"/>
            <a:ext cx="699544" cy="246221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1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專業科目</a:t>
            </a:r>
          </a:p>
        </p:txBody>
      </p:sp>
      <p:sp>
        <p:nvSpPr>
          <p:cNvPr id="155" name="文字方塊 154"/>
          <p:cNvSpPr txBox="1"/>
          <p:nvPr/>
        </p:nvSpPr>
        <p:spPr>
          <a:xfrm>
            <a:off x="359281" y="4963234"/>
            <a:ext cx="710483" cy="553998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altLang="zh-TW" sz="1000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1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實習科目</a:t>
            </a:r>
            <a:endParaRPr lang="en-US" altLang="zh-TW" sz="1000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zh-TW" altLang="en-US" sz="1000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179" name="群組 178"/>
          <p:cNvGrpSpPr/>
          <p:nvPr/>
        </p:nvGrpSpPr>
        <p:grpSpPr>
          <a:xfrm>
            <a:off x="1104112" y="6610263"/>
            <a:ext cx="3755920" cy="226154"/>
            <a:chOff x="2821041" y="6202356"/>
            <a:chExt cx="2825158" cy="226154"/>
          </a:xfrm>
        </p:grpSpPr>
        <p:sp>
          <p:nvSpPr>
            <p:cNvPr id="181" name="矩形 180"/>
            <p:cNvSpPr/>
            <p:nvPr/>
          </p:nvSpPr>
          <p:spPr>
            <a:xfrm>
              <a:off x="2821041" y="6202356"/>
              <a:ext cx="2825158" cy="22615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900" dirty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※</a:t>
              </a:r>
              <a:r>
                <a:rPr lang="zh-TW" altLang="en-US" sz="900" dirty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課程備註：</a:t>
              </a:r>
              <a:r>
                <a:rPr lang="zh-TW" altLang="en-US" sz="900" dirty="0">
                  <a:solidFill>
                    <a:schemeClr val="tx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</a:t>
              </a:r>
              <a:r>
                <a:rPr lang="zh-TW" altLang="en-US" sz="900" b="1" dirty="0">
                  <a:solidFill>
                    <a:srgbClr val="C0000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跨班選修                    跨群選修</a:t>
              </a:r>
              <a:endParaRPr lang="zh-TW" altLang="en-US" sz="9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pic>
          <p:nvPicPr>
            <p:cNvPr id="182" name="圖片 181" descr="C:\Users\Admin\Desktop\260x1000a0a0.jpg"/>
            <p:cNvPicPr/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718" b="89969" l="3077" r="99231">
                          <a14:foregroundMark x1="58077" y1="37304" x2="58077" y2="37304"/>
                          <a14:foregroundMark x1="79615" y1="45455" x2="79615" y2="45455"/>
                          <a14:foregroundMark x1="48462" y1="53918" x2="48462" y2="53918"/>
                          <a14:backgroundMark x1="59821" y1="50400" x2="59821" y2="504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8" t="27151" b="26706"/>
            <a:stretch/>
          </p:blipFill>
          <p:spPr bwMode="auto">
            <a:xfrm>
              <a:off x="3804638" y="6230571"/>
              <a:ext cx="312035" cy="155176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183" name="圖片 182" descr="C:\Users\Admin\Desktop\下載.jpg"/>
          <p:cNvPicPr/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78" b="89778" l="9778" r="92889">
                        <a14:foregroundMark x1="61778" y1="32000" x2="61778" y2="32000"/>
                        <a14:foregroundMark x1="84889" y1="32000" x2="84889" y2="32000"/>
                        <a14:foregroundMark x1="87556" y1="36444" x2="87556" y2="36444"/>
                        <a14:foregroundMark x1="37333" y1="60000" x2="37333" y2="60000"/>
                        <a14:foregroundMark x1="90222" y1="40000" x2="90222" y2="4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33" t="21607" r="6372" b="29917"/>
          <a:stretch/>
        </p:blipFill>
        <p:spPr bwMode="auto">
          <a:xfrm>
            <a:off x="3419871" y="6620578"/>
            <a:ext cx="288033" cy="1673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06" name="矩形 305"/>
          <p:cNvSpPr/>
          <p:nvPr/>
        </p:nvSpPr>
        <p:spPr>
          <a:xfrm>
            <a:off x="103687" y="5661248"/>
            <a:ext cx="6981342" cy="922437"/>
          </a:xfrm>
          <a:prstGeom prst="rect">
            <a:avLst/>
          </a:prstGeom>
          <a:noFill/>
          <a:ln w="952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zh-TW" altLang="en-US"/>
          </a:p>
        </p:txBody>
      </p:sp>
      <p:sp>
        <p:nvSpPr>
          <p:cNvPr id="307" name="矩形 306"/>
          <p:cNvSpPr/>
          <p:nvPr/>
        </p:nvSpPr>
        <p:spPr>
          <a:xfrm>
            <a:off x="109008" y="5661248"/>
            <a:ext cx="216781" cy="922436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r>
              <a:rPr lang="zh-TW" altLang="en-US" sz="1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必修科目</a:t>
            </a:r>
          </a:p>
        </p:txBody>
      </p:sp>
      <p:sp>
        <p:nvSpPr>
          <p:cNvPr id="311" name="文字方塊 310"/>
          <p:cNvSpPr txBox="1"/>
          <p:nvPr/>
        </p:nvSpPr>
        <p:spPr>
          <a:xfrm>
            <a:off x="1082805" y="6021868"/>
            <a:ext cx="698215" cy="21544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800" dirty="0">
                <a:latin typeface="標楷體" panose="03000509000000000000" pitchFamily="65" charset="-120"/>
                <a:ea typeface="標楷體" panose="03000509000000000000" pitchFamily="65" charset="-120"/>
              </a:rPr>
              <a:t>團體活動</a:t>
            </a:r>
            <a:r>
              <a:rPr lang="en-US" altLang="zh-TW" sz="800" dirty="0">
                <a:latin typeface="標楷體" panose="03000509000000000000" pitchFamily="65" charset="-120"/>
                <a:ea typeface="標楷體" panose="03000509000000000000" pitchFamily="65" charset="-120"/>
              </a:rPr>
              <a:t>(3)</a:t>
            </a:r>
          </a:p>
        </p:txBody>
      </p:sp>
      <p:sp>
        <p:nvSpPr>
          <p:cNvPr id="329" name="文字方塊 328"/>
          <p:cNvSpPr txBox="1"/>
          <p:nvPr/>
        </p:nvSpPr>
        <p:spPr>
          <a:xfrm>
            <a:off x="359281" y="5894648"/>
            <a:ext cx="641566" cy="369332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9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彈性學習</a:t>
            </a:r>
            <a:endParaRPr lang="en-US" altLang="zh-TW" sz="900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9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團體活動</a:t>
            </a:r>
            <a:endParaRPr lang="en-US" altLang="zh-TW" sz="900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31" name="文字方塊 330"/>
          <p:cNvSpPr txBox="1"/>
          <p:nvPr/>
        </p:nvSpPr>
        <p:spPr>
          <a:xfrm>
            <a:off x="1993154" y="5998299"/>
            <a:ext cx="698215" cy="21544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800" dirty="0">
                <a:latin typeface="標楷體" panose="03000509000000000000" pitchFamily="65" charset="-120"/>
                <a:ea typeface="標楷體" panose="03000509000000000000" pitchFamily="65" charset="-120"/>
              </a:rPr>
              <a:t>團體活動</a:t>
            </a:r>
            <a:r>
              <a:rPr lang="en-US" altLang="zh-TW" sz="800" dirty="0">
                <a:latin typeface="標楷體" panose="03000509000000000000" pitchFamily="65" charset="-120"/>
                <a:ea typeface="標楷體" panose="03000509000000000000" pitchFamily="65" charset="-120"/>
              </a:rPr>
              <a:t>(3)</a:t>
            </a:r>
          </a:p>
        </p:txBody>
      </p:sp>
      <p:sp>
        <p:nvSpPr>
          <p:cNvPr id="332" name="文字方塊 331"/>
          <p:cNvSpPr txBox="1"/>
          <p:nvPr/>
        </p:nvSpPr>
        <p:spPr>
          <a:xfrm>
            <a:off x="2883798" y="5998250"/>
            <a:ext cx="927847" cy="20005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700" dirty="0">
                <a:latin typeface="標楷體" panose="03000509000000000000" pitchFamily="65" charset="-120"/>
                <a:ea typeface="標楷體" panose="03000509000000000000" pitchFamily="65" charset="-120"/>
              </a:rPr>
              <a:t>團體活動</a:t>
            </a:r>
            <a:r>
              <a:rPr lang="en-US" altLang="zh-TW" sz="700" dirty="0">
                <a:latin typeface="標楷體" panose="03000509000000000000" pitchFamily="65" charset="-120"/>
                <a:ea typeface="標楷體" panose="03000509000000000000" pitchFamily="65" charset="-120"/>
              </a:rPr>
              <a:t>(3)</a:t>
            </a:r>
          </a:p>
        </p:txBody>
      </p:sp>
      <p:sp>
        <p:nvSpPr>
          <p:cNvPr id="333" name="文字方塊 332"/>
          <p:cNvSpPr txBox="1"/>
          <p:nvPr/>
        </p:nvSpPr>
        <p:spPr>
          <a:xfrm>
            <a:off x="5064613" y="5930111"/>
            <a:ext cx="993588" cy="30777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7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彈性學習</a:t>
            </a:r>
            <a:r>
              <a:rPr lang="en-US" altLang="zh-TW" sz="7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  <a:p>
            <a:r>
              <a:rPr lang="zh-TW" altLang="en-US" sz="7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團體活動</a:t>
            </a:r>
            <a:r>
              <a:rPr lang="en-US" altLang="zh-TW" sz="7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(3)</a:t>
            </a:r>
          </a:p>
        </p:txBody>
      </p:sp>
      <p:sp>
        <p:nvSpPr>
          <p:cNvPr id="334" name="文字方塊 333"/>
          <p:cNvSpPr txBox="1"/>
          <p:nvPr/>
        </p:nvSpPr>
        <p:spPr>
          <a:xfrm>
            <a:off x="3999509" y="5998249"/>
            <a:ext cx="876210" cy="200055"/>
          </a:xfrm>
          <a:prstGeom prst="rect">
            <a:avLst/>
          </a:prstGeom>
          <a:solidFill>
            <a:srgbClr val="7C609E"/>
          </a:solidFill>
        </p:spPr>
        <p:txBody>
          <a:bodyPr wrap="square" rtlCol="0">
            <a:spAutoFit/>
          </a:bodyPr>
          <a:lstStyle/>
          <a:p>
            <a:r>
              <a:rPr lang="zh-TW" altLang="en-US" sz="700" dirty="0">
                <a:latin typeface="標楷體" panose="03000509000000000000" pitchFamily="65" charset="-120"/>
                <a:ea typeface="標楷體" panose="03000509000000000000" pitchFamily="65" charset="-120"/>
              </a:rPr>
              <a:t>團體活動</a:t>
            </a:r>
            <a:r>
              <a:rPr lang="en-US" altLang="zh-TW" sz="700" dirty="0">
                <a:latin typeface="標楷體" panose="03000509000000000000" pitchFamily="65" charset="-120"/>
                <a:ea typeface="標楷體" panose="03000509000000000000" pitchFamily="65" charset="-120"/>
              </a:rPr>
              <a:t>(3)</a:t>
            </a:r>
          </a:p>
        </p:txBody>
      </p:sp>
      <p:sp>
        <p:nvSpPr>
          <p:cNvPr id="335" name="文字方塊 334"/>
          <p:cNvSpPr txBox="1"/>
          <p:nvPr/>
        </p:nvSpPr>
        <p:spPr>
          <a:xfrm>
            <a:off x="6186449" y="5944387"/>
            <a:ext cx="878449" cy="307777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7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彈性學習</a:t>
            </a:r>
            <a:r>
              <a:rPr lang="en-US" altLang="zh-TW" sz="7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  <a:p>
            <a:r>
              <a:rPr lang="zh-TW" altLang="en-US" sz="7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團體活動</a:t>
            </a:r>
            <a:r>
              <a:rPr lang="en-US" altLang="zh-TW" sz="7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(3)</a:t>
            </a:r>
          </a:p>
        </p:txBody>
      </p:sp>
      <p:sp>
        <p:nvSpPr>
          <p:cNvPr id="339" name="向右箭號 338"/>
          <p:cNvSpPr/>
          <p:nvPr/>
        </p:nvSpPr>
        <p:spPr>
          <a:xfrm>
            <a:off x="1800094" y="6052284"/>
            <a:ext cx="193060" cy="16263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zh-TW" altLang="en-US"/>
          </a:p>
        </p:txBody>
      </p:sp>
      <p:sp>
        <p:nvSpPr>
          <p:cNvPr id="340" name="向右箭號 339"/>
          <p:cNvSpPr/>
          <p:nvPr/>
        </p:nvSpPr>
        <p:spPr>
          <a:xfrm>
            <a:off x="3056924" y="1518851"/>
            <a:ext cx="120318" cy="197944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zh-TW" altLang="en-US"/>
          </a:p>
        </p:txBody>
      </p:sp>
      <p:sp>
        <p:nvSpPr>
          <p:cNvPr id="342" name="向右箭號 341"/>
          <p:cNvSpPr/>
          <p:nvPr/>
        </p:nvSpPr>
        <p:spPr>
          <a:xfrm>
            <a:off x="3056924" y="2654992"/>
            <a:ext cx="120318" cy="197944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zh-TW" altLang="en-US"/>
          </a:p>
        </p:txBody>
      </p:sp>
      <p:sp>
        <p:nvSpPr>
          <p:cNvPr id="343" name="向右箭號 342"/>
          <p:cNvSpPr/>
          <p:nvPr/>
        </p:nvSpPr>
        <p:spPr>
          <a:xfrm>
            <a:off x="4970814" y="1407266"/>
            <a:ext cx="205449" cy="197944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zh-TW" altLang="en-US"/>
          </a:p>
        </p:txBody>
      </p:sp>
      <p:sp>
        <p:nvSpPr>
          <p:cNvPr id="345" name="向右箭號 344"/>
          <p:cNvSpPr/>
          <p:nvPr/>
        </p:nvSpPr>
        <p:spPr>
          <a:xfrm>
            <a:off x="4970814" y="2523257"/>
            <a:ext cx="205449" cy="197944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zh-TW" altLang="en-US"/>
          </a:p>
        </p:txBody>
      </p:sp>
      <p:sp>
        <p:nvSpPr>
          <p:cNvPr id="348" name="向右箭號 347"/>
          <p:cNvSpPr/>
          <p:nvPr/>
        </p:nvSpPr>
        <p:spPr>
          <a:xfrm>
            <a:off x="4980303" y="3106725"/>
            <a:ext cx="195960" cy="16263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zh-TW" altLang="en-US"/>
          </a:p>
        </p:txBody>
      </p:sp>
      <p:grpSp>
        <p:nvGrpSpPr>
          <p:cNvPr id="51" name="群組 50"/>
          <p:cNvGrpSpPr/>
          <p:nvPr/>
        </p:nvGrpSpPr>
        <p:grpSpPr>
          <a:xfrm>
            <a:off x="7085029" y="1850670"/>
            <a:ext cx="45719" cy="4305568"/>
            <a:chOff x="7675448" y="2078666"/>
            <a:chExt cx="123480" cy="4077571"/>
          </a:xfrm>
        </p:grpSpPr>
        <p:cxnSp>
          <p:nvCxnSpPr>
            <p:cNvPr id="45" name="肘形接點 44"/>
            <p:cNvCxnSpPr>
              <a:stCxn id="124" idx="3"/>
            </p:cNvCxnSpPr>
            <p:nvPr/>
          </p:nvCxnSpPr>
          <p:spPr>
            <a:xfrm>
              <a:off x="7689304" y="2078666"/>
              <a:ext cx="109624" cy="4077571"/>
            </a:xfrm>
            <a:prstGeom prst="bentConnector2">
              <a:avLst/>
            </a:prstGeom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接點 48"/>
            <p:cNvCxnSpPr/>
            <p:nvPr/>
          </p:nvCxnSpPr>
          <p:spPr>
            <a:xfrm flipH="1">
              <a:off x="7675448" y="6156237"/>
              <a:ext cx="123480" cy="0"/>
            </a:xfrm>
            <a:prstGeom prst="line">
              <a:avLst/>
            </a:prstGeom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向右箭號 51"/>
          <p:cNvSpPr/>
          <p:nvPr/>
        </p:nvSpPr>
        <p:spPr>
          <a:xfrm>
            <a:off x="7156562" y="2559587"/>
            <a:ext cx="152017" cy="202174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6" name="向右箭號 355"/>
          <p:cNvSpPr/>
          <p:nvPr/>
        </p:nvSpPr>
        <p:spPr>
          <a:xfrm>
            <a:off x="2692355" y="6044100"/>
            <a:ext cx="193060" cy="16263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zh-TW" altLang="en-US"/>
          </a:p>
        </p:txBody>
      </p:sp>
      <p:sp>
        <p:nvSpPr>
          <p:cNvPr id="357" name="向右箭號 356"/>
          <p:cNvSpPr/>
          <p:nvPr/>
        </p:nvSpPr>
        <p:spPr>
          <a:xfrm>
            <a:off x="3822750" y="6028844"/>
            <a:ext cx="193060" cy="16263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zh-TW" altLang="en-US"/>
          </a:p>
        </p:txBody>
      </p:sp>
      <p:sp>
        <p:nvSpPr>
          <p:cNvPr id="358" name="向右箭號 357"/>
          <p:cNvSpPr/>
          <p:nvPr/>
        </p:nvSpPr>
        <p:spPr>
          <a:xfrm>
            <a:off x="4897235" y="6032448"/>
            <a:ext cx="193060" cy="16263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zh-TW" altLang="en-US"/>
          </a:p>
        </p:txBody>
      </p:sp>
      <p:sp>
        <p:nvSpPr>
          <p:cNvPr id="359" name="向右箭號 358"/>
          <p:cNvSpPr/>
          <p:nvPr/>
        </p:nvSpPr>
        <p:spPr>
          <a:xfrm>
            <a:off x="6026181" y="6052284"/>
            <a:ext cx="193060" cy="16263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zh-TW" altLang="en-US"/>
          </a:p>
        </p:txBody>
      </p:sp>
      <p:sp>
        <p:nvSpPr>
          <p:cNvPr id="360" name="向右箭號 359"/>
          <p:cNvSpPr/>
          <p:nvPr/>
        </p:nvSpPr>
        <p:spPr>
          <a:xfrm>
            <a:off x="7169429" y="3441888"/>
            <a:ext cx="105610" cy="202174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2" name="向右箭號 361"/>
          <p:cNvSpPr/>
          <p:nvPr/>
        </p:nvSpPr>
        <p:spPr>
          <a:xfrm>
            <a:off x="7178264" y="4506776"/>
            <a:ext cx="105610" cy="202174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8" name="圓角矩形 367"/>
          <p:cNvSpPr/>
          <p:nvPr/>
        </p:nvSpPr>
        <p:spPr>
          <a:xfrm>
            <a:off x="7327365" y="1110143"/>
            <a:ext cx="786318" cy="25919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9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科專業能力</a:t>
            </a:r>
          </a:p>
        </p:txBody>
      </p:sp>
      <p:sp>
        <p:nvSpPr>
          <p:cNvPr id="369" name="圓角矩形 368"/>
          <p:cNvSpPr/>
          <p:nvPr/>
        </p:nvSpPr>
        <p:spPr>
          <a:xfrm>
            <a:off x="8252436" y="1103358"/>
            <a:ext cx="706513" cy="25919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9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畢業進路</a:t>
            </a:r>
          </a:p>
        </p:txBody>
      </p:sp>
      <p:sp>
        <p:nvSpPr>
          <p:cNvPr id="161" name="向右箭號 160"/>
          <p:cNvSpPr/>
          <p:nvPr/>
        </p:nvSpPr>
        <p:spPr>
          <a:xfrm>
            <a:off x="3029365" y="2279473"/>
            <a:ext cx="120318" cy="197944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zh-TW" altLang="en-US" dirty="0"/>
          </a:p>
        </p:txBody>
      </p:sp>
      <p:sp>
        <p:nvSpPr>
          <p:cNvPr id="162" name="文字方塊 161"/>
          <p:cNvSpPr txBox="1"/>
          <p:nvPr/>
        </p:nvSpPr>
        <p:spPr>
          <a:xfrm>
            <a:off x="4181080" y="3775044"/>
            <a:ext cx="822968" cy="184666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zh-TW" altLang="en-US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計算機應用</a:t>
            </a:r>
            <a:r>
              <a:rPr lang="en-US" altLang="zh-TW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</a:p>
        </p:txBody>
      </p:sp>
      <p:sp>
        <p:nvSpPr>
          <p:cNvPr id="163" name="向右箭號 162"/>
          <p:cNvSpPr/>
          <p:nvPr/>
        </p:nvSpPr>
        <p:spPr>
          <a:xfrm>
            <a:off x="5001060" y="3776994"/>
            <a:ext cx="195960" cy="16263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zh-TW" altLang="en-US"/>
          </a:p>
        </p:txBody>
      </p:sp>
      <p:sp>
        <p:nvSpPr>
          <p:cNvPr id="172" name="向右箭號 171"/>
          <p:cNvSpPr/>
          <p:nvPr/>
        </p:nvSpPr>
        <p:spPr>
          <a:xfrm>
            <a:off x="6047690" y="4634520"/>
            <a:ext cx="193060" cy="16263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zh-TW" altLang="en-US"/>
          </a:p>
        </p:txBody>
      </p:sp>
      <p:sp>
        <p:nvSpPr>
          <p:cNvPr id="175" name="向右箭號 174"/>
          <p:cNvSpPr/>
          <p:nvPr/>
        </p:nvSpPr>
        <p:spPr>
          <a:xfrm>
            <a:off x="2003960" y="5152907"/>
            <a:ext cx="161268" cy="162632"/>
          </a:xfrm>
          <a:prstGeom prst="rightArrow">
            <a:avLst>
              <a:gd name="adj1" fmla="val 50000"/>
              <a:gd name="adj2" fmla="val 63000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zh-TW" altLang="en-US"/>
          </a:p>
        </p:txBody>
      </p:sp>
      <p:sp>
        <p:nvSpPr>
          <p:cNvPr id="178" name="向右箭號 177"/>
          <p:cNvSpPr/>
          <p:nvPr/>
        </p:nvSpPr>
        <p:spPr>
          <a:xfrm>
            <a:off x="3056924" y="5157192"/>
            <a:ext cx="141558" cy="162632"/>
          </a:xfrm>
          <a:prstGeom prst="rightArrow">
            <a:avLst>
              <a:gd name="adj1" fmla="val 50000"/>
              <a:gd name="adj2" fmla="val 63000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zh-TW" altLang="en-US"/>
          </a:p>
        </p:txBody>
      </p:sp>
      <p:sp>
        <p:nvSpPr>
          <p:cNvPr id="185" name="向右箭號 184"/>
          <p:cNvSpPr/>
          <p:nvPr/>
        </p:nvSpPr>
        <p:spPr>
          <a:xfrm>
            <a:off x="4145437" y="5127989"/>
            <a:ext cx="96530" cy="162632"/>
          </a:xfrm>
          <a:prstGeom prst="rightArrow">
            <a:avLst>
              <a:gd name="adj1" fmla="val 50000"/>
              <a:gd name="adj2" fmla="val 63000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zh-TW" altLang="en-US"/>
          </a:p>
        </p:txBody>
      </p:sp>
      <p:sp>
        <p:nvSpPr>
          <p:cNvPr id="186" name="向右箭號 185"/>
          <p:cNvSpPr/>
          <p:nvPr/>
        </p:nvSpPr>
        <p:spPr>
          <a:xfrm>
            <a:off x="5201058" y="5102820"/>
            <a:ext cx="146284" cy="162632"/>
          </a:xfrm>
          <a:prstGeom prst="rightArrow">
            <a:avLst>
              <a:gd name="adj1" fmla="val 50000"/>
              <a:gd name="adj2" fmla="val 63000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zh-TW" altLang="en-US"/>
          </a:p>
        </p:txBody>
      </p:sp>
      <p:sp>
        <p:nvSpPr>
          <p:cNvPr id="128" name="矩形 127"/>
          <p:cNvSpPr/>
          <p:nvPr/>
        </p:nvSpPr>
        <p:spPr>
          <a:xfrm>
            <a:off x="3851920" y="6597352"/>
            <a:ext cx="76174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zh-TW" altLang="en-US" sz="900" b="1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同科單班▲</a:t>
            </a:r>
            <a:endParaRPr lang="zh-TW" altLang="en-US" sz="900" dirty="0"/>
          </a:p>
        </p:txBody>
      </p:sp>
      <p:sp>
        <p:nvSpPr>
          <p:cNvPr id="132" name="文字方塊 131"/>
          <p:cNvSpPr txBox="1"/>
          <p:nvPr/>
        </p:nvSpPr>
        <p:spPr>
          <a:xfrm>
            <a:off x="5191611" y="3454573"/>
            <a:ext cx="822968" cy="18466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TW" altLang="en-US" sz="6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經濟分析</a:t>
            </a:r>
            <a:r>
              <a:rPr lang="en-US" altLang="zh-TW" sz="6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(4)</a:t>
            </a:r>
            <a:endParaRPr lang="en-US" altLang="zh-TW" sz="6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7" name="文字方塊 136"/>
          <p:cNvSpPr txBox="1"/>
          <p:nvPr/>
        </p:nvSpPr>
        <p:spPr>
          <a:xfrm>
            <a:off x="1151786" y="3083467"/>
            <a:ext cx="891549" cy="18466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英文會話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</a:p>
        </p:txBody>
      </p:sp>
      <p:sp>
        <p:nvSpPr>
          <p:cNvPr id="138" name="文字方塊 137"/>
          <p:cNvSpPr txBox="1"/>
          <p:nvPr/>
        </p:nvSpPr>
        <p:spPr>
          <a:xfrm>
            <a:off x="2137816" y="3080319"/>
            <a:ext cx="891549" cy="18466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英文會話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</a:p>
        </p:txBody>
      </p:sp>
      <p:sp>
        <p:nvSpPr>
          <p:cNvPr id="139" name="向右箭號 138"/>
          <p:cNvSpPr/>
          <p:nvPr/>
        </p:nvSpPr>
        <p:spPr>
          <a:xfrm>
            <a:off x="2036837" y="3089069"/>
            <a:ext cx="120318" cy="197944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zh-TW" altLang="en-US"/>
          </a:p>
        </p:txBody>
      </p:sp>
      <p:sp>
        <p:nvSpPr>
          <p:cNvPr id="140" name="向右箭號 139"/>
          <p:cNvSpPr/>
          <p:nvPr/>
        </p:nvSpPr>
        <p:spPr>
          <a:xfrm>
            <a:off x="3032028" y="3080319"/>
            <a:ext cx="120318" cy="197944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zh-TW" altLang="en-US"/>
          </a:p>
        </p:txBody>
      </p:sp>
      <p:sp>
        <p:nvSpPr>
          <p:cNvPr id="141" name="文字方塊 140"/>
          <p:cNvSpPr txBox="1"/>
          <p:nvPr/>
        </p:nvSpPr>
        <p:spPr>
          <a:xfrm>
            <a:off x="3136630" y="3774298"/>
            <a:ext cx="822968" cy="184666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zh-TW" altLang="en-US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計算機應用</a:t>
            </a:r>
            <a:r>
              <a:rPr lang="en-US" altLang="zh-TW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</a:p>
        </p:txBody>
      </p:sp>
      <p:sp>
        <p:nvSpPr>
          <p:cNvPr id="142" name="向右箭號 141"/>
          <p:cNvSpPr/>
          <p:nvPr/>
        </p:nvSpPr>
        <p:spPr>
          <a:xfrm>
            <a:off x="3978462" y="3797078"/>
            <a:ext cx="193060" cy="16263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zh-TW" altLang="en-US"/>
          </a:p>
        </p:txBody>
      </p:sp>
      <p:sp>
        <p:nvSpPr>
          <p:cNvPr id="157" name="文字方塊 156"/>
          <p:cNvSpPr txBox="1"/>
          <p:nvPr/>
        </p:nvSpPr>
        <p:spPr>
          <a:xfrm>
            <a:off x="5229936" y="4612486"/>
            <a:ext cx="798560" cy="1846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會計學進階</a:t>
            </a:r>
            <a:r>
              <a:rPr lang="en-US" altLang="zh-TW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(3)</a:t>
            </a:r>
          </a:p>
        </p:txBody>
      </p:sp>
      <p:sp>
        <p:nvSpPr>
          <p:cNvPr id="159" name="文字方塊 158"/>
          <p:cNvSpPr txBox="1"/>
          <p:nvPr/>
        </p:nvSpPr>
        <p:spPr>
          <a:xfrm>
            <a:off x="6228184" y="4612486"/>
            <a:ext cx="798306" cy="1846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會計學進階</a:t>
            </a:r>
            <a:r>
              <a:rPr lang="en-US" altLang="zh-TW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(3)</a:t>
            </a:r>
          </a:p>
        </p:txBody>
      </p:sp>
      <p:sp>
        <p:nvSpPr>
          <p:cNvPr id="160" name="文字方塊 159"/>
          <p:cNvSpPr txBox="1"/>
          <p:nvPr/>
        </p:nvSpPr>
        <p:spPr>
          <a:xfrm>
            <a:off x="1104698" y="5130742"/>
            <a:ext cx="891189" cy="18466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記帳實務</a:t>
            </a:r>
            <a:r>
              <a:rPr lang="en-US" altLang="zh-TW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</p:txBody>
      </p:sp>
      <p:sp>
        <p:nvSpPr>
          <p:cNvPr id="177" name="文字方塊 176"/>
          <p:cNvSpPr txBox="1"/>
          <p:nvPr/>
        </p:nvSpPr>
        <p:spPr>
          <a:xfrm>
            <a:off x="2172974" y="5030261"/>
            <a:ext cx="891189" cy="27699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商業軟體應用實務</a:t>
            </a:r>
            <a:r>
              <a:rPr lang="en-US" altLang="zh-TW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  <a:p>
            <a:r>
              <a:rPr lang="zh-TW" altLang="en-US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記帳實務</a:t>
            </a:r>
            <a:r>
              <a:rPr lang="en-US" altLang="zh-TW" sz="6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</p:txBody>
      </p:sp>
      <p:grpSp>
        <p:nvGrpSpPr>
          <p:cNvPr id="7" name="群組 6"/>
          <p:cNvGrpSpPr/>
          <p:nvPr/>
        </p:nvGrpSpPr>
        <p:grpSpPr>
          <a:xfrm>
            <a:off x="3203848" y="5013176"/>
            <a:ext cx="1000320" cy="369332"/>
            <a:chOff x="3180760" y="5030670"/>
            <a:chExt cx="1000320" cy="36933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90" name="文字方塊 189"/>
            <p:cNvSpPr txBox="1"/>
            <p:nvPr/>
          </p:nvSpPr>
          <p:spPr>
            <a:xfrm>
              <a:off x="3180760" y="5030670"/>
              <a:ext cx="943459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zh-TW" altLang="en-US" sz="6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會計實務</a:t>
              </a:r>
              <a:r>
                <a:rPr lang="en-US" altLang="zh-TW" sz="6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(2)</a:t>
              </a:r>
            </a:p>
            <a:p>
              <a:r>
                <a:rPr lang="zh-TW" altLang="en-US" sz="600" dirty="0">
                  <a:solidFill>
                    <a:srgbClr val="0070C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電腦套裝軟體</a:t>
              </a:r>
              <a:r>
                <a:rPr lang="en-US" altLang="zh-TW" sz="600" dirty="0">
                  <a:solidFill>
                    <a:srgbClr val="0070C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(2)</a:t>
              </a:r>
            </a:p>
            <a:p>
              <a:r>
                <a:rPr lang="zh-TW" altLang="en-US" sz="600" dirty="0">
                  <a:solidFill>
                    <a:srgbClr val="0070C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多媒體製作與應用</a:t>
              </a:r>
              <a:r>
                <a:rPr lang="en-US" altLang="zh-TW" sz="600" dirty="0">
                  <a:solidFill>
                    <a:srgbClr val="0070C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(2) </a:t>
              </a:r>
            </a:p>
          </p:txBody>
        </p:sp>
        <p:pic>
          <p:nvPicPr>
            <p:cNvPr id="191" name="圖片 190" descr="C:\Users\Admin\Desktop\260x1000a0a0.jpg"/>
            <p:cNvPicPr/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718" b="89969" l="3077" r="99231">
                          <a14:foregroundMark x1="58077" y1="37304" x2="58077" y2="37304"/>
                          <a14:foregroundMark x1="79615" y1="45455" x2="79615" y2="45455"/>
                          <a14:foregroundMark x1="48462" y1="53918" x2="48462" y2="53918"/>
                          <a14:backgroundMark x1="59821" y1="50400" x2="59821" y2="504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8" t="27151" b="26706"/>
            <a:stretch/>
          </p:blipFill>
          <p:spPr bwMode="auto">
            <a:xfrm>
              <a:off x="4001044" y="5271628"/>
              <a:ext cx="180036" cy="96392"/>
            </a:xfrm>
            <a:prstGeom prst="rect">
              <a:avLst/>
            </a:prstGeom>
            <a:grp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92" name="圖片 191" descr="C:\Users\Admin\Desktop\260x1000a0a0.jpg"/>
            <p:cNvPicPr/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718" b="89969" l="3077" r="99231">
                          <a14:foregroundMark x1="58077" y1="37304" x2="58077" y2="37304"/>
                          <a14:foregroundMark x1="79615" y1="45455" x2="79615" y2="45455"/>
                          <a14:foregroundMark x1="48462" y1="53918" x2="48462" y2="53918"/>
                          <a14:backgroundMark x1="59821" y1="50400" x2="59821" y2="504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8" t="27151" b="26706"/>
            <a:stretch/>
          </p:blipFill>
          <p:spPr bwMode="auto">
            <a:xfrm>
              <a:off x="3835774" y="5168623"/>
              <a:ext cx="180036" cy="96392"/>
            </a:xfrm>
            <a:prstGeom prst="rect">
              <a:avLst/>
            </a:prstGeom>
            <a:grp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193" name="群組 192"/>
          <p:cNvGrpSpPr/>
          <p:nvPr/>
        </p:nvGrpSpPr>
        <p:grpSpPr>
          <a:xfrm>
            <a:off x="4241967" y="5040722"/>
            <a:ext cx="975837" cy="369332"/>
            <a:chOff x="3180760" y="5030670"/>
            <a:chExt cx="975837" cy="36933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94" name="文字方塊 193"/>
            <p:cNvSpPr txBox="1"/>
            <p:nvPr/>
          </p:nvSpPr>
          <p:spPr>
            <a:xfrm>
              <a:off x="3180760" y="5030670"/>
              <a:ext cx="943459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zh-TW" altLang="en-US" sz="6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會計實務</a:t>
              </a:r>
              <a:r>
                <a:rPr lang="en-US" altLang="zh-TW" sz="600" dirty="0">
                  <a:solidFill>
                    <a:srgbClr val="FF000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(2)</a:t>
              </a:r>
            </a:p>
            <a:p>
              <a:r>
                <a:rPr lang="zh-TW" altLang="en-US" sz="600" dirty="0">
                  <a:solidFill>
                    <a:srgbClr val="0070C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電腦套裝軟體</a:t>
              </a:r>
              <a:r>
                <a:rPr lang="en-US" altLang="zh-TW" sz="600" dirty="0">
                  <a:solidFill>
                    <a:srgbClr val="0070C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(2)</a:t>
              </a:r>
            </a:p>
            <a:p>
              <a:r>
                <a:rPr lang="zh-TW" altLang="en-US" sz="600" dirty="0">
                  <a:solidFill>
                    <a:srgbClr val="0070C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多媒體製作與應用</a:t>
              </a:r>
              <a:r>
                <a:rPr lang="en-US" altLang="zh-TW" sz="600" dirty="0">
                  <a:solidFill>
                    <a:srgbClr val="0070C0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(2</a:t>
              </a:r>
              <a:r>
                <a:rPr lang="en-US" altLang="zh-TW" sz="6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) </a:t>
              </a:r>
            </a:p>
          </p:txBody>
        </p:sp>
        <p:pic>
          <p:nvPicPr>
            <p:cNvPr id="197" name="圖片 196" descr="C:\Users\Admin\Desktop\260x1000a0a0.jpg"/>
            <p:cNvPicPr/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718" b="89969" l="3077" r="99231">
                          <a14:foregroundMark x1="58077" y1="37304" x2="58077" y2="37304"/>
                          <a14:foregroundMark x1="79615" y1="45455" x2="79615" y2="45455"/>
                          <a14:foregroundMark x1="48462" y1="53918" x2="48462" y2="53918"/>
                          <a14:backgroundMark x1="59821" y1="50400" x2="59821" y2="504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8" t="27151" b="26706"/>
            <a:stretch/>
          </p:blipFill>
          <p:spPr bwMode="auto">
            <a:xfrm>
              <a:off x="3976561" y="5250551"/>
              <a:ext cx="180036" cy="96392"/>
            </a:xfrm>
            <a:prstGeom prst="rect">
              <a:avLst/>
            </a:prstGeom>
            <a:grp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98" name="圖片 197" descr="C:\Users\Admin\Desktop\260x1000a0a0.jpg"/>
            <p:cNvPicPr/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718" b="89969" l="3077" r="99231">
                          <a14:foregroundMark x1="58077" y1="37304" x2="58077" y2="37304"/>
                          <a14:foregroundMark x1="79615" y1="45455" x2="79615" y2="45455"/>
                          <a14:foregroundMark x1="48462" y1="53918" x2="48462" y2="53918"/>
                          <a14:backgroundMark x1="59821" y1="50400" x2="59821" y2="504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8" t="27151" b="26706"/>
            <a:stretch/>
          </p:blipFill>
          <p:spPr bwMode="auto">
            <a:xfrm>
              <a:off x="3835774" y="5147794"/>
              <a:ext cx="180036" cy="96392"/>
            </a:xfrm>
            <a:prstGeom prst="rect">
              <a:avLst/>
            </a:prstGeom>
            <a:grp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224" name="文字方塊 223"/>
          <p:cNvSpPr txBox="1"/>
          <p:nvPr/>
        </p:nvSpPr>
        <p:spPr>
          <a:xfrm>
            <a:off x="5349202" y="5082764"/>
            <a:ext cx="795018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6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實用英文表達</a:t>
            </a:r>
            <a:r>
              <a:rPr lang="en-US" altLang="zh-TW" sz="6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  <a:p>
            <a:r>
              <a:rPr lang="zh-TW" altLang="en-US" sz="6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投資理財輕鬆學</a:t>
            </a:r>
            <a:r>
              <a:rPr lang="en-US" altLang="zh-TW" sz="6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  <a:p>
            <a:r>
              <a:rPr lang="zh-TW" altLang="en-US" sz="6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財經新聞導讀</a:t>
            </a:r>
            <a:r>
              <a:rPr lang="en-US" altLang="zh-TW" sz="6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</p:txBody>
      </p:sp>
      <p:sp>
        <p:nvSpPr>
          <p:cNvPr id="145" name="文字方塊 144"/>
          <p:cNvSpPr txBox="1"/>
          <p:nvPr/>
        </p:nvSpPr>
        <p:spPr>
          <a:xfrm>
            <a:off x="5185426" y="1248491"/>
            <a:ext cx="819496" cy="369332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國語文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(2)                    </a:t>
            </a:r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英語文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  <a:p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體育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</p:txBody>
      </p:sp>
      <p:sp>
        <p:nvSpPr>
          <p:cNvPr id="158" name="文字方塊 157"/>
          <p:cNvSpPr txBox="1"/>
          <p:nvPr/>
        </p:nvSpPr>
        <p:spPr>
          <a:xfrm>
            <a:off x="6183767" y="1235878"/>
            <a:ext cx="894355" cy="369332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國語文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(2)                    </a:t>
            </a:r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英語文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  <a:p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體育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</a:p>
        </p:txBody>
      </p:sp>
      <p:pic>
        <p:nvPicPr>
          <p:cNvPr id="164" name="圖片 163" descr="C:\Users\Admin\Desktop\下載.jpg"/>
          <p:cNvPicPr/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778" b="89778" l="9778" r="92889">
                        <a14:foregroundMark x1="61778" y1="32000" x2="61778" y2="32000"/>
                        <a14:foregroundMark x1="84889" y1="32000" x2="84889" y2="32000"/>
                        <a14:foregroundMark x1="87556" y1="36444" x2="87556" y2="36444"/>
                        <a14:foregroundMark x1="37333" y1="60000" x2="37333" y2="60000"/>
                        <a14:foregroundMark x1="90222" y1="40000" x2="90222" y2="4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33" t="21607" r="6372" b="29917"/>
          <a:stretch/>
        </p:blipFill>
        <p:spPr bwMode="auto">
          <a:xfrm flipH="1">
            <a:off x="6018844" y="5138742"/>
            <a:ext cx="100646" cy="600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7" name="圖片 166" descr="C:\Users\Admin\Desktop\下載.jpg"/>
          <p:cNvPicPr/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778" b="89778" l="9778" r="92889">
                        <a14:foregroundMark x1="61778" y1="32000" x2="61778" y2="32000"/>
                        <a14:foregroundMark x1="84889" y1="32000" x2="84889" y2="32000"/>
                        <a14:foregroundMark x1="87556" y1="36444" x2="87556" y2="36444"/>
                        <a14:foregroundMark x1="37333" y1="60000" x2="37333" y2="60000"/>
                        <a14:foregroundMark x1="90222" y1="40000" x2="90222" y2="4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33" t="21607" r="6372" b="29917"/>
          <a:stretch/>
        </p:blipFill>
        <p:spPr bwMode="auto">
          <a:xfrm flipH="1">
            <a:off x="6102689" y="5247224"/>
            <a:ext cx="100646" cy="600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9" name="圖片 168" descr="C:\Users\Admin\Desktop\下載.jpg"/>
          <p:cNvPicPr/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778" b="89778" l="9778" r="92889">
                        <a14:foregroundMark x1="61778" y1="32000" x2="61778" y2="32000"/>
                        <a14:foregroundMark x1="84889" y1="32000" x2="84889" y2="32000"/>
                        <a14:foregroundMark x1="87556" y1="36444" x2="87556" y2="36444"/>
                        <a14:foregroundMark x1="37333" y1="60000" x2="37333" y2="60000"/>
                        <a14:foregroundMark x1="90222" y1="40000" x2="90222" y2="4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33" t="21607" r="6372" b="29917"/>
          <a:stretch/>
        </p:blipFill>
        <p:spPr bwMode="auto">
          <a:xfrm flipH="1">
            <a:off x="6029507" y="5337909"/>
            <a:ext cx="100646" cy="600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3" name="向右箭號 142"/>
          <p:cNvSpPr/>
          <p:nvPr/>
        </p:nvSpPr>
        <p:spPr>
          <a:xfrm>
            <a:off x="8146383" y="3314621"/>
            <a:ext cx="105610" cy="202174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4" name="向右箭號 214">
            <a:extLst>
              <a:ext uri="{FF2B5EF4-FFF2-40B4-BE49-F238E27FC236}">
                <a16:creationId xmlns:a16="http://schemas.microsoft.com/office/drawing/2014/main" id="{EBCE8EDD-D75F-4A62-B8CA-1B5ED7C2F246}"/>
              </a:ext>
            </a:extLst>
          </p:cNvPr>
          <p:cNvSpPr/>
          <p:nvPr/>
        </p:nvSpPr>
        <p:spPr>
          <a:xfrm>
            <a:off x="7154251" y="1850670"/>
            <a:ext cx="181026" cy="182349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zh-TW" altLang="en-US"/>
          </a:p>
        </p:txBody>
      </p:sp>
      <p:sp>
        <p:nvSpPr>
          <p:cNvPr id="156" name="文字方塊 155">
            <a:extLst>
              <a:ext uri="{FF2B5EF4-FFF2-40B4-BE49-F238E27FC236}">
                <a16:creationId xmlns:a16="http://schemas.microsoft.com/office/drawing/2014/main" id="{1D902979-5363-484B-834F-E7A475FAE6C5}"/>
              </a:ext>
            </a:extLst>
          </p:cNvPr>
          <p:cNvSpPr txBox="1"/>
          <p:nvPr/>
        </p:nvSpPr>
        <p:spPr>
          <a:xfrm>
            <a:off x="5229936" y="4261064"/>
            <a:ext cx="798560" cy="1846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活用數學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</a:p>
        </p:txBody>
      </p:sp>
      <p:sp>
        <p:nvSpPr>
          <p:cNvPr id="165" name="向右箭號 171">
            <a:extLst>
              <a:ext uri="{FF2B5EF4-FFF2-40B4-BE49-F238E27FC236}">
                <a16:creationId xmlns:a16="http://schemas.microsoft.com/office/drawing/2014/main" id="{EBADC2B1-5F44-47B1-B1CC-B359D845045E}"/>
              </a:ext>
            </a:extLst>
          </p:cNvPr>
          <p:cNvSpPr/>
          <p:nvPr/>
        </p:nvSpPr>
        <p:spPr>
          <a:xfrm>
            <a:off x="6026391" y="4277531"/>
            <a:ext cx="193060" cy="16263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zh-TW" altLang="en-US"/>
          </a:p>
        </p:txBody>
      </p:sp>
      <p:sp>
        <p:nvSpPr>
          <p:cNvPr id="166" name="文字方塊 165">
            <a:extLst>
              <a:ext uri="{FF2B5EF4-FFF2-40B4-BE49-F238E27FC236}">
                <a16:creationId xmlns:a16="http://schemas.microsoft.com/office/drawing/2014/main" id="{A87BFBBC-4A45-45A9-9378-5B7A574B092E}"/>
              </a:ext>
            </a:extLst>
          </p:cNvPr>
          <p:cNvSpPr txBox="1"/>
          <p:nvPr/>
        </p:nvSpPr>
        <p:spPr>
          <a:xfrm>
            <a:off x="6236237" y="4259398"/>
            <a:ext cx="798306" cy="1846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活用數學</a:t>
            </a:r>
            <a:r>
              <a:rPr lang="en-US" altLang="zh-TW" sz="600"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</a:p>
        </p:txBody>
      </p:sp>
      <p:sp>
        <p:nvSpPr>
          <p:cNvPr id="168" name="文字方塊 167">
            <a:extLst>
              <a:ext uri="{FF2B5EF4-FFF2-40B4-BE49-F238E27FC236}">
                <a16:creationId xmlns:a16="http://schemas.microsoft.com/office/drawing/2014/main" id="{18816ED4-E1F6-4490-9B4F-5DA8812841CE}"/>
              </a:ext>
            </a:extLst>
          </p:cNvPr>
          <p:cNvSpPr txBox="1"/>
          <p:nvPr/>
        </p:nvSpPr>
        <p:spPr>
          <a:xfrm>
            <a:off x="3127864" y="4277508"/>
            <a:ext cx="798560" cy="1846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活用數學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</a:p>
        </p:txBody>
      </p:sp>
      <p:sp>
        <p:nvSpPr>
          <p:cNvPr id="170" name="向右箭號 171">
            <a:extLst>
              <a:ext uri="{FF2B5EF4-FFF2-40B4-BE49-F238E27FC236}">
                <a16:creationId xmlns:a16="http://schemas.microsoft.com/office/drawing/2014/main" id="{F9D069F9-6DD5-4C24-A1DA-735237F33FC0}"/>
              </a:ext>
            </a:extLst>
          </p:cNvPr>
          <p:cNvSpPr/>
          <p:nvPr/>
        </p:nvSpPr>
        <p:spPr>
          <a:xfrm>
            <a:off x="3924319" y="4293975"/>
            <a:ext cx="193060" cy="16263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zh-TW" altLang="en-US"/>
          </a:p>
        </p:txBody>
      </p:sp>
      <p:sp>
        <p:nvSpPr>
          <p:cNvPr id="171" name="文字方塊 170">
            <a:extLst>
              <a:ext uri="{FF2B5EF4-FFF2-40B4-BE49-F238E27FC236}">
                <a16:creationId xmlns:a16="http://schemas.microsoft.com/office/drawing/2014/main" id="{653C6EE6-F76F-4158-80B9-4BAD4F4C83CD}"/>
              </a:ext>
            </a:extLst>
          </p:cNvPr>
          <p:cNvSpPr txBox="1"/>
          <p:nvPr/>
        </p:nvSpPr>
        <p:spPr>
          <a:xfrm>
            <a:off x="4134165" y="4275842"/>
            <a:ext cx="798306" cy="1846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活用數學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</a:p>
        </p:txBody>
      </p:sp>
      <p:sp>
        <p:nvSpPr>
          <p:cNvPr id="173" name="文字方塊 172">
            <a:extLst>
              <a:ext uri="{FF2B5EF4-FFF2-40B4-BE49-F238E27FC236}">
                <a16:creationId xmlns:a16="http://schemas.microsoft.com/office/drawing/2014/main" id="{60A60DED-FB20-4229-9119-AF2B05AEF746}"/>
              </a:ext>
            </a:extLst>
          </p:cNvPr>
          <p:cNvSpPr txBox="1"/>
          <p:nvPr/>
        </p:nvSpPr>
        <p:spPr>
          <a:xfrm>
            <a:off x="1178510" y="4261064"/>
            <a:ext cx="798560" cy="1846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活用數學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</a:p>
        </p:txBody>
      </p:sp>
      <p:sp>
        <p:nvSpPr>
          <p:cNvPr id="174" name="向右箭號 171">
            <a:extLst>
              <a:ext uri="{FF2B5EF4-FFF2-40B4-BE49-F238E27FC236}">
                <a16:creationId xmlns:a16="http://schemas.microsoft.com/office/drawing/2014/main" id="{2C4E8AD6-73E8-48F3-AB83-0FA7DC98FBAF}"/>
              </a:ext>
            </a:extLst>
          </p:cNvPr>
          <p:cNvSpPr/>
          <p:nvPr/>
        </p:nvSpPr>
        <p:spPr>
          <a:xfrm>
            <a:off x="1974965" y="4277531"/>
            <a:ext cx="193060" cy="16263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zh-TW" altLang="en-US"/>
          </a:p>
        </p:txBody>
      </p:sp>
      <p:sp>
        <p:nvSpPr>
          <p:cNvPr id="176" name="文字方塊 175">
            <a:extLst>
              <a:ext uri="{FF2B5EF4-FFF2-40B4-BE49-F238E27FC236}">
                <a16:creationId xmlns:a16="http://schemas.microsoft.com/office/drawing/2014/main" id="{05288565-C175-49B4-9F3D-4B623CFBA281}"/>
              </a:ext>
            </a:extLst>
          </p:cNvPr>
          <p:cNvSpPr txBox="1"/>
          <p:nvPr/>
        </p:nvSpPr>
        <p:spPr>
          <a:xfrm>
            <a:off x="2184811" y="4259398"/>
            <a:ext cx="798306" cy="1846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活用數學</a:t>
            </a:r>
            <a:r>
              <a:rPr lang="en-US" altLang="zh-TW" sz="600" dirty="0"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</a:p>
        </p:txBody>
      </p:sp>
      <p:sp>
        <p:nvSpPr>
          <p:cNvPr id="180" name="向右箭號 171">
            <a:extLst>
              <a:ext uri="{FF2B5EF4-FFF2-40B4-BE49-F238E27FC236}">
                <a16:creationId xmlns:a16="http://schemas.microsoft.com/office/drawing/2014/main" id="{C8D384C9-A960-40B2-94A5-739F8A24B6C4}"/>
              </a:ext>
            </a:extLst>
          </p:cNvPr>
          <p:cNvSpPr/>
          <p:nvPr/>
        </p:nvSpPr>
        <p:spPr>
          <a:xfrm>
            <a:off x="2958822" y="4303403"/>
            <a:ext cx="193060" cy="16263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zh-TW" altLang="en-US"/>
          </a:p>
        </p:txBody>
      </p:sp>
      <p:sp>
        <p:nvSpPr>
          <p:cNvPr id="184" name="向右箭號 171">
            <a:extLst>
              <a:ext uri="{FF2B5EF4-FFF2-40B4-BE49-F238E27FC236}">
                <a16:creationId xmlns:a16="http://schemas.microsoft.com/office/drawing/2014/main" id="{F9249EE7-99D7-4486-96B7-5C7BB34FF00F}"/>
              </a:ext>
            </a:extLst>
          </p:cNvPr>
          <p:cNvSpPr/>
          <p:nvPr/>
        </p:nvSpPr>
        <p:spPr>
          <a:xfrm>
            <a:off x="4954489" y="4284025"/>
            <a:ext cx="193060" cy="16263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897" tIns="40448" rIns="80897" bIns="40448" rtlCol="0" anchor="ctr"/>
          <a:lstStyle/>
          <a:p>
            <a:pPr algn="ctr"/>
            <a:endParaRPr lang="zh-TW" altLang="en-US"/>
          </a:p>
        </p:txBody>
      </p:sp>
      <p:pic>
        <p:nvPicPr>
          <p:cNvPr id="187" name="圖片 186" descr="C:\Users\Admin\Desktop\下載.jpg"/>
          <p:cNvPicPr/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778" b="89778" l="9778" r="92889">
                        <a14:foregroundMark x1="61778" y1="32000" x2="61778" y2="32000"/>
                        <a14:foregroundMark x1="84889" y1="32000" x2="84889" y2="32000"/>
                        <a14:foregroundMark x1="87556" y1="36444" x2="87556" y2="36444"/>
                        <a14:foregroundMark x1="37333" y1="60000" x2="37333" y2="60000"/>
                        <a14:foregroundMark x1="90222" y1="40000" x2="90222" y2="4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33" t="21607" r="6372" b="29917"/>
          <a:stretch/>
        </p:blipFill>
        <p:spPr bwMode="auto">
          <a:xfrm flipH="1">
            <a:off x="1680374" y="1388468"/>
            <a:ext cx="119720" cy="724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8" name="圖片 187" descr="C:\Users\Admin\Desktop\下載.jpg"/>
          <p:cNvPicPr/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778" b="89778" l="9778" r="92889">
                        <a14:foregroundMark x1="61778" y1="32000" x2="61778" y2="32000"/>
                        <a14:foregroundMark x1="84889" y1="32000" x2="84889" y2="32000"/>
                        <a14:foregroundMark x1="87556" y1="36444" x2="87556" y2="36444"/>
                        <a14:foregroundMark x1="37333" y1="60000" x2="37333" y2="60000"/>
                        <a14:foregroundMark x1="90222" y1="40000" x2="90222" y2="4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33" t="21607" r="6372" b="29917"/>
          <a:stretch/>
        </p:blipFill>
        <p:spPr bwMode="auto">
          <a:xfrm flipH="1">
            <a:off x="2707440" y="1388468"/>
            <a:ext cx="119720" cy="724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55380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C:\Users\Cameron\AppData\Local\Microsoft\Windows\INetCache\IE\006OBT08\orange-background-1377808315yfg[1].jpg"/>
          <p:cNvPicPr>
            <a:picLocks noChangeArrowheads="1"/>
          </p:cNvPicPr>
          <p:nvPr/>
        </p:nvPicPr>
        <p:blipFill>
          <a:blip r:embed="rId2" cstate="print">
            <a:duotone>
              <a:prstClr val="black"/>
              <a:srgbClr val="FFCC6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33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C:\Users\Cameron\AppData\Local\Microsoft\Windows\INetCache\IE\006OBT08\orange-background-1377808315yfg[1].jpg"/>
          <p:cNvPicPr>
            <a:picLocks noChangeArrowheads="1"/>
          </p:cNvPicPr>
          <p:nvPr/>
        </p:nvPicPr>
        <p:blipFill>
          <a:blip r:embed="rId4" cstate="print">
            <a:duotone>
              <a:prstClr val="black"/>
              <a:srgbClr val="00FF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00" y="1"/>
            <a:ext cx="8532000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字方塊 8"/>
          <p:cNvSpPr txBox="1"/>
          <p:nvPr/>
        </p:nvSpPr>
        <p:spPr>
          <a:xfrm>
            <a:off x="884000" y="116632"/>
            <a:ext cx="56886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課程規劃</a:t>
            </a:r>
            <a:endParaRPr lang="en-US" altLang="zh-TW" sz="2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部定必修</a:t>
            </a:r>
            <a:r>
              <a:rPr lang="en-US" altLang="zh-TW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-</a:t>
            </a:r>
            <a: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專業、實習科目</a:t>
            </a:r>
            <a:endParaRPr lang="en-US" altLang="zh-TW" sz="28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object 3"/>
          <p:cNvSpPr/>
          <p:nvPr/>
        </p:nvSpPr>
        <p:spPr>
          <a:xfrm>
            <a:off x="3249167" y="1773935"/>
            <a:ext cx="5149850" cy="1245235"/>
          </a:xfrm>
          <a:custGeom>
            <a:avLst/>
            <a:gdLst/>
            <a:ahLst/>
            <a:cxnLst/>
            <a:rect l="l" t="t" r="r" b="b"/>
            <a:pathLst>
              <a:path w="5149850" h="1245235">
                <a:moveTo>
                  <a:pt x="4942078" y="0"/>
                </a:moveTo>
                <a:lnTo>
                  <a:pt x="0" y="0"/>
                </a:lnTo>
                <a:lnTo>
                  <a:pt x="0" y="1245108"/>
                </a:lnTo>
                <a:lnTo>
                  <a:pt x="4942078" y="1245108"/>
                </a:lnTo>
                <a:lnTo>
                  <a:pt x="4989642" y="1239624"/>
                </a:lnTo>
                <a:lnTo>
                  <a:pt x="5033315" y="1224006"/>
                </a:lnTo>
                <a:lnTo>
                  <a:pt x="5071846" y="1199501"/>
                </a:lnTo>
                <a:lnTo>
                  <a:pt x="5103989" y="1167358"/>
                </a:lnTo>
                <a:lnTo>
                  <a:pt x="5128494" y="1128827"/>
                </a:lnTo>
                <a:lnTo>
                  <a:pt x="5144112" y="1085154"/>
                </a:lnTo>
                <a:lnTo>
                  <a:pt x="5149596" y="1037589"/>
                </a:lnTo>
                <a:lnTo>
                  <a:pt x="5149596" y="207517"/>
                </a:lnTo>
                <a:lnTo>
                  <a:pt x="5144112" y="159953"/>
                </a:lnTo>
                <a:lnTo>
                  <a:pt x="5128494" y="116280"/>
                </a:lnTo>
                <a:lnTo>
                  <a:pt x="5103989" y="77749"/>
                </a:lnTo>
                <a:lnTo>
                  <a:pt x="5071846" y="45606"/>
                </a:lnTo>
                <a:lnTo>
                  <a:pt x="5033315" y="21101"/>
                </a:lnTo>
                <a:lnTo>
                  <a:pt x="4989642" y="5483"/>
                </a:lnTo>
                <a:lnTo>
                  <a:pt x="4942078" y="0"/>
                </a:lnTo>
                <a:close/>
              </a:path>
            </a:pathLst>
          </a:custGeom>
          <a:solidFill>
            <a:srgbClr val="CFD4EA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/>
          <p:cNvSpPr/>
          <p:nvPr/>
        </p:nvSpPr>
        <p:spPr>
          <a:xfrm>
            <a:off x="3249167" y="1773935"/>
            <a:ext cx="5149850" cy="1245235"/>
          </a:xfrm>
          <a:custGeom>
            <a:avLst/>
            <a:gdLst/>
            <a:ahLst/>
            <a:cxnLst/>
            <a:rect l="l" t="t" r="r" b="b"/>
            <a:pathLst>
              <a:path w="5149850" h="1245235">
                <a:moveTo>
                  <a:pt x="5149596" y="207517"/>
                </a:moveTo>
                <a:lnTo>
                  <a:pt x="5149596" y="1037589"/>
                </a:lnTo>
                <a:lnTo>
                  <a:pt x="5144112" y="1085154"/>
                </a:lnTo>
                <a:lnTo>
                  <a:pt x="5128494" y="1128827"/>
                </a:lnTo>
                <a:lnTo>
                  <a:pt x="5103989" y="1167358"/>
                </a:lnTo>
                <a:lnTo>
                  <a:pt x="5071846" y="1199501"/>
                </a:lnTo>
                <a:lnTo>
                  <a:pt x="5033315" y="1224006"/>
                </a:lnTo>
                <a:lnTo>
                  <a:pt x="4989642" y="1239624"/>
                </a:lnTo>
                <a:lnTo>
                  <a:pt x="4942078" y="1245108"/>
                </a:lnTo>
                <a:lnTo>
                  <a:pt x="0" y="1245108"/>
                </a:lnTo>
                <a:lnTo>
                  <a:pt x="0" y="0"/>
                </a:lnTo>
                <a:lnTo>
                  <a:pt x="4942078" y="0"/>
                </a:lnTo>
                <a:lnTo>
                  <a:pt x="4989642" y="5483"/>
                </a:lnTo>
                <a:lnTo>
                  <a:pt x="5033315" y="21101"/>
                </a:lnTo>
                <a:lnTo>
                  <a:pt x="5071846" y="45606"/>
                </a:lnTo>
                <a:lnTo>
                  <a:pt x="5103989" y="77749"/>
                </a:lnTo>
                <a:lnTo>
                  <a:pt x="5128494" y="116280"/>
                </a:lnTo>
                <a:lnTo>
                  <a:pt x="5144112" y="159953"/>
                </a:lnTo>
                <a:lnTo>
                  <a:pt x="5149596" y="207517"/>
                </a:lnTo>
                <a:close/>
              </a:path>
            </a:pathLst>
          </a:custGeom>
          <a:ln w="12191">
            <a:solidFill>
              <a:srgbClr val="CFD4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5"/>
          <p:cNvSpPr txBox="1"/>
          <p:nvPr/>
        </p:nvSpPr>
        <p:spPr>
          <a:xfrm>
            <a:off x="3484245" y="1835505"/>
            <a:ext cx="1272540" cy="949960"/>
          </a:xfrm>
          <a:prstGeom prst="rect">
            <a:avLst/>
          </a:prstGeom>
        </p:spPr>
        <p:txBody>
          <a:bodyPr vert="horz" wrap="square" lIns="0" tIns="16954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335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sz="2000" b="1" dirty="0">
                <a:latin typeface="Microsoft JhengHei"/>
                <a:cs typeface="Microsoft JhengHei"/>
              </a:rPr>
              <a:t>商業概論</a:t>
            </a:r>
          </a:p>
          <a:p>
            <a:pPr marL="241300" indent="-228600">
              <a:lnSpc>
                <a:spcPct val="100000"/>
              </a:lnSpc>
              <a:spcBef>
                <a:spcPts val="1240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sz="2000" b="1" dirty="0">
                <a:latin typeface="Microsoft JhengHei"/>
                <a:cs typeface="Microsoft JhengHei"/>
              </a:rPr>
              <a:t>會計學</a:t>
            </a:r>
          </a:p>
        </p:txBody>
      </p:sp>
      <p:sp>
        <p:nvSpPr>
          <p:cNvPr id="10" name="object 6"/>
          <p:cNvSpPr txBox="1"/>
          <p:nvPr/>
        </p:nvSpPr>
        <p:spPr>
          <a:xfrm>
            <a:off x="5554217" y="1835505"/>
            <a:ext cx="1552575" cy="8903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1600"/>
              </a:lnSpc>
              <a:spcBef>
                <a:spcPts val="100"/>
              </a:spcBef>
            </a:pPr>
            <a:r>
              <a:rPr sz="2000" b="1" dirty="0">
                <a:latin typeface="Microsoft JhengHei"/>
                <a:cs typeface="Microsoft JhengHei"/>
              </a:rPr>
              <a:t>數位科技概論 經濟學</a:t>
            </a:r>
          </a:p>
        </p:txBody>
      </p:sp>
      <p:sp>
        <p:nvSpPr>
          <p:cNvPr id="11" name="object 7"/>
          <p:cNvSpPr/>
          <p:nvPr/>
        </p:nvSpPr>
        <p:spPr>
          <a:xfrm>
            <a:off x="352043" y="1618488"/>
            <a:ext cx="2897505" cy="1556385"/>
          </a:xfrm>
          <a:custGeom>
            <a:avLst/>
            <a:gdLst/>
            <a:ahLst/>
            <a:cxnLst/>
            <a:rect l="l" t="t" r="r" b="b"/>
            <a:pathLst>
              <a:path w="2897505" h="1556385">
                <a:moveTo>
                  <a:pt x="2637790" y="0"/>
                </a:moveTo>
                <a:lnTo>
                  <a:pt x="259334" y="0"/>
                </a:lnTo>
                <a:lnTo>
                  <a:pt x="212717" y="4177"/>
                </a:lnTo>
                <a:lnTo>
                  <a:pt x="168842" y="16221"/>
                </a:lnTo>
                <a:lnTo>
                  <a:pt x="128441" y="35400"/>
                </a:lnTo>
                <a:lnTo>
                  <a:pt x="92246" y="60982"/>
                </a:lnTo>
                <a:lnTo>
                  <a:pt x="60990" y="92236"/>
                </a:lnTo>
                <a:lnTo>
                  <a:pt x="35405" y="128429"/>
                </a:lnTo>
                <a:lnTo>
                  <a:pt x="16224" y="168831"/>
                </a:lnTo>
                <a:lnTo>
                  <a:pt x="4178" y="212710"/>
                </a:lnTo>
                <a:lnTo>
                  <a:pt x="0" y="259334"/>
                </a:lnTo>
                <a:lnTo>
                  <a:pt x="0" y="1296670"/>
                </a:lnTo>
                <a:lnTo>
                  <a:pt x="4178" y="1343293"/>
                </a:lnTo>
                <a:lnTo>
                  <a:pt x="16224" y="1387172"/>
                </a:lnTo>
                <a:lnTo>
                  <a:pt x="35405" y="1427574"/>
                </a:lnTo>
                <a:lnTo>
                  <a:pt x="60990" y="1463767"/>
                </a:lnTo>
                <a:lnTo>
                  <a:pt x="92246" y="1495021"/>
                </a:lnTo>
                <a:lnTo>
                  <a:pt x="128441" y="1520603"/>
                </a:lnTo>
                <a:lnTo>
                  <a:pt x="168842" y="1539782"/>
                </a:lnTo>
                <a:lnTo>
                  <a:pt x="212717" y="1551826"/>
                </a:lnTo>
                <a:lnTo>
                  <a:pt x="259334" y="1556003"/>
                </a:lnTo>
                <a:lnTo>
                  <a:pt x="2637790" y="1556003"/>
                </a:lnTo>
                <a:lnTo>
                  <a:pt x="2684413" y="1551826"/>
                </a:lnTo>
                <a:lnTo>
                  <a:pt x="2728292" y="1539782"/>
                </a:lnTo>
                <a:lnTo>
                  <a:pt x="2768694" y="1520603"/>
                </a:lnTo>
                <a:lnTo>
                  <a:pt x="2804887" y="1495021"/>
                </a:lnTo>
                <a:lnTo>
                  <a:pt x="2836141" y="1463767"/>
                </a:lnTo>
                <a:lnTo>
                  <a:pt x="2861723" y="1427574"/>
                </a:lnTo>
                <a:lnTo>
                  <a:pt x="2880902" y="1387172"/>
                </a:lnTo>
                <a:lnTo>
                  <a:pt x="2892946" y="1343293"/>
                </a:lnTo>
                <a:lnTo>
                  <a:pt x="2897124" y="1296670"/>
                </a:lnTo>
                <a:lnTo>
                  <a:pt x="2897124" y="259334"/>
                </a:lnTo>
                <a:lnTo>
                  <a:pt x="2892946" y="212710"/>
                </a:lnTo>
                <a:lnTo>
                  <a:pt x="2880902" y="168831"/>
                </a:lnTo>
                <a:lnTo>
                  <a:pt x="2861723" y="128429"/>
                </a:lnTo>
                <a:lnTo>
                  <a:pt x="2836141" y="92236"/>
                </a:lnTo>
                <a:lnTo>
                  <a:pt x="2804887" y="60982"/>
                </a:lnTo>
                <a:lnTo>
                  <a:pt x="2768694" y="35400"/>
                </a:lnTo>
                <a:lnTo>
                  <a:pt x="2728292" y="16221"/>
                </a:lnTo>
                <a:lnTo>
                  <a:pt x="2684413" y="4177"/>
                </a:lnTo>
                <a:lnTo>
                  <a:pt x="2637790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8"/>
          <p:cNvSpPr/>
          <p:nvPr/>
        </p:nvSpPr>
        <p:spPr>
          <a:xfrm>
            <a:off x="352043" y="1618488"/>
            <a:ext cx="2897505" cy="1556385"/>
          </a:xfrm>
          <a:custGeom>
            <a:avLst/>
            <a:gdLst/>
            <a:ahLst/>
            <a:cxnLst/>
            <a:rect l="l" t="t" r="r" b="b"/>
            <a:pathLst>
              <a:path w="2897505" h="1556385">
                <a:moveTo>
                  <a:pt x="0" y="259334"/>
                </a:moveTo>
                <a:lnTo>
                  <a:pt x="4178" y="212710"/>
                </a:lnTo>
                <a:lnTo>
                  <a:pt x="16224" y="168831"/>
                </a:lnTo>
                <a:lnTo>
                  <a:pt x="35405" y="128429"/>
                </a:lnTo>
                <a:lnTo>
                  <a:pt x="60990" y="92236"/>
                </a:lnTo>
                <a:lnTo>
                  <a:pt x="92246" y="60982"/>
                </a:lnTo>
                <a:lnTo>
                  <a:pt x="128441" y="35400"/>
                </a:lnTo>
                <a:lnTo>
                  <a:pt x="168842" y="16221"/>
                </a:lnTo>
                <a:lnTo>
                  <a:pt x="212717" y="4177"/>
                </a:lnTo>
                <a:lnTo>
                  <a:pt x="259334" y="0"/>
                </a:lnTo>
                <a:lnTo>
                  <a:pt x="2637790" y="0"/>
                </a:lnTo>
                <a:lnTo>
                  <a:pt x="2684413" y="4177"/>
                </a:lnTo>
                <a:lnTo>
                  <a:pt x="2728292" y="16221"/>
                </a:lnTo>
                <a:lnTo>
                  <a:pt x="2768694" y="35400"/>
                </a:lnTo>
                <a:lnTo>
                  <a:pt x="2804887" y="60982"/>
                </a:lnTo>
                <a:lnTo>
                  <a:pt x="2836141" y="92236"/>
                </a:lnTo>
                <a:lnTo>
                  <a:pt x="2861723" y="128429"/>
                </a:lnTo>
                <a:lnTo>
                  <a:pt x="2880902" y="168831"/>
                </a:lnTo>
                <a:lnTo>
                  <a:pt x="2892946" y="212710"/>
                </a:lnTo>
                <a:lnTo>
                  <a:pt x="2897124" y="259334"/>
                </a:lnTo>
                <a:lnTo>
                  <a:pt x="2897124" y="1296670"/>
                </a:lnTo>
                <a:lnTo>
                  <a:pt x="2892946" y="1343293"/>
                </a:lnTo>
                <a:lnTo>
                  <a:pt x="2880902" y="1387172"/>
                </a:lnTo>
                <a:lnTo>
                  <a:pt x="2861723" y="1427574"/>
                </a:lnTo>
                <a:lnTo>
                  <a:pt x="2836141" y="1463767"/>
                </a:lnTo>
                <a:lnTo>
                  <a:pt x="2804887" y="1495021"/>
                </a:lnTo>
                <a:lnTo>
                  <a:pt x="2768694" y="1520603"/>
                </a:lnTo>
                <a:lnTo>
                  <a:pt x="2728292" y="1539782"/>
                </a:lnTo>
                <a:lnTo>
                  <a:pt x="2684413" y="1551826"/>
                </a:lnTo>
                <a:lnTo>
                  <a:pt x="2637790" y="1556003"/>
                </a:lnTo>
                <a:lnTo>
                  <a:pt x="259334" y="1556003"/>
                </a:lnTo>
                <a:lnTo>
                  <a:pt x="212717" y="1551826"/>
                </a:lnTo>
                <a:lnTo>
                  <a:pt x="168842" y="1539782"/>
                </a:lnTo>
                <a:lnTo>
                  <a:pt x="128441" y="1520603"/>
                </a:lnTo>
                <a:lnTo>
                  <a:pt x="92246" y="1495021"/>
                </a:lnTo>
                <a:lnTo>
                  <a:pt x="60990" y="1463767"/>
                </a:lnTo>
                <a:lnTo>
                  <a:pt x="35405" y="1427574"/>
                </a:lnTo>
                <a:lnTo>
                  <a:pt x="16224" y="1387172"/>
                </a:lnTo>
                <a:lnTo>
                  <a:pt x="4178" y="1343293"/>
                </a:lnTo>
                <a:lnTo>
                  <a:pt x="0" y="1296670"/>
                </a:lnTo>
                <a:lnTo>
                  <a:pt x="0" y="259334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9"/>
          <p:cNvSpPr txBox="1"/>
          <p:nvPr/>
        </p:nvSpPr>
        <p:spPr>
          <a:xfrm>
            <a:off x="565810" y="2125726"/>
            <a:ext cx="246888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FFFFFF"/>
                </a:solidFill>
                <a:latin typeface="Microsoft JhengHei"/>
                <a:cs typeface="Microsoft JhengHei"/>
              </a:rPr>
              <a:t>部定專業科目</a:t>
            </a:r>
            <a:endParaRPr sz="3200">
              <a:latin typeface="Microsoft JhengHei"/>
              <a:cs typeface="Microsoft JhengHei"/>
            </a:endParaRPr>
          </a:p>
        </p:txBody>
      </p:sp>
      <p:sp>
        <p:nvSpPr>
          <p:cNvPr id="14" name="object 10"/>
          <p:cNvSpPr/>
          <p:nvPr/>
        </p:nvSpPr>
        <p:spPr>
          <a:xfrm>
            <a:off x="3249167" y="3407664"/>
            <a:ext cx="5149850" cy="1243965"/>
          </a:xfrm>
          <a:custGeom>
            <a:avLst/>
            <a:gdLst/>
            <a:ahLst/>
            <a:cxnLst/>
            <a:rect l="l" t="t" r="r" b="b"/>
            <a:pathLst>
              <a:path w="5149850" h="1243964">
                <a:moveTo>
                  <a:pt x="4942332" y="0"/>
                </a:moveTo>
                <a:lnTo>
                  <a:pt x="0" y="0"/>
                </a:lnTo>
                <a:lnTo>
                  <a:pt x="0" y="1243584"/>
                </a:lnTo>
                <a:lnTo>
                  <a:pt x="4942332" y="1243584"/>
                </a:lnTo>
                <a:lnTo>
                  <a:pt x="4989842" y="1238107"/>
                </a:lnTo>
                <a:lnTo>
                  <a:pt x="5033463" y="1222510"/>
                </a:lnTo>
                <a:lnTo>
                  <a:pt x="5071947" y="1198037"/>
                </a:lnTo>
                <a:lnTo>
                  <a:pt x="5104049" y="1165935"/>
                </a:lnTo>
                <a:lnTo>
                  <a:pt x="5128522" y="1127451"/>
                </a:lnTo>
                <a:lnTo>
                  <a:pt x="5144119" y="1083830"/>
                </a:lnTo>
                <a:lnTo>
                  <a:pt x="5149596" y="1036319"/>
                </a:lnTo>
                <a:lnTo>
                  <a:pt x="5149596" y="207263"/>
                </a:lnTo>
                <a:lnTo>
                  <a:pt x="5144119" y="159753"/>
                </a:lnTo>
                <a:lnTo>
                  <a:pt x="5128522" y="116132"/>
                </a:lnTo>
                <a:lnTo>
                  <a:pt x="5104049" y="77648"/>
                </a:lnTo>
                <a:lnTo>
                  <a:pt x="5071947" y="45546"/>
                </a:lnTo>
                <a:lnTo>
                  <a:pt x="5033463" y="21073"/>
                </a:lnTo>
                <a:lnTo>
                  <a:pt x="4989842" y="5476"/>
                </a:lnTo>
                <a:lnTo>
                  <a:pt x="4942332" y="0"/>
                </a:lnTo>
                <a:close/>
              </a:path>
            </a:pathLst>
          </a:custGeom>
          <a:solidFill>
            <a:srgbClr val="CFE6D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1"/>
          <p:cNvSpPr/>
          <p:nvPr/>
        </p:nvSpPr>
        <p:spPr>
          <a:xfrm>
            <a:off x="3249167" y="3407664"/>
            <a:ext cx="5149850" cy="1243965"/>
          </a:xfrm>
          <a:custGeom>
            <a:avLst/>
            <a:gdLst/>
            <a:ahLst/>
            <a:cxnLst/>
            <a:rect l="l" t="t" r="r" b="b"/>
            <a:pathLst>
              <a:path w="5149850" h="1243964">
                <a:moveTo>
                  <a:pt x="5149596" y="207263"/>
                </a:moveTo>
                <a:lnTo>
                  <a:pt x="5149596" y="1036319"/>
                </a:lnTo>
                <a:lnTo>
                  <a:pt x="5144119" y="1083830"/>
                </a:lnTo>
                <a:lnTo>
                  <a:pt x="5128522" y="1127451"/>
                </a:lnTo>
                <a:lnTo>
                  <a:pt x="5104049" y="1165935"/>
                </a:lnTo>
                <a:lnTo>
                  <a:pt x="5071947" y="1198037"/>
                </a:lnTo>
                <a:lnTo>
                  <a:pt x="5033463" y="1222510"/>
                </a:lnTo>
                <a:lnTo>
                  <a:pt x="4989842" y="1238107"/>
                </a:lnTo>
                <a:lnTo>
                  <a:pt x="4942332" y="1243584"/>
                </a:lnTo>
                <a:lnTo>
                  <a:pt x="0" y="1243584"/>
                </a:lnTo>
                <a:lnTo>
                  <a:pt x="0" y="0"/>
                </a:lnTo>
                <a:lnTo>
                  <a:pt x="4942332" y="0"/>
                </a:lnTo>
                <a:lnTo>
                  <a:pt x="4989842" y="5476"/>
                </a:lnTo>
                <a:lnTo>
                  <a:pt x="5033463" y="21073"/>
                </a:lnTo>
                <a:lnTo>
                  <a:pt x="5071947" y="45546"/>
                </a:lnTo>
                <a:lnTo>
                  <a:pt x="5104049" y="77648"/>
                </a:lnTo>
                <a:lnTo>
                  <a:pt x="5128522" y="116132"/>
                </a:lnTo>
                <a:lnTo>
                  <a:pt x="5144119" y="159753"/>
                </a:lnTo>
                <a:lnTo>
                  <a:pt x="5149596" y="207263"/>
                </a:lnTo>
                <a:close/>
              </a:path>
            </a:pathLst>
          </a:custGeom>
          <a:ln w="12192">
            <a:solidFill>
              <a:srgbClr val="CFE6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2"/>
          <p:cNvSpPr txBox="1"/>
          <p:nvPr/>
        </p:nvSpPr>
        <p:spPr>
          <a:xfrm>
            <a:off x="3484245" y="3469233"/>
            <a:ext cx="1781810" cy="949960"/>
          </a:xfrm>
          <a:prstGeom prst="rect">
            <a:avLst/>
          </a:prstGeom>
        </p:spPr>
        <p:txBody>
          <a:bodyPr vert="horz" wrap="square" lIns="0" tIns="16954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335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sz="2000" b="1" dirty="0">
                <a:latin typeface="Microsoft JhengHei"/>
                <a:cs typeface="Microsoft JhengHei"/>
              </a:rPr>
              <a:t>數位科</a:t>
            </a:r>
            <a:r>
              <a:rPr sz="2000" b="1" spc="-5" dirty="0">
                <a:latin typeface="Microsoft JhengHei"/>
                <a:cs typeface="Microsoft JhengHei"/>
              </a:rPr>
              <a:t>技</a:t>
            </a:r>
            <a:r>
              <a:rPr sz="2000" b="1" dirty="0">
                <a:latin typeface="Microsoft JhengHei"/>
                <a:cs typeface="Microsoft JhengHei"/>
              </a:rPr>
              <a:t>應用</a:t>
            </a:r>
          </a:p>
          <a:p>
            <a:pPr marL="241300" indent="-228600">
              <a:lnSpc>
                <a:spcPct val="100000"/>
              </a:lnSpc>
              <a:spcBef>
                <a:spcPts val="1240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sz="2000" b="1" dirty="0">
                <a:latin typeface="Microsoft JhengHei"/>
                <a:cs typeface="Microsoft JhengHei"/>
              </a:rPr>
              <a:t>商業溝通</a:t>
            </a:r>
          </a:p>
        </p:txBody>
      </p:sp>
      <p:sp>
        <p:nvSpPr>
          <p:cNvPr id="17" name="object 13"/>
          <p:cNvSpPr/>
          <p:nvPr/>
        </p:nvSpPr>
        <p:spPr>
          <a:xfrm>
            <a:off x="352043" y="3252215"/>
            <a:ext cx="2897505" cy="1554480"/>
          </a:xfrm>
          <a:custGeom>
            <a:avLst/>
            <a:gdLst/>
            <a:ahLst/>
            <a:cxnLst/>
            <a:rect l="l" t="t" r="r" b="b"/>
            <a:pathLst>
              <a:path w="2897505" h="1554479">
                <a:moveTo>
                  <a:pt x="2638044" y="0"/>
                </a:moveTo>
                <a:lnTo>
                  <a:pt x="259079" y="0"/>
                </a:lnTo>
                <a:lnTo>
                  <a:pt x="212512" y="4172"/>
                </a:lnTo>
                <a:lnTo>
                  <a:pt x="168681" y="16203"/>
                </a:lnTo>
                <a:lnTo>
                  <a:pt x="128320" y="35362"/>
                </a:lnTo>
                <a:lnTo>
                  <a:pt x="92161" y="60918"/>
                </a:lnTo>
                <a:lnTo>
                  <a:pt x="60934" y="92140"/>
                </a:lnTo>
                <a:lnTo>
                  <a:pt x="35373" y="128298"/>
                </a:lnTo>
                <a:lnTo>
                  <a:pt x="16209" y="168661"/>
                </a:lnTo>
                <a:lnTo>
                  <a:pt x="4174" y="212498"/>
                </a:lnTo>
                <a:lnTo>
                  <a:pt x="0" y="259080"/>
                </a:lnTo>
                <a:lnTo>
                  <a:pt x="0" y="1295400"/>
                </a:lnTo>
                <a:lnTo>
                  <a:pt x="4174" y="1341981"/>
                </a:lnTo>
                <a:lnTo>
                  <a:pt x="16209" y="1385818"/>
                </a:lnTo>
                <a:lnTo>
                  <a:pt x="35373" y="1426181"/>
                </a:lnTo>
                <a:lnTo>
                  <a:pt x="60934" y="1462339"/>
                </a:lnTo>
                <a:lnTo>
                  <a:pt x="92161" y="1493561"/>
                </a:lnTo>
                <a:lnTo>
                  <a:pt x="128320" y="1519117"/>
                </a:lnTo>
                <a:lnTo>
                  <a:pt x="168681" y="1538276"/>
                </a:lnTo>
                <a:lnTo>
                  <a:pt x="212512" y="1550307"/>
                </a:lnTo>
                <a:lnTo>
                  <a:pt x="259079" y="1554480"/>
                </a:lnTo>
                <a:lnTo>
                  <a:pt x="2638044" y="1554480"/>
                </a:lnTo>
                <a:lnTo>
                  <a:pt x="2684625" y="1550307"/>
                </a:lnTo>
                <a:lnTo>
                  <a:pt x="2728462" y="1538276"/>
                </a:lnTo>
                <a:lnTo>
                  <a:pt x="2768825" y="1519117"/>
                </a:lnTo>
                <a:lnTo>
                  <a:pt x="2804983" y="1493561"/>
                </a:lnTo>
                <a:lnTo>
                  <a:pt x="2836205" y="1462339"/>
                </a:lnTo>
                <a:lnTo>
                  <a:pt x="2861761" y="1426181"/>
                </a:lnTo>
                <a:lnTo>
                  <a:pt x="2880920" y="1385818"/>
                </a:lnTo>
                <a:lnTo>
                  <a:pt x="2892951" y="1341981"/>
                </a:lnTo>
                <a:lnTo>
                  <a:pt x="2897124" y="1295400"/>
                </a:lnTo>
                <a:lnTo>
                  <a:pt x="2897124" y="259080"/>
                </a:lnTo>
                <a:lnTo>
                  <a:pt x="2892951" y="212498"/>
                </a:lnTo>
                <a:lnTo>
                  <a:pt x="2880920" y="168661"/>
                </a:lnTo>
                <a:lnTo>
                  <a:pt x="2861761" y="128298"/>
                </a:lnTo>
                <a:lnTo>
                  <a:pt x="2836205" y="92140"/>
                </a:lnTo>
                <a:lnTo>
                  <a:pt x="2804983" y="60918"/>
                </a:lnTo>
                <a:lnTo>
                  <a:pt x="2768825" y="35362"/>
                </a:lnTo>
                <a:lnTo>
                  <a:pt x="2728462" y="16203"/>
                </a:lnTo>
                <a:lnTo>
                  <a:pt x="2684625" y="4172"/>
                </a:lnTo>
                <a:lnTo>
                  <a:pt x="2638044" y="0"/>
                </a:lnTo>
                <a:close/>
              </a:path>
            </a:pathLst>
          </a:custGeom>
          <a:solidFill>
            <a:srgbClr val="43BA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4"/>
          <p:cNvSpPr/>
          <p:nvPr/>
        </p:nvSpPr>
        <p:spPr>
          <a:xfrm>
            <a:off x="352043" y="3252215"/>
            <a:ext cx="2897505" cy="1554480"/>
          </a:xfrm>
          <a:custGeom>
            <a:avLst/>
            <a:gdLst/>
            <a:ahLst/>
            <a:cxnLst/>
            <a:rect l="l" t="t" r="r" b="b"/>
            <a:pathLst>
              <a:path w="2897505" h="1554479">
                <a:moveTo>
                  <a:pt x="0" y="259080"/>
                </a:moveTo>
                <a:lnTo>
                  <a:pt x="4174" y="212498"/>
                </a:lnTo>
                <a:lnTo>
                  <a:pt x="16209" y="168661"/>
                </a:lnTo>
                <a:lnTo>
                  <a:pt x="35373" y="128298"/>
                </a:lnTo>
                <a:lnTo>
                  <a:pt x="60934" y="92140"/>
                </a:lnTo>
                <a:lnTo>
                  <a:pt x="92161" y="60918"/>
                </a:lnTo>
                <a:lnTo>
                  <a:pt x="128320" y="35362"/>
                </a:lnTo>
                <a:lnTo>
                  <a:pt x="168681" y="16203"/>
                </a:lnTo>
                <a:lnTo>
                  <a:pt x="212512" y="4172"/>
                </a:lnTo>
                <a:lnTo>
                  <a:pt x="259079" y="0"/>
                </a:lnTo>
                <a:lnTo>
                  <a:pt x="2638044" y="0"/>
                </a:lnTo>
                <a:lnTo>
                  <a:pt x="2684625" y="4172"/>
                </a:lnTo>
                <a:lnTo>
                  <a:pt x="2728462" y="16203"/>
                </a:lnTo>
                <a:lnTo>
                  <a:pt x="2768825" y="35362"/>
                </a:lnTo>
                <a:lnTo>
                  <a:pt x="2804983" y="60918"/>
                </a:lnTo>
                <a:lnTo>
                  <a:pt x="2836205" y="92140"/>
                </a:lnTo>
                <a:lnTo>
                  <a:pt x="2861761" y="128298"/>
                </a:lnTo>
                <a:lnTo>
                  <a:pt x="2880920" y="168661"/>
                </a:lnTo>
                <a:lnTo>
                  <a:pt x="2892951" y="212498"/>
                </a:lnTo>
                <a:lnTo>
                  <a:pt x="2897124" y="259080"/>
                </a:lnTo>
                <a:lnTo>
                  <a:pt x="2897124" y="1295400"/>
                </a:lnTo>
                <a:lnTo>
                  <a:pt x="2892951" y="1341981"/>
                </a:lnTo>
                <a:lnTo>
                  <a:pt x="2880920" y="1385818"/>
                </a:lnTo>
                <a:lnTo>
                  <a:pt x="2861761" y="1426181"/>
                </a:lnTo>
                <a:lnTo>
                  <a:pt x="2836205" y="1462339"/>
                </a:lnTo>
                <a:lnTo>
                  <a:pt x="2804983" y="1493561"/>
                </a:lnTo>
                <a:lnTo>
                  <a:pt x="2768825" y="1519117"/>
                </a:lnTo>
                <a:lnTo>
                  <a:pt x="2728462" y="1538276"/>
                </a:lnTo>
                <a:lnTo>
                  <a:pt x="2684625" y="1550307"/>
                </a:lnTo>
                <a:lnTo>
                  <a:pt x="2638044" y="1554480"/>
                </a:lnTo>
                <a:lnTo>
                  <a:pt x="259079" y="1554480"/>
                </a:lnTo>
                <a:lnTo>
                  <a:pt x="212512" y="1550307"/>
                </a:lnTo>
                <a:lnTo>
                  <a:pt x="168681" y="1538276"/>
                </a:lnTo>
                <a:lnTo>
                  <a:pt x="128320" y="1519117"/>
                </a:lnTo>
                <a:lnTo>
                  <a:pt x="92161" y="1493561"/>
                </a:lnTo>
                <a:lnTo>
                  <a:pt x="60934" y="1462339"/>
                </a:lnTo>
                <a:lnTo>
                  <a:pt x="35373" y="1426181"/>
                </a:lnTo>
                <a:lnTo>
                  <a:pt x="16209" y="1385818"/>
                </a:lnTo>
                <a:lnTo>
                  <a:pt x="4174" y="1341981"/>
                </a:lnTo>
                <a:lnTo>
                  <a:pt x="0" y="1295400"/>
                </a:lnTo>
                <a:lnTo>
                  <a:pt x="0" y="259080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5"/>
          <p:cNvSpPr txBox="1"/>
          <p:nvPr/>
        </p:nvSpPr>
        <p:spPr>
          <a:xfrm>
            <a:off x="721563" y="3792982"/>
            <a:ext cx="21564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FFFFFF"/>
                </a:solidFill>
                <a:latin typeface="Microsoft JhengHei"/>
                <a:cs typeface="Microsoft JhengHei"/>
              </a:rPr>
              <a:t>部定實習科目</a:t>
            </a:r>
            <a:endParaRPr sz="2800">
              <a:latin typeface="Microsoft JhengHei"/>
              <a:cs typeface="Microsoft JhengHei"/>
            </a:endParaRPr>
          </a:p>
        </p:txBody>
      </p:sp>
      <p:sp>
        <p:nvSpPr>
          <p:cNvPr id="20" name="object 16"/>
          <p:cNvSpPr/>
          <p:nvPr/>
        </p:nvSpPr>
        <p:spPr>
          <a:xfrm>
            <a:off x="3249167" y="5041391"/>
            <a:ext cx="5149850" cy="1243965"/>
          </a:xfrm>
          <a:custGeom>
            <a:avLst/>
            <a:gdLst/>
            <a:ahLst/>
            <a:cxnLst/>
            <a:rect l="l" t="t" r="r" b="b"/>
            <a:pathLst>
              <a:path w="5149850" h="1243964">
                <a:moveTo>
                  <a:pt x="4942332" y="0"/>
                </a:moveTo>
                <a:lnTo>
                  <a:pt x="0" y="0"/>
                </a:lnTo>
                <a:lnTo>
                  <a:pt x="0" y="1243583"/>
                </a:lnTo>
                <a:lnTo>
                  <a:pt x="4942332" y="1243583"/>
                </a:lnTo>
                <a:lnTo>
                  <a:pt x="4989842" y="1238109"/>
                </a:lnTo>
                <a:lnTo>
                  <a:pt x="5033463" y="1222516"/>
                </a:lnTo>
                <a:lnTo>
                  <a:pt x="5071947" y="1198049"/>
                </a:lnTo>
                <a:lnTo>
                  <a:pt x="5104049" y="1165951"/>
                </a:lnTo>
                <a:lnTo>
                  <a:pt x="5128522" y="1127467"/>
                </a:lnTo>
                <a:lnTo>
                  <a:pt x="5144119" y="1083842"/>
                </a:lnTo>
                <a:lnTo>
                  <a:pt x="5149596" y="1036319"/>
                </a:lnTo>
                <a:lnTo>
                  <a:pt x="5149596" y="207263"/>
                </a:lnTo>
                <a:lnTo>
                  <a:pt x="5144119" y="159753"/>
                </a:lnTo>
                <a:lnTo>
                  <a:pt x="5128522" y="116132"/>
                </a:lnTo>
                <a:lnTo>
                  <a:pt x="5104049" y="77648"/>
                </a:lnTo>
                <a:lnTo>
                  <a:pt x="5071947" y="45546"/>
                </a:lnTo>
                <a:lnTo>
                  <a:pt x="5033463" y="21073"/>
                </a:lnTo>
                <a:lnTo>
                  <a:pt x="4989842" y="5476"/>
                </a:lnTo>
                <a:lnTo>
                  <a:pt x="4942332" y="0"/>
                </a:lnTo>
                <a:close/>
              </a:path>
            </a:pathLst>
          </a:custGeom>
          <a:solidFill>
            <a:srgbClr val="D4E2C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7"/>
          <p:cNvSpPr/>
          <p:nvPr/>
        </p:nvSpPr>
        <p:spPr>
          <a:xfrm>
            <a:off x="3249167" y="5041391"/>
            <a:ext cx="5149850" cy="1243965"/>
          </a:xfrm>
          <a:custGeom>
            <a:avLst/>
            <a:gdLst/>
            <a:ahLst/>
            <a:cxnLst/>
            <a:rect l="l" t="t" r="r" b="b"/>
            <a:pathLst>
              <a:path w="5149850" h="1243964">
                <a:moveTo>
                  <a:pt x="5149596" y="207263"/>
                </a:moveTo>
                <a:lnTo>
                  <a:pt x="5149596" y="1036319"/>
                </a:lnTo>
                <a:lnTo>
                  <a:pt x="5144119" y="1083842"/>
                </a:lnTo>
                <a:lnTo>
                  <a:pt x="5128522" y="1127467"/>
                </a:lnTo>
                <a:lnTo>
                  <a:pt x="5104049" y="1165951"/>
                </a:lnTo>
                <a:lnTo>
                  <a:pt x="5071947" y="1198049"/>
                </a:lnTo>
                <a:lnTo>
                  <a:pt x="5033463" y="1222516"/>
                </a:lnTo>
                <a:lnTo>
                  <a:pt x="4989842" y="1238109"/>
                </a:lnTo>
                <a:lnTo>
                  <a:pt x="4942332" y="1243583"/>
                </a:lnTo>
                <a:lnTo>
                  <a:pt x="0" y="1243583"/>
                </a:lnTo>
                <a:lnTo>
                  <a:pt x="0" y="0"/>
                </a:lnTo>
                <a:lnTo>
                  <a:pt x="4942332" y="0"/>
                </a:lnTo>
                <a:lnTo>
                  <a:pt x="4989842" y="5476"/>
                </a:lnTo>
                <a:lnTo>
                  <a:pt x="5033463" y="21073"/>
                </a:lnTo>
                <a:lnTo>
                  <a:pt x="5071947" y="45546"/>
                </a:lnTo>
                <a:lnTo>
                  <a:pt x="5104049" y="77648"/>
                </a:lnTo>
                <a:lnTo>
                  <a:pt x="5128522" y="116132"/>
                </a:lnTo>
                <a:lnTo>
                  <a:pt x="5144119" y="159753"/>
                </a:lnTo>
                <a:lnTo>
                  <a:pt x="5149596" y="207263"/>
                </a:lnTo>
                <a:close/>
              </a:path>
            </a:pathLst>
          </a:custGeom>
          <a:ln w="12192">
            <a:solidFill>
              <a:srgbClr val="D4E2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19"/>
          <p:cNvSpPr txBox="1"/>
          <p:nvPr/>
        </p:nvSpPr>
        <p:spPr>
          <a:xfrm>
            <a:off x="3484245" y="5103808"/>
            <a:ext cx="1783080" cy="940001"/>
          </a:xfrm>
          <a:prstGeom prst="rect">
            <a:avLst/>
          </a:prstGeom>
        </p:spPr>
        <p:txBody>
          <a:bodyPr vert="horz" wrap="square" lIns="0" tIns="16891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330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lang="zh-TW" altLang="en-US" sz="20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門市經營</a:t>
            </a:r>
            <a:r>
              <a:rPr sz="2000" b="1" dirty="0" err="1"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實務</a:t>
            </a:r>
            <a:endParaRPr sz="2000" b="1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  <a:p>
            <a:pPr marL="241300" indent="-228600">
              <a:lnSpc>
                <a:spcPct val="100000"/>
              </a:lnSpc>
              <a:spcBef>
                <a:spcPts val="1235"/>
              </a:spcBef>
              <a:buFont typeface="Microsoft JhengHei"/>
              <a:buChar char="•"/>
              <a:tabLst>
                <a:tab pos="241300" algn="l"/>
              </a:tabLst>
            </a:pPr>
            <a:r>
              <a:rPr sz="2000" b="1" spc="5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會計軟體應用</a:t>
            </a:r>
            <a:endParaRPr sz="2000" b="1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24" name="object 20"/>
          <p:cNvSpPr/>
          <p:nvPr/>
        </p:nvSpPr>
        <p:spPr>
          <a:xfrm>
            <a:off x="352043" y="4884420"/>
            <a:ext cx="2897505" cy="1556385"/>
          </a:xfrm>
          <a:custGeom>
            <a:avLst/>
            <a:gdLst/>
            <a:ahLst/>
            <a:cxnLst/>
            <a:rect l="l" t="t" r="r" b="b"/>
            <a:pathLst>
              <a:path w="2897505" h="1556385">
                <a:moveTo>
                  <a:pt x="2637790" y="0"/>
                </a:moveTo>
                <a:lnTo>
                  <a:pt x="259334" y="0"/>
                </a:lnTo>
                <a:lnTo>
                  <a:pt x="212717" y="4177"/>
                </a:lnTo>
                <a:lnTo>
                  <a:pt x="168842" y="16221"/>
                </a:lnTo>
                <a:lnTo>
                  <a:pt x="128441" y="35400"/>
                </a:lnTo>
                <a:lnTo>
                  <a:pt x="92246" y="60982"/>
                </a:lnTo>
                <a:lnTo>
                  <a:pt x="60990" y="92236"/>
                </a:lnTo>
                <a:lnTo>
                  <a:pt x="35405" y="128429"/>
                </a:lnTo>
                <a:lnTo>
                  <a:pt x="16224" y="168831"/>
                </a:lnTo>
                <a:lnTo>
                  <a:pt x="4178" y="212710"/>
                </a:lnTo>
                <a:lnTo>
                  <a:pt x="0" y="259333"/>
                </a:lnTo>
                <a:lnTo>
                  <a:pt x="0" y="1296669"/>
                </a:lnTo>
                <a:lnTo>
                  <a:pt x="4178" y="1343283"/>
                </a:lnTo>
                <a:lnTo>
                  <a:pt x="16224" y="1387156"/>
                </a:lnTo>
                <a:lnTo>
                  <a:pt x="35405" y="1427557"/>
                </a:lnTo>
                <a:lnTo>
                  <a:pt x="60990" y="1463752"/>
                </a:lnTo>
                <a:lnTo>
                  <a:pt x="92246" y="1495009"/>
                </a:lnTo>
                <a:lnTo>
                  <a:pt x="128441" y="1520595"/>
                </a:lnTo>
                <a:lnTo>
                  <a:pt x="168842" y="1539778"/>
                </a:lnTo>
                <a:lnTo>
                  <a:pt x="212717" y="1551825"/>
                </a:lnTo>
                <a:lnTo>
                  <a:pt x="259334" y="1556003"/>
                </a:lnTo>
                <a:lnTo>
                  <a:pt x="2637790" y="1556003"/>
                </a:lnTo>
                <a:lnTo>
                  <a:pt x="2684413" y="1551825"/>
                </a:lnTo>
                <a:lnTo>
                  <a:pt x="2728292" y="1539778"/>
                </a:lnTo>
                <a:lnTo>
                  <a:pt x="2768694" y="1520595"/>
                </a:lnTo>
                <a:lnTo>
                  <a:pt x="2804887" y="1495009"/>
                </a:lnTo>
                <a:lnTo>
                  <a:pt x="2836141" y="1463752"/>
                </a:lnTo>
                <a:lnTo>
                  <a:pt x="2861723" y="1427557"/>
                </a:lnTo>
                <a:lnTo>
                  <a:pt x="2880902" y="1387156"/>
                </a:lnTo>
                <a:lnTo>
                  <a:pt x="2892946" y="1343283"/>
                </a:lnTo>
                <a:lnTo>
                  <a:pt x="2897124" y="1296669"/>
                </a:lnTo>
                <a:lnTo>
                  <a:pt x="2897124" y="259333"/>
                </a:lnTo>
                <a:lnTo>
                  <a:pt x="2892946" y="212710"/>
                </a:lnTo>
                <a:lnTo>
                  <a:pt x="2880902" y="168831"/>
                </a:lnTo>
                <a:lnTo>
                  <a:pt x="2861723" y="128429"/>
                </a:lnTo>
                <a:lnTo>
                  <a:pt x="2836141" y="92236"/>
                </a:lnTo>
                <a:lnTo>
                  <a:pt x="2804887" y="60982"/>
                </a:lnTo>
                <a:lnTo>
                  <a:pt x="2768694" y="35400"/>
                </a:lnTo>
                <a:lnTo>
                  <a:pt x="2728292" y="16221"/>
                </a:lnTo>
                <a:lnTo>
                  <a:pt x="2684413" y="4177"/>
                </a:lnTo>
                <a:lnTo>
                  <a:pt x="263779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1"/>
          <p:cNvSpPr/>
          <p:nvPr/>
        </p:nvSpPr>
        <p:spPr>
          <a:xfrm>
            <a:off x="352043" y="4884420"/>
            <a:ext cx="2897505" cy="1556385"/>
          </a:xfrm>
          <a:custGeom>
            <a:avLst/>
            <a:gdLst/>
            <a:ahLst/>
            <a:cxnLst/>
            <a:rect l="l" t="t" r="r" b="b"/>
            <a:pathLst>
              <a:path w="2897505" h="1556385">
                <a:moveTo>
                  <a:pt x="0" y="259333"/>
                </a:moveTo>
                <a:lnTo>
                  <a:pt x="4178" y="212710"/>
                </a:lnTo>
                <a:lnTo>
                  <a:pt x="16224" y="168831"/>
                </a:lnTo>
                <a:lnTo>
                  <a:pt x="35405" y="128429"/>
                </a:lnTo>
                <a:lnTo>
                  <a:pt x="60990" y="92236"/>
                </a:lnTo>
                <a:lnTo>
                  <a:pt x="92246" y="60982"/>
                </a:lnTo>
                <a:lnTo>
                  <a:pt x="128441" y="35400"/>
                </a:lnTo>
                <a:lnTo>
                  <a:pt x="168842" y="16221"/>
                </a:lnTo>
                <a:lnTo>
                  <a:pt x="212717" y="4177"/>
                </a:lnTo>
                <a:lnTo>
                  <a:pt x="259334" y="0"/>
                </a:lnTo>
                <a:lnTo>
                  <a:pt x="2637790" y="0"/>
                </a:lnTo>
                <a:lnTo>
                  <a:pt x="2684413" y="4177"/>
                </a:lnTo>
                <a:lnTo>
                  <a:pt x="2728292" y="16221"/>
                </a:lnTo>
                <a:lnTo>
                  <a:pt x="2768694" y="35400"/>
                </a:lnTo>
                <a:lnTo>
                  <a:pt x="2804887" y="60982"/>
                </a:lnTo>
                <a:lnTo>
                  <a:pt x="2836141" y="92236"/>
                </a:lnTo>
                <a:lnTo>
                  <a:pt x="2861723" y="128429"/>
                </a:lnTo>
                <a:lnTo>
                  <a:pt x="2880902" y="168831"/>
                </a:lnTo>
                <a:lnTo>
                  <a:pt x="2892946" y="212710"/>
                </a:lnTo>
                <a:lnTo>
                  <a:pt x="2897124" y="259333"/>
                </a:lnTo>
                <a:lnTo>
                  <a:pt x="2897124" y="1296669"/>
                </a:lnTo>
                <a:lnTo>
                  <a:pt x="2892946" y="1343283"/>
                </a:lnTo>
                <a:lnTo>
                  <a:pt x="2880902" y="1387156"/>
                </a:lnTo>
                <a:lnTo>
                  <a:pt x="2861723" y="1427557"/>
                </a:lnTo>
                <a:lnTo>
                  <a:pt x="2836141" y="1463752"/>
                </a:lnTo>
                <a:lnTo>
                  <a:pt x="2804887" y="1495009"/>
                </a:lnTo>
                <a:lnTo>
                  <a:pt x="2768694" y="1520595"/>
                </a:lnTo>
                <a:lnTo>
                  <a:pt x="2728292" y="1539778"/>
                </a:lnTo>
                <a:lnTo>
                  <a:pt x="2684413" y="1551825"/>
                </a:lnTo>
                <a:lnTo>
                  <a:pt x="2637790" y="1556003"/>
                </a:lnTo>
                <a:lnTo>
                  <a:pt x="259334" y="1556003"/>
                </a:lnTo>
                <a:lnTo>
                  <a:pt x="212717" y="1551825"/>
                </a:lnTo>
                <a:lnTo>
                  <a:pt x="168842" y="1539778"/>
                </a:lnTo>
                <a:lnTo>
                  <a:pt x="128441" y="1520595"/>
                </a:lnTo>
                <a:lnTo>
                  <a:pt x="92246" y="1495009"/>
                </a:lnTo>
                <a:lnTo>
                  <a:pt x="60990" y="1463752"/>
                </a:lnTo>
                <a:lnTo>
                  <a:pt x="35405" y="1427557"/>
                </a:lnTo>
                <a:lnTo>
                  <a:pt x="16224" y="1387156"/>
                </a:lnTo>
                <a:lnTo>
                  <a:pt x="4178" y="1343283"/>
                </a:lnTo>
                <a:lnTo>
                  <a:pt x="0" y="1296669"/>
                </a:lnTo>
                <a:lnTo>
                  <a:pt x="0" y="259333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2"/>
          <p:cNvSpPr txBox="1"/>
          <p:nvPr/>
        </p:nvSpPr>
        <p:spPr>
          <a:xfrm>
            <a:off x="611560" y="5121810"/>
            <a:ext cx="2373630" cy="973455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0"/>
              </a:spcBef>
            </a:pPr>
            <a:r>
              <a:rPr lang="zh-TW" altLang="en-US" sz="24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商業與財會</a:t>
            </a:r>
            <a:endParaRPr sz="24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  <a:p>
            <a:pPr algn="ctr">
              <a:lnSpc>
                <a:spcPct val="100000"/>
              </a:lnSpc>
              <a:spcBef>
                <a:spcPts val="850"/>
              </a:spcBef>
            </a:pPr>
            <a:r>
              <a:rPr sz="2400" b="1" dirty="0" err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技能領</a:t>
            </a:r>
            <a:r>
              <a:rPr sz="2400" b="1" spc="-5" dirty="0" err="1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域</a:t>
            </a:r>
            <a:endParaRPr sz="24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27" name="object 19"/>
          <p:cNvSpPr txBox="1"/>
          <p:nvPr/>
        </p:nvSpPr>
        <p:spPr>
          <a:xfrm>
            <a:off x="5796136" y="5085184"/>
            <a:ext cx="2376264" cy="940001"/>
          </a:xfrm>
          <a:prstGeom prst="rect">
            <a:avLst/>
          </a:prstGeom>
        </p:spPr>
        <p:txBody>
          <a:bodyPr vert="horz" wrap="square" lIns="0" tIns="1689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30"/>
              </a:spcBef>
              <a:tabLst>
                <a:tab pos="241300" algn="l"/>
              </a:tabLst>
            </a:pPr>
            <a:r>
              <a:rPr lang="zh-TW" altLang="en-US" sz="20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行銷實務</a:t>
            </a:r>
            <a:endParaRPr sz="2000" b="1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  <a:p>
            <a:pPr marL="12700">
              <a:lnSpc>
                <a:spcPct val="100000"/>
              </a:lnSpc>
              <a:spcBef>
                <a:spcPts val="1235"/>
              </a:spcBef>
              <a:tabLst>
                <a:tab pos="241300" algn="l"/>
              </a:tabLst>
            </a:pPr>
            <a:r>
              <a:rPr lang="zh-TW" altLang="en-US" sz="2000" b="1" spc="5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金融與證券投資實務</a:t>
            </a:r>
            <a:endParaRPr sz="2000" b="1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546280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object 115"/>
          <p:cNvSpPr/>
          <p:nvPr/>
        </p:nvSpPr>
        <p:spPr>
          <a:xfrm>
            <a:off x="3975854" y="4497050"/>
            <a:ext cx="1172210" cy="372110"/>
          </a:xfrm>
          <a:custGeom>
            <a:avLst/>
            <a:gdLst/>
            <a:ahLst/>
            <a:cxnLst/>
            <a:rect l="l" t="t" r="r" b="b"/>
            <a:pathLst>
              <a:path w="1172210" h="372110">
                <a:moveTo>
                  <a:pt x="1134745" y="0"/>
                </a:moveTo>
                <a:lnTo>
                  <a:pt x="37211" y="0"/>
                </a:lnTo>
                <a:lnTo>
                  <a:pt x="22717" y="2921"/>
                </a:lnTo>
                <a:lnTo>
                  <a:pt x="10890" y="10890"/>
                </a:lnTo>
                <a:lnTo>
                  <a:pt x="2921" y="22717"/>
                </a:lnTo>
                <a:lnTo>
                  <a:pt x="0" y="37210"/>
                </a:lnTo>
                <a:lnTo>
                  <a:pt x="0" y="334644"/>
                </a:lnTo>
                <a:lnTo>
                  <a:pt x="2921" y="349138"/>
                </a:lnTo>
                <a:lnTo>
                  <a:pt x="10890" y="360965"/>
                </a:lnTo>
                <a:lnTo>
                  <a:pt x="22717" y="368934"/>
                </a:lnTo>
                <a:lnTo>
                  <a:pt x="37211" y="371855"/>
                </a:lnTo>
                <a:lnTo>
                  <a:pt x="1134745" y="371855"/>
                </a:lnTo>
                <a:lnTo>
                  <a:pt x="1149238" y="368934"/>
                </a:lnTo>
                <a:lnTo>
                  <a:pt x="1161065" y="360965"/>
                </a:lnTo>
                <a:lnTo>
                  <a:pt x="1169035" y="349138"/>
                </a:lnTo>
                <a:lnTo>
                  <a:pt x="1171956" y="334644"/>
                </a:lnTo>
                <a:lnTo>
                  <a:pt x="1171956" y="37210"/>
                </a:lnTo>
                <a:lnTo>
                  <a:pt x="1169035" y="22717"/>
                </a:lnTo>
                <a:lnTo>
                  <a:pt x="1161065" y="10890"/>
                </a:lnTo>
                <a:lnTo>
                  <a:pt x="1149238" y="2921"/>
                </a:lnTo>
                <a:lnTo>
                  <a:pt x="1134745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Picture 8" descr="C:\Users\Cameron\AppData\Local\Microsoft\Windows\INetCache\IE\006OBT08\orange-background-1377808315yfg[1].jpg"/>
          <p:cNvPicPr>
            <a:picLocks noChangeArrowheads="1"/>
          </p:cNvPicPr>
          <p:nvPr/>
        </p:nvPicPr>
        <p:blipFill>
          <a:blip r:embed="rId2" cstate="print">
            <a:duotone>
              <a:prstClr val="black"/>
              <a:srgbClr val="FFCC6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33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70" y="-27384"/>
            <a:ext cx="9144000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C:\Users\Cameron\AppData\Local\Microsoft\Windows\INetCache\IE\006OBT08\orange-background-1377808315yfg[1].jpg"/>
          <p:cNvPicPr>
            <a:picLocks noChangeArrowheads="1"/>
          </p:cNvPicPr>
          <p:nvPr/>
        </p:nvPicPr>
        <p:blipFill>
          <a:blip r:embed="rId4" cstate="print">
            <a:duotone>
              <a:prstClr val="black"/>
              <a:srgbClr val="00FF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00" y="-27384"/>
            <a:ext cx="8532000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字方塊 8"/>
          <p:cNvSpPr txBox="1"/>
          <p:nvPr/>
        </p:nvSpPr>
        <p:spPr>
          <a:xfrm>
            <a:off x="899592" y="116632"/>
            <a:ext cx="56886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課程規劃</a:t>
            </a:r>
            <a:endParaRPr lang="en-US" altLang="zh-TW" sz="2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altLang="zh-TW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114</a:t>
            </a:r>
            <a:r>
              <a:rPr lang="zh-TW" altLang="en-US" sz="28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學年度入學校訂科目</a:t>
            </a:r>
            <a:endParaRPr lang="en-US" altLang="zh-TW" sz="28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object 79"/>
          <p:cNvSpPr/>
          <p:nvPr/>
        </p:nvSpPr>
        <p:spPr>
          <a:xfrm>
            <a:off x="3957240" y="2309419"/>
            <a:ext cx="1187450" cy="347305"/>
          </a:xfrm>
          <a:custGeom>
            <a:avLst/>
            <a:gdLst/>
            <a:ahLst/>
            <a:cxnLst/>
            <a:rect l="l" t="t" r="r" b="b"/>
            <a:pathLst>
              <a:path w="1187450" h="707389">
                <a:moveTo>
                  <a:pt x="1116457" y="0"/>
                </a:moveTo>
                <a:lnTo>
                  <a:pt x="70739" y="0"/>
                </a:lnTo>
                <a:lnTo>
                  <a:pt x="43183" y="5552"/>
                </a:lnTo>
                <a:lnTo>
                  <a:pt x="20700" y="20700"/>
                </a:lnTo>
                <a:lnTo>
                  <a:pt x="5552" y="43183"/>
                </a:lnTo>
                <a:lnTo>
                  <a:pt x="0" y="70738"/>
                </a:lnTo>
                <a:lnTo>
                  <a:pt x="0" y="636396"/>
                </a:lnTo>
                <a:lnTo>
                  <a:pt x="5552" y="663952"/>
                </a:lnTo>
                <a:lnTo>
                  <a:pt x="20701" y="686435"/>
                </a:lnTo>
                <a:lnTo>
                  <a:pt x="43183" y="701583"/>
                </a:lnTo>
                <a:lnTo>
                  <a:pt x="70739" y="707136"/>
                </a:lnTo>
                <a:lnTo>
                  <a:pt x="1116457" y="707136"/>
                </a:lnTo>
                <a:lnTo>
                  <a:pt x="1144012" y="701583"/>
                </a:lnTo>
                <a:lnTo>
                  <a:pt x="1166495" y="686435"/>
                </a:lnTo>
                <a:lnTo>
                  <a:pt x="1181643" y="663952"/>
                </a:lnTo>
                <a:lnTo>
                  <a:pt x="1187196" y="636396"/>
                </a:lnTo>
                <a:lnTo>
                  <a:pt x="1187196" y="70738"/>
                </a:lnTo>
                <a:lnTo>
                  <a:pt x="1181643" y="43183"/>
                </a:lnTo>
                <a:lnTo>
                  <a:pt x="1166495" y="20700"/>
                </a:lnTo>
                <a:lnTo>
                  <a:pt x="1144012" y="5552"/>
                </a:lnTo>
                <a:lnTo>
                  <a:pt x="1116457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79"/>
          <p:cNvSpPr/>
          <p:nvPr/>
        </p:nvSpPr>
        <p:spPr>
          <a:xfrm>
            <a:off x="3960614" y="3416930"/>
            <a:ext cx="1187450" cy="800089"/>
          </a:xfrm>
          <a:custGeom>
            <a:avLst/>
            <a:gdLst/>
            <a:ahLst/>
            <a:cxnLst/>
            <a:rect l="l" t="t" r="r" b="b"/>
            <a:pathLst>
              <a:path w="1187450" h="707389">
                <a:moveTo>
                  <a:pt x="1116457" y="0"/>
                </a:moveTo>
                <a:lnTo>
                  <a:pt x="70739" y="0"/>
                </a:lnTo>
                <a:lnTo>
                  <a:pt x="43183" y="5552"/>
                </a:lnTo>
                <a:lnTo>
                  <a:pt x="20700" y="20700"/>
                </a:lnTo>
                <a:lnTo>
                  <a:pt x="5552" y="43183"/>
                </a:lnTo>
                <a:lnTo>
                  <a:pt x="0" y="70738"/>
                </a:lnTo>
                <a:lnTo>
                  <a:pt x="0" y="636396"/>
                </a:lnTo>
                <a:lnTo>
                  <a:pt x="5552" y="663952"/>
                </a:lnTo>
                <a:lnTo>
                  <a:pt x="20701" y="686435"/>
                </a:lnTo>
                <a:lnTo>
                  <a:pt x="43183" y="701583"/>
                </a:lnTo>
                <a:lnTo>
                  <a:pt x="70739" y="707136"/>
                </a:lnTo>
                <a:lnTo>
                  <a:pt x="1116457" y="707136"/>
                </a:lnTo>
                <a:lnTo>
                  <a:pt x="1144012" y="701583"/>
                </a:lnTo>
                <a:lnTo>
                  <a:pt x="1166495" y="686435"/>
                </a:lnTo>
                <a:lnTo>
                  <a:pt x="1181643" y="663952"/>
                </a:lnTo>
                <a:lnTo>
                  <a:pt x="1187196" y="636396"/>
                </a:lnTo>
                <a:lnTo>
                  <a:pt x="1187196" y="70738"/>
                </a:lnTo>
                <a:lnTo>
                  <a:pt x="1181643" y="43183"/>
                </a:lnTo>
                <a:lnTo>
                  <a:pt x="1166495" y="20700"/>
                </a:lnTo>
                <a:lnTo>
                  <a:pt x="1144012" y="5552"/>
                </a:lnTo>
                <a:lnTo>
                  <a:pt x="1116457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3"/>
          <p:cNvSpPr/>
          <p:nvPr/>
        </p:nvSpPr>
        <p:spPr>
          <a:xfrm>
            <a:off x="1890695" y="1328698"/>
            <a:ext cx="1996439" cy="393700"/>
          </a:xfrm>
          <a:custGeom>
            <a:avLst/>
            <a:gdLst/>
            <a:ahLst/>
            <a:cxnLst/>
            <a:rect l="l" t="t" r="r" b="b"/>
            <a:pathLst>
              <a:path w="1996439" h="393700">
                <a:moveTo>
                  <a:pt x="1957070" y="0"/>
                </a:moveTo>
                <a:lnTo>
                  <a:pt x="39319" y="0"/>
                </a:lnTo>
                <a:lnTo>
                  <a:pt x="24013" y="3097"/>
                </a:lnTo>
                <a:lnTo>
                  <a:pt x="11515" y="11541"/>
                </a:lnTo>
                <a:lnTo>
                  <a:pt x="3089" y="24056"/>
                </a:lnTo>
                <a:lnTo>
                  <a:pt x="0" y="39370"/>
                </a:lnTo>
                <a:lnTo>
                  <a:pt x="0" y="353822"/>
                </a:lnTo>
                <a:lnTo>
                  <a:pt x="3089" y="369135"/>
                </a:lnTo>
                <a:lnTo>
                  <a:pt x="11515" y="381650"/>
                </a:lnTo>
                <a:lnTo>
                  <a:pt x="24013" y="390094"/>
                </a:lnTo>
                <a:lnTo>
                  <a:pt x="39319" y="393192"/>
                </a:lnTo>
                <a:lnTo>
                  <a:pt x="1957070" y="393192"/>
                </a:lnTo>
                <a:lnTo>
                  <a:pt x="1972383" y="390094"/>
                </a:lnTo>
                <a:lnTo>
                  <a:pt x="1984898" y="381650"/>
                </a:lnTo>
                <a:lnTo>
                  <a:pt x="1993342" y="369135"/>
                </a:lnTo>
                <a:lnTo>
                  <a:pt x="1996439" y="353822"/>
                </a:lnTo>
                <a:lnTo>
                  <a:pt x="1996439" y="39370"/>
                </a:lnTo>
                <a:lnTo>
                  <a:pt x="1993342" y="24056"/>
                </a:lnTo>
                <a:lnTo>
                  <a:pt x="1984898" y="11541"/>
                </a:lnTo>
                <a:lnTo>
                  <a:pt x="1972383" y="3097"/>
                </a:lnTo>
                <a:lnTo>
                  <a:pt x="1957070" y="0"/>
                </a:lnTo>
                <a:close/>
              </a:path>
            </a:pathLst>
          </a:custGeom>
          <a:solidFill>
            <a:srgbClr val="C55A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4"/>
          <p:cNvSpPr/>
          <p:nvPr/>
        </p:nvSpPr>
        <p:spPr>
          <a:xfrm>
            <a:off x="1963847" y="1397279"/>
            <a:ext cx="1873250" cy="257810"/>
          </a:xfrm>
          <a:custGeom>
            <a:avLst/>
            <a:gdLst/>
            <a:ahLst/>
            <a:cxnLst/>
            <a:rect l="l" t="t" r="r" b="b"/>
            <a:pathLst>
              <a:path w="1873250" h="257810">
                <a:moveTo>
                  <a:pt x="0" y="257555"/>
                </a:moveTo>
                <a:lnTo>
                  <a:pt x="1872995" y="257555"/>
                </a:lnTo>
                <a:lnTo>
                  <a:pt x="1872995" y="0"/>
                </a:lnTo>
                <a:lnTo>
                  <a:pt x="0" y="0"/>
                </a:lnTo>
                <a:lnTo>
                  <a:pt x="0" y="257555"/>
                </a:lnTo>
                <a:close/>
              </a:path>
            </a:pathLst>
          </a:custGeom>
          <a:solidFill>
            <a:srgbClr val="C55A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5"/>
          <p:cNvSpPr txBox="1"/>
          <p:nvPr/>
        </p:nvSpPr>
        <p:spPr>
          <a:xfrm>
            <a:off x="2482135" y="1373276"/>
            <a:ext cx="8375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Microsoft JhengHei"/>
                <a:cs typeface="Microsoft JhengHei"/>
              </a:rPr>
              <a:t>選修科目</a:t>
            </a:r>
            <a:endParaRPr sz="1600" dirty="0">
              <a:latin typeface="Microsoft JhengHei"/>
              <a:cs typeface="Microsoft JhengHei"/>
            </a:endParaRPr>
          </a:p>
        </p:txBody>
      </p:sp>
      <p:sp>
        <p:nvSpPr>
          <p:cNvPr id="15" name="object 10"/>
          <p:cNvSpPr/>
          <p:nvPr/>
        </p:nvSpPr>
        <p:spPr>
          <a:xfrm>
            <a:off x="1886124" y="1878607"/>
            <a:ext cx="1996439" cy="358140"/>
          </a:xfrm>
          <a:custGeom>
            <a:avLst/>
            <a:gdLst/>
            <a:ahLst/>
            <a:cxnLst/>
            <a:rect l="l" t="t" r="r" b="b"/>
            <a:pathLst>
              <a:path w="1996439" h="358139">
                <a:moveTo>
                  <a:pt x="1960626" y="0"/>
                </a:moveTo>
                <a:lnTo>
                  <a:pt x="35813" y="0"/>
                </a:lnTo>
                <a:lnTo>
                  <a:pt x="21875" y="2809"/>
                </a:lnTo>
                <a:lnTo>
                  <a:pt x="10491" y="10477"/>
                </a:lnTo>
                <a:lnTo>
                  <a:pt x="2815" y="21859"/>
                </a:lnTo>
                <a:lnTo>
                  <a:pt x="0" y="35813"/>
                </a:lnTo>
                <a:lnTo>
                  <a:pt x="0" y="322325"/>
                </a:lnTo>
                <a:lnTo>
                  <a:pt x="2815" y="336280"/>
                </a:lnTo>
                <a:lnTo>
                  <a:pt x="10491" y="347662"/>
                </a:lnTo>
                <a:lnTo>
                  <a:pt x="21875" y="355330"/>
                </a:lnTo>
                <a:lnTo>
                  <a:pt x="35813" y="358139"/>
                </a:lnTo>
                <a:lnTo>
                  <a:pt x="1960626" y="358139"/>
                </a:lnTo>
                <a:lnTo>
                  <a:pt x="1974580" y="355330"/>
                </a:lnTo>
                <a:lnTo>
                  <a:pt x="1985962" y="347662"/>
                </a:lnTo>
                <a:lnTo>
                  <a:pt x="1993630" y="336280"/>
                </a:lnTo>
                <a:lnTo>
                  <a:pt x="1996439" y="322325"/>
                </a:lnTo>
                <a:lnTo>
                  <a:pt x="1996439" y="35813"/>
                </a:lnTo>
                <a:lnTo>
                  <a:pt x="1993630" y="21859"/>
                </a:lnTo>
                <a:lnTo>
                  <a:pt x="1985962" y="10477"/>
                </a:lnTo>
                <a:lnTo>
                  <a:pt x="1974580" y="2809"/>
                </a:lnTo>
                <a:lnTo>
                  <a:pt x="1960626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2"/>
          <p:cNvSpPr txBox="1"/>
          <p:nvPr/>
        </p:nvSpPr>
        <p:spPr>
          <a:xfrm>
            <a:off x="1986834" y="1905530"/>
            <a:ext cx="1445793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endParaRPr sz="1600" b="1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18" name="object 13"/>
          <p:cNvSpPr/>
          <p:nvPr/>
        </p:nvSpPr>
        <p:spPr>
          <a:xfrm>
            <a:off x="1896791" y="2998598"/>
            <a:ext cx="1996439" cy="358140"/>
          </a:xfrm>
          <a:custGeom>
            <a:avLst/>
            <a:gdLst/>
            <a:ahLst/>
            <a:cxnLst/>
            <a:rect l="l" t="t" r="r" b="b"/>
            <a:pathLst>
              <a:path w="1996439" h="358139">
                <a:moveTo>
                  <a:pt x="1960626" y="0"/>
                </a:moveTo>
                <a:lnTo>
                  <a:pt x="35814" y="0"/>
                </a:lnTo>
                <a:lnTo>
                  <a:pt x="21875" y="2809"/>
                </a:lnTo>
                <a:lnTo>
                  <a:pt x="10491" y="10477"/>
                </a:lnTo>
                <a:lnTo>
                  <a:pt x="2815" y="21859"/>
                </a:lnTo>
                <a:lnTo>
                  <a:pt x="0" y="35814"/>
                </a:lnTo>
                <a:lnTo>
                  <a:pt x="0" y="322326"/>
                </a:lnTo>
                <a:lnTo>
                  <a:pt x="2815" y="336280"/>
                </a:lnTo>
                <a:lnTo>
                  <a:pt x="10491" y="347662"/>
                </a:lnTo>
                <a:lnTo>
                  <a:pt x="21875" y="355330"/>
                </a:lnTo>
                <a:lnTo>
                  <a:pt x="35814" y="358140"/>
                </a:lnTo>
                <a:lnTo>
                  <a:pt x="1960626" y="358140"/>
                </a:lnTo>
                <a:lnTo>
                  <a:pt x="1974580" y="355330"/>
                </a:lnTo>
                <a:lnTo>
                  <a:pt x="1985962" y="347662"/>
                </a:lnTo>
                <a:lnTo>
                  <a:pt x="1993630" y="336280"/>
                </a:lnTo>
                <a:lnTo>
                  <a:pt x="1996440" y="322326"/>
                </a:lnTo>
                <a:lnTo>
                  <a:pt x="1996440" y="35814"/>
                </a:lnTo>
                <a:lnTo>
                  <a:pt x="1993630" y="21859"/>
                </a:lnTo>
                <a:lnTo>
                  <a:pt x="1985962" y="10477"/>
                </a:lnTo>
                <a:lnTo>
                  <a:pt x="1974580" y="2809"/>
                </a:lnTo>
                <a:lnTo>
                  <a:pt x="1960626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4"/>
          <p:cNvSpPr/>
          <p:nvPr/>
        </p:nvSpPr>
        <p:spPr>
          <a:xfrm>
            <a:off x="1969944" y="3059558"/>
            <a:ext cx="1873250" cy="234950"/>
          </a:xfrm>
          <a:custGeom>
            <a:avLst/>
            <a:gdLst/>
            <a:ahLst/>
            <a:cxnLst/>
            <a:rect l="l" t="t" r="r" b="b"/>
            <a:pathLst>
              <a:path w="1873250" h="234950">
                <a:moveTo>
                  <a:pt x="0" y="234696"/>
                </a:moveTo>
                <a:lnTo>
                  <a:pt x="1872996" y="234696"/>
                </a:lnTo>
                <a:lnTo>
                  <a:pt x="1872996" y="0"/>
                </a:lnTo>
                <a:lnTo>
                  <a:pt x="0" y="0"/>
                </a:lnTo>
                <a:lnTo>
                  <a:pt x="0" y="234696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5"/>
          <p:cNvSpPr txBox="1"/>
          <p:nvPr/>
        </p:nvSpPr>
        <p:spPr>
          <a:xfrm>
            <a:off x="1997503" y="3025268"/>
            <a:ext cx="83629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會計實務</a:t>
            </a:r>
            <a:endParaRPr sz="16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21" name="object 22"/>
          <p:cNvSpPr/>
          <p:nvPr/>
        </p:nvSpPr>
        <p:spPr>
          <a:xfrm>
            <a:off x="3964860" y="1340891"/>
            <a:ext cx="1172210" cy="393700"/>
          </a:xfrm>
          <a:custGeom>
            <a:avLst/>
            <a:gdLst/>
            <a:ahLst/>
            <a:cxnLst/>
            <a:rect l="l" t="t" r="r" b="b"/>
            <a:pathLst>
              <a:path w="1172210" h="393700">
                <a:moveTo>
                  <a:pt x="1132585" y="0"/>
                </a:moveTo>
                <a:lnTo>
                  <a:pt x="39369" y="0"/>
                </a:lnTo>
                <a:lnTo>
                  <a:pt x="24056" y="3097"/>
                </a:lnTo>
                <a:lnTo>
                  <a:pt x="11541" y="11541"/>
                </a:lnTo>
                <a:lnTo>
                  <a:pt x="3097" y="24056"/>
                </a:lnTo>
                <a:lnTo>
                  <a:pt x="0" y="39369"/>
                </a:lnTo>
                <a:lnTo>
                  <a:pt x="0" y="353821"/>
                </a:lnTo>
                <a:lnTo>
                  <a:pt x="3097" y="369135"/>
                </a:lnTo>
                <a:lnTo>
                  <a:pt x="11541" y="381650"/>
                </a:lnTo>
                <a:lnTo>
                  <a:pt x="24056" y="390094"/>
                </a:lnTo>
                <a:lnTo>
                  <a:pt x="39369" y="393191"/>
                </a:lnTo>
                <a:lnTo>
                  <a:pt x="1132585" y="393191"/>
                </a:lnTo>
                <a:lnTo>
                  <a:pt x="1147899" y="390094"/>
                </a:lnTo>
                <a:lnTo>
                  <a:pt x="1160414" y="381650"/>
                </a:lnTo>
                <a:lnTo>
                  <a:pt x="1168858" y="369135"/>
                </a:lnTo>
                <a:lnTo>
                  <a:pt x="1171955" y="353821"/>
                </a:lnTo>
                <a:lnTo>
                  <a:pt x="1171955" y="39369"/>
                </a:lnTo>
                <a:lnTo>
                  <a:pt x="1168858" y="24056"/>
                </a:lnTo>
                <a:lnTo>
                  <a:pt x="1160414" y="11541"/>
                </a:lnTo>
                <a:lnTo>
                  <a:pt x="1147899" y="3097"/>
                </a:lnTo>
                <a:lnTo>
                  <a:pt x="1132585" y="0"/>
                </a:lnTo>
                <a:close/>
              </a:path>
            </a:pathLst>
          </a:custGeom>
          <a:solidFill>
            <a:srgbClr val="C55A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3"/>
          <p:cNvSpPr/>
          <p:nvPr/>
        </p:nvSpPr>
        <p:spPr>
          <a:xfrm>
            <a:off x="4015151" y="1409470"/>
            <a:ext cx="1099185" cy="257810"/>
          </a:xfrm>
          <a:custGeom>
            <a:avLst/>
            <a:gdLst/>
            <a:ahLst/>
            <a:cxnLst/>
            <a:rect l="l" t="t" r="r" b="b"/>
            <a:pathLst>
              <a:path w="1099185" h="257810">
                <a:moveTo>
                  <a:pt x="0" y="257556"/>
                </a:moveTo>
                <a:lnTo>
                  <a:pt x="1098803" y="257556"/>
                </a:lnTo>
                <a:lnTo>
                  <a:pt x="1098803" y="0"/>
                </a:lnTo>
                <a:lnTo>
                  <a:pt x="0" y="0"/>
                </a:lnTo>
                <a:lnTo>
                  <a:pt x="0" y="257556"/>
                </a:lnTo>
                <a:close/>
              </a:path>
            </a:pathLst>
          </a:custGeom>
          <a:solidFill>
            <a:srgbClr val="C55A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4"/>
          <p:cNvSpPr txBox="1"/>
          <p:nvPr/>
        </p:nvSpPr>
        <p:spPr>
          <a:xfrm>
            <a:off x="4146597" y="1385213"/>
            <a:ext cx="83629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Microsoft JhengHei"/>
                <a:cs typeface="Microsoft JhengHei"/>
              </a:rPr>
              <a:t>辦理方式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24" name="object 25"/>
          <p:cNvSpPr/>
          <p:nvPr/>
        </p:nvSpPr>
        <p:spPr>
          <a:xfrm>
            <a:off x="3969431" y="1878607"/>
            <a:ext cx="1172210" cy="372110"/>
          </a:xfrm>
          <a:custGeom>
            <a:avLst/>
            <a:gdLst/>
            <a:ahLst/>
            <a:cxnLst/>
            <a:rect l="l" t="t" r="r" b="b"/>
            <a:pathLst>
              <a:path w="1172210" h="372110">
                <a:moveTo>
                  <a:pt x="1134745" y="0"/>
                </a:moveTo>
                <a:lnTo>
                  <a:pt x="37211" y="0"/>
                </a:lnTo>
                <a:lnTo>
                  <a:pt x="22717" y="2921"/>
                </a:lnTo>
                <a:lnTo>
                  <a:pt x="10890" y="10890"/>
                </a:lnTo>
                <a:lnTo>
                  <a:pt x="2921" y="22717"/>
                </a:lnTo>
                <a:lnTo>
                  <a:pt x="0" y="37210"/>
                </a:lnTo>
                <a:lnTo>
                  <a:pt x="0" y="334644"/>
                </a:lnTo>
                <a:lnTo>
                  <a:pt x="2921" y="349138"/>
                </a:lnTo>
                <a:lnTo>
                  <a:pt x="10890" y="360965"/>
                </a:lnTo>
                <a:lnTo>
                  <a:pt x="22717" y="368934"/>
                </a:lnTo>
                <a:lnTo>
                  <a:pt x="37211" y="371855"/>
                </a:lnTo>
                <a:lnTo>
                  <a:pt x="1134745" y="371855"/>
                </a:lnTo>
                <a:lnTo>
                  <a:pt x="1149238" y="368934"/>
                </a:lnTo>
                <a:lnTo>
                  <a:pt x="1161065" y="360965"/>
                </a:lnTo>
                <a:lnTo>
                  <a:pt x="1169035" y="349138"/>
                </a:lnTo>
                <a:lnTo>
                  <a:pt x="1171956" y="334644"/>
                </a:lnTo>
                <a:lnTo>
                  <a:pt x="1171956" y="37210"/>
                </a:lnTo>
                <a:lnTo>
                  <a:pt x="1169035" y="22717"/>
                </a:lnTo>
                <a:lnTo>
                  <a:pt x="1161065" y="10890"/>
                </a:lnTo>
                <a:lnTo>
                  <a:pt x="1149238" y="2921"/>
                </a:lnTo>
                <a:lnTo>
                  <a:pt x="1134745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 sz="160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5" name="object 26"/>
          <p:cNvSpPr/>
          <p:nvPr/>
        </p:nvSpPr>
        <p:spPr>
          <a:xfrm>
            <a:off x="4012104" y="1942614"/>
            <a:ext cx="1099185" cy="243840"/>
          </a:xfrm>
          <a:custGeom>
            <a:avLst/>
            <a:gdLst/>
            <a:ahLst/>
            <a:cxnLst/>
            <a:rect l="l" t="t" r="r" b="b"/>
            <a:pathLst>
              <a:path w="1099185" h="243839">
                <a:moveTo>
                  <a:pt x="0" y="243839"/>
                </a:moveTo>
                <a:lnTo>
                  <a:pt x="1098803" y="243839"/>
                </a:lnTo>
                <a:lnTo>
                  <a:pt x="1098803" y="0"/>
                </a:lnTo>
                <a:lnTo>
                  <a:pt x="0" y="0"/>
                </a:lnTo>
                <a:lnTo>
                  <a:pt x="0" y="243839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 sz="160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6" name="object 27"/>
          <p:cNvSpPr txBox="1"/>
          <p:nvPr/>
        </p:nvSpPr>
        <p:spPr>
          <a:xfrm>
            <a:off x="4144183" y="1912261"/>
            <a:ext cx="83629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同科單班</a:t>
            </a:r>
            <a:endParaRPr sz="16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27" name="object 30"/>
          <p:cNvSpPr/>
          <p:nvPr/>
        </p:nvSpPr>
        <p:spPr>
          <a:xfrm>
            <a:off x="5196251" y="1340891"/>
            <a:ext cx="1172210" cy="393700"/>
          </a:xfrm>
          <a:custGeom>
            <a:avLst/>
            <a:gdLst/>
            <a:ahLst/>
            <a:cxnLst/>
            <a:rect l="l" t="t" r="r" b="b"/>
            <a:pathLst>
              <a:path w="1172210" h="393700">
                <a:moveTo>
                  <a:pt x="1132586" y="0"/>
                </a:moveTo>
                <a:lnTo>
                  <a:pt x="39370" y="0"/>
                </a:lnTo>
                <a:lnTo>
                  <a:pt x="24056" y="3097"/>
                </a:lnTo>
                <a:lnTo>
                  <a:pt x="11541" y="11541"/>
                </a:lnTo>
                <a:lnTo>
                  <a:pt x="3097" y="24056"/>
                </a:lnTo>
                <a:lnTo>
                  <a:pt x="0" y="39369"/>
                </a:lnTo>
                <a:lnTo>
                  <a:pt x="0" y="353821"/>
                </a:lnTo>
                <a:lnTo>
                  <a:pt x="3097" y="369135"/>
                </a:lnTo>
                <a:lnTo>
                  <a:pt x="11541" y="381650"/>
                </a:lnTo>
                <a:lnTo>
                  <a:pt x="24056" y="390094"/>
                </a:lnTo>
                <a:lnTo>
                  <a:pt x="39370" y="393191"/>
                </a:lnTo>
                <a:lnTo>
                  <a:pt x="1132586" y="393191"/>
                </a:lnTo>
                <a:lnTo>
                  <a:pt x="1147899" y="390094"/>
                </a:lnTo>
                <a:lnTo>
                  <a:pt x="1160414" y="381650"/>
                </a:lnTo>
                <a:lnTo>
                  <a:pt x="1168858" y="369135"/>
                </a:lnTo>
                <a:lnTo>
                  <a:pt x="1171955" y="353821"/>
                </a:lnTo>
                <a:lnTo>
                  <a:pt x="1171955" y="39369"/>
                </a:lnTo>
                <a:lnTo>
                  <a:pt x="1168858" y="24056"/>
                </a:lnTo>
                <a:lnTo>
                  <a:pt x="1160414" y="11541"/>
                </a:lnTo>
                <a:lnTo>
                  <a:pt x="1147899" y="3097"/>
                </a:lnTo>
                <a:lnTo>
                  <a:pt x="1132586" y="0"/>
                </a:lnTo>
                <a:close/>
              </a:path>
            </a:pathLst>
          </a:custGeom>
          <a:solidFill>
            <a:srgbClr val="C55A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31"/>
          <p:cNvSpPr/>
          <p:nvPr/>
        </p:nvSpPr>
        <p:spPr>
          <a:xfrm>
            <a:off x="5246543" y="1409470"/>
            <a:ext cx="1099185" cy="257810"/>
          </a:xfrm>
          <a:custGeom>
            <a:avLst/>
            <a:gdLst/>
            <a:ahLst/>
            <a:cxnLst/>
            <a:rect l="l" t="t" r="r" b="b"/>
            <a:pathLst>
              <a:path w="1099185" h="257810">
                <a:moveTo>
                  <a:pt x="0" y="257556"/>
                </a:moveTo>
                <a:lnTo>
                  <a:pt x="1098803" y="257556"/>
                </a:lnTo>
                <a:lnTo>
                  <a:pt x="1098803" y="0"/>
                </a:lnTo>
                <a:lnTo>
                  <a:pt x="0" y="0"/>
                </a:lnTo>
                <a:lnTo>
                  <a:pt x="0" y="257556"/>
                </a:lnTo>
                <a:close/>
              </a:path>
            </a:pathLst>
          </a:custGeom>
          <a:solidFill>
            <a:srgbClr val="C55A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32"/>
          <p:cNvSpPr txBox="1"/>
          <p:nvPr/>
        </p:nvSpPr>
        <p:spPr>
          <a:xfrm>
            <a:off x="5378624" y="1385213"/>
            <a:ext cx="8369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Microsoft JhengHei"/>
                <a:cs typeface="Microsoft JhengHei"/>
              </a:rPr>
              <a:t>開設學期</a:t>
            </a:r>
            <a:endParaRPr sz="1600" dirty="0">
              <a:latin typeface="Microsoft JhengHei"/>
              <a:cs typeface="Microsoft JhengHei"/>
            </a:endParaRPr>
          </a:p>
        </p:txBody>
      </p:sp>
      <p:sp>
        <p:nvSpPr>
          <p:cNvPr id="30" name="object 33"/>
          <p:cNvSpPr/>
          <p:nvPr/>
        </p:nvSpPr>
        <p:spPr>
          <a:xfrm>
            <a:off x="5200824" y="1878607"/>
            <a:ext cx="1172210" cy="372110"/>
          </a:xfrm>
          <a:custGeom>
            <a:avLst/>
            <a:gdLst/>
            <a:ahLst/>
            <a:cxnLst/>
            <a:rect l="l" t="t" r="r" b="b"/>
            <a:pathLst>
              <a:path w="1172210" h="372110">
                <a:moveTo>
                  <a:pt x="1134744" y="0"/>
                </a:moveTo>
                <a:lnTo>
                  <a:pt x="37211" y="0"/>
                </a:lnTo>
                <a:lnTo>
                  <a:pt x="22717" y="2921"/>
                </a:lnTo>
                <a:lnTo>
                  <a:pt x="10890" y="10890"/>
                </a:lnTo>
                <a:lnTo>
                  <a:pt x="2921" y="22717"/>
                </a:lnTo>
                <a:lnTo>
                  <a:pt x="0" y="37210"/>
                </a:lnTo>
                <a:lnTo>
                  <a:pt x="0" y="334644"/>
                </a:lnTo>
                <a:lnTo>
                  <a:pt x="2921" y="349138"/>
                </a:lnTo>
                <a:lnTo>
                  <a:pt x="10890" y="360965"/>
                </a:lnTo>
                <a:lnTo>
                  <a:pt x="22717" y="368934"/>
                </a:lnTo>
                <a:lnTo>
                  <a:pt x="37211" y="371855"/>
                </a:lnTo>
                <a:lnTo>
                  <a:pt x="1134744" y="371855"/>
                </a:lnTo>
                <a:lnTo>
                  <a:pt x="1149238" y="368934"/>
                </a:lnTo>
                <a:lnTo>
                  <a:pt x="1161065" y="360965"/>
                </a:lnTo>
                <a:lnTo>
                  <a:pt x="1169034" y="349138"/>
                </a:lnTo>
                <a:lnTo>
                  <a:pt x="1171955" y="334644"/>
                </a:lnTo>
                <a:lnTo>
                  <a:pt x="1171955" y="37210"/>
                </a:lnTo>
                <a:lnTo>
                  <a:pt x="1169034" y="22717"/>
                </a:lnTo>
                <a:lnTo>
                  <a:pt x="1161065" y="10890"/>
                </a:lnTo>
                <a:lnTo>
                  <a:pt x="1149238" y="2921"/>
                </a:lnTo>
                <a:lnTo>
                  <a:pt x="1134744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 sz="160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1" name="object 34"/>
          <p:cNvSpPr/>
          <p:nvPr/>
        </p:nvSpPr>
        <p:spPr>
          <a:xfrm>
            <a:off x="5243495" y="1942614"/>
            <a:ext cx="1099185" cy="243840"/>
          </a:xfrm>
          <a:custGeom>
            <a:avLst/>
            <a:gdLst/>
            <a:ahLst/>
            <a:cxnLst/>
            <a:rect l="l" t="t" r="r" b="b"/>
            <a:pathLst>
              <a:path w="1099185" h="243839">
                <a:moveTo>
                  <a:pt x="0" y="243839"/>
                </a:moveTo>
                <a:lnTo>
                  <a:pt x="1098803" y="243839"/>
                </a:lnTo>
                <a:lnTo>
                  <a:pt x="1098803" y="0"/>
                </a:lnTo>
                <a:lnTo>
                  <a:pt x="0" y="0"/>
                </a:lnTo>
                <a:lnTo>
                  <a:pt x="0" y="243839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 sz="160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2" name="object 35"/>
          <p:cNvSpPr txBox="1"/>
          <p:nvPr/>
        </p:nvSpPr>
        <p:spPr>
          <a:xfrm>
            <a:off x="5476794" y="1912261"/>
            <a:ext cx="63373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一年級</a:t>
            </a:r>
            <a:endParaRPr sz="16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33" name="object 36"/>
          <p:cNvSpPr/>
          <p:nvPr/>
        </p:nvSpPr>
        <p:spPr>
          <a:xfrm>
            <a:off x="5200824" y="2984882"/>
            <a:ext cx="1172210" cy="372110"/>
          </a:xfrm>
          <a:custGeom>
            <a:avLst/>
            <a:gdLst/>
            <a:ahLst/>
            <a:cxnLst/>
            <a:rect l="l" t="t" r="r" b="b"/>
            <a:pathLst>
              <a:path w="1172210" h="372110">
                <a:moveTo>
                  <a:pt x="1134744" y="0"/>
                </a:moveTo>
                <a:lnTo>
                  <a:pt x="37211" y="0"/>
                </a:lnTo>
                <a:lnTo>
                  <a:pt x="22717" y="2921"/>
                </a:lnTo>
                <a:lnTo>
                  <a:pt x="10890" y="10890"/>
                </a:lnTo>
                <a:lnTo>
                  <a:pt x="2921" y="22717"/>
                </a:lnTo>
                <a:lnTo>
                  <a:pt x="0" y="37211"/>
                </a:lnTo>
                <a:lnTo>
                  <a:pt x="0" y="334645"/>
                </a:lnTo>
                <a:lnTo>
                  <a:pt x="2921" y="349138"/>
                </a:lnTo>
                <a:lnTo>
                  <a:pt x="10890" y="360965"/>
                </a:lnTo>
                <a:lnTo>
                  <a:pt x="22717" y="368935"/>
                </a:lnTo>
                <a:lnTo>
                  <a:pt x="37211" y="371856"/>
                </a:lnTo>
                <a:lnTo>
                  <a:pt x="1134744" y="371856"/>
                </a:lnTo>
                <a:lnTo>
                  <a:pt x="1149238" y="368935"/>
                </a:lnTo>
                <a:lnTo>
                  <a:pt x="1161065" y="360965"/>
                </a:lnTo>
                <a:lnTo>
                  <a:pt x="1169034" y="349138"/>
                </a:lnTo>
                <a:lnTo>
                  <a:pt x="1171955" y="334645"/>
                </a:lnTo>
                <a:lnTo>
                  <a:pt x="1171955" y="37211"/>
                </a:lnTo>
                <a:lnTo>
                  <a:pt x="1169034" y="22717"/>
                </a:lnTo>
                <a:lnTo>
                  <a:pt x="1161065" y="10890"/>
                </a:lnTo>
                <a:lnTo>
                  <a:pt x="1149238" y="2921"/>
                </a:lnTo>
                <a:lnTo>
                  <a:pt x="1134744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7"/>
          <p:cNvSpPr/>
          <p:nvPr/>
        </p:nvSpPr>
        <p:spPr>
          <a:xfrm>
            <a:off x="5243495" y="3048891"/>
            <a:ext cx="1099185" cy="243840"/>
          </a:xfrm>
          <a:custGeom>
            <a:avLst/>
            <a:gdLst/>
            <a:ahLst/>
            <a:cxnLst/>
            <a:rect l="l" t="t" r="r" b="b"/>
            <a:pathLst>
              <a:path w="1099185" h="243839">
                <a:moveTo>
                  <a:pt x="0" y="243839"/>
                </a:moveTo>
                <a:lnTo>
                  <a:pt x="1098803" y="243839"/>
                </a:lnTo>
                <a:lnTo>
                  <a:pt x="1098803" y="0"/>
                </a:lnTo>
                <a:lnTo>
                  <a:pt x="0" y="0"/>
                </a:lnTo>
                <a:lnTo>
                  <a:pt x="0" y="243839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8"/>
          <p:cNvSpPr txBox="1"/>
          <p:nvPr/>
        </p:nvSpPr>
        <p:spPr>
          <a:xfrm>
            <a:off x="5476413" y="3018537"/>
            <a:ext cx="63373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二年級</a:t>
            </a:r>
            <a:endParaRPr sz="16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36" name="object 65"/>
          <p:cNvSpPr/>
          <p:nvPr/>
        </p:nvSpPr>
        <p:spPr>
          <a:xfrm>
            <a:off x="6416975" y="1336319"/>
            <a:ext cx="579120" cy="393700"/>
          </a:xfrm>
          <a:custGeom>
            <a:avLst/>
            <a:gdLst/>
            <a:ahLst/>
            <a:cxnLst/>
            <a:rect l="l" t="t" r="r" b="b"/>
            <a:pathLst>
              <a:path w="579120" h="393700">
                <a:moveTo>
                  <a:pt x="539750" y="0"/>
                </a:moveTo>
                <a:lnTo>
                  <a:pt x="39369" y="0"/>
                </a:lnTo>
                <a:lnTo>
                  <a:pt x="24056" y="3097"/>
                </a:lnTo>
                <a:lnTo>
                  <a:pt x="11541" y="11541"/>
                </a:lnTo>
                <a:lnTo>
                  <a:pt x="3097" y="24056"/>
                </a:lnTo>
                <a:lnTo>
                  <a:pt x="0" y="39369"/>
                </a:lnTo>
                <a:lnTo>
                  <a:pt x="0" y="353822"/>
                </a:lnTo>
                <a:lnTo>
                  <a:pt x="3097" y="369135"/>
                </a:lnTo>
                <a:lnTo>
                  <a:pt x="11541" y="381650"/>
                </a:lnTo>
                <a:lnTo>
                  <a:pt x="24056" y="390094"/>
                </a:lnTo>
                <a:lnTo>
                  <a:pt x="39369" y="393191"/>
                </a:lnTo>
                <a:lnTo>
                  <a:pt x="539750" y="393191"/>
                </a:lnTo>
                <a:lnTo>
                  <a:pt x="555063" y="390094"/>
                </a:lnTo>
                <a:lnTo>
                  <a:pt x="567578" y="381650"/>
                </a:lnTo>
                <a:lnTo>
                  <a:pt x="576022" y="369135"/>
                </a:lnTo>
                <a:lnTo>
                  <a:pt x="579119" y="353822"/>
                </a:lnTo>
                <a:lnTo>
                  <a:pt x="579119" y="39369"/>
                </a:lnTo>
                <a:lnTo>
                  <a:pt x="576022" y="24056"/>
                </a:lnTo>
                <a:lnTo>
                  <a:pt x="567578" y="11541"/>
                </a:lnTo>
                <a:lnTo>
                  <a:pt x="555063" y="3097"/>
                </a:lnTo>
                <a:lnTo>
                  <a:pt x="539750" y="0"/>
                </a:lnTo>
                <a:close/>
              </a:path>
            </a:pathLst>
          </a:custGeom>
          <a:solidFill>
            <a:srgbClr val="C55A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66"/>
          <p:cNvSpPr/>
          <p:nvPr/>
        </p:nvSpPr>
        <p:spPr>
          <a:xfrm>
            <a:off x="6441360" y="1404898"/>
            <a:ext cx="544195" cy="257810"/>
          </a:xfrm>
          <a:custGeom>
            <a:avLst/>
            <a:gdLst/>
            <a:ahLst/>
            <a:cxnLst/>
            <a:rect l="l" t="t" r="r" b="b"/>
            <a:pathLst>
              <a:path w="544195" h="257810">
                <a:moveTo>
                  <a:pt x="0" y="257555"/>
                </a:moveTo>
                <a:lnTo>
                  <a:pt x="544067" y="257555"/>
                </a:lnTo>
                <a:lnTo>
                  <a:pt x="544067" y="0"/>
                </a:lnTo>
                <a:lnTo>
                  <a:pt x="0" y="0"/>
                </a:lnTo>
                <a:lnTo>
                  <a:pt x="0" y="257555"/>
                </a:lnTo>
                <a:close/>
              </a:path>
            </a:pathLst>
          </a:custGeom>
          <a:solidFill>
            <a:srgbClr val="C55A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67"/>
          <p:cNvSpPr txBox="1"/>
          <p:nvPr/>
        </p:nvSpPr>
        <p:spPr>
          <a:xfrm>
            <a:off x="6472856" y="1415693"/>
            <a:ext cx="482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Microsoft JhengHei"/>
                <a:cs typeface="Microsoft JhengHei"/>
              </a:rPr>
              <a:t>學分數</a:t>
            </a:r>
            <a:endParaRPr sz="1200">
              <a:latin typeface="Microsoft JhengHei"/>
              <a:cs typeface="Microsoft JhengHei"/>
            </a:endParaRPr>
          </a:p>
        </p:txBody>
      </p:sp>
      <p:sp>
        <p:nvSpPr>
          <p:cNvPr id="39" name="object 68"/>
          <p:cNvSpPr/>
          <p:nvPr/>
        </p:nvSpPr>
        <p:spPr>
          <a:xfrm>
            <a:off x="6415451" y="1878607"/>
            <a:ext cx="570230" cy="372110"/>
          </a:xfrm>
          <a:custGeom>
            <a:avLst/>
            <a:gdLst/>
            <a:ahLst/>
            <a:cxnLst/>
            <a:rect l="l" t="t" r="r" b="b"/>
            <a:pathLst>
              <a:path w="570229" h="372110">
                <a:moveTo>
                  <a:pt x="532764" y="0"/>
                </a:moveTo>
                <a:lnTo>
                  <a:pt x="37211" y="0"/>
                </a:lnTo>
                <a:lnTo>
                  <a:pt x="22717" y="2921"/>
                </a:lnTo>
                <a:lnTo>
                  <a:pt x="10890" y="10890"/>
                </a:lnTo>
                <a:lnTo>
                  <a:pt x="2921" y="22717"/>
                </a:lnTo>
                <a:lnTo>
                  <a:pt x="0" y="37210"/>
                </a:lnTo>
                <a:lnTo>
                  <a:pt x="0" y="334644"/>
                </a:lnTo>
                <a:lnTo>
                  <a:pt x="2921" y="349138"/>
                </a:lnTo>
                <a:lnTo>
                  <a:pt x="10890" y="360965"/>
                </a:lnTo>
                <a:lnTo>
                  <a:pt x="22717" y="368934"/>
                </a:lnTo>
                <a:lnTo>
                  <a:pt x="37211" y="371855"/>
                </a:lnTo>
                <a:lnTo>
                  <a:pt x="532764" y="371855"/>
                </a:lnTo>
                <a:lnTo>
                  <a:pt x="547258" y="368934"/>
                </a:lnTo>
                <a:lnTo>
                  <a:pt x="559085" y="360965"/>
                </a:lnTo>
                <a:lnTo>
                  <a:pt x="567054" y="349138"/>
                </a:lnTo>
                <a:lnTo>
                  <a:pt x="569976" y="334644"/>
                </a:lnTo>
                <a:lnTo>
                  <a:pt x="569976" y="37210"/>
                </a:lnTo>
                <a:lnTo>
                  <a:pt x="567054" y="22717"/>
                </a:lnTo>
                <a:lnTo>
                  <a:pt x="559085" y="10890"/>
                </a:lnTo>
                <a:lnTo>
                  <a:pt x="547258" y="2921"/>
                </a:lnTo>
                <a:lnTo>
                  <a:pt x="532764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 sz="160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0" name="object 69"/>
          <p:cNvSpPr/>
          <p:nvPr/>
        </p:nvSpPr>
        <p:spPr>
          <a:xfrm>
            <a:off x="6436787" y="1942614"/>
            <a:ext cx="533400" cy="243840"/>
          </a:xfrm>
          <a:custGeom>
            <a:avLst/>
            <a:gdLst/>
            <a:ahLst/>
            <a:cxnLst/>
            <a:rect l="l" t="t" r="r" b="b"/>
            <a:pathLst>
              <a:path w="533400" h="243839">
                <a:moveTo>
                  <a:pt x="0" y="243839"/>
                </a:moveTo>
                <a:lnTo>
                  <a:pt x="533400" y="243839"/>
                </a:lnTo>
                <a:lnTo>
                  <a:pt x="533400" y="0"/>
                </a:lnTo>
                <a:lnTo>
                  <a:pt x="0" y="0"/>
                </a:lnTo>
                <a:lnTo>
                  <a:pt x="0" y="243839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pPr algn="ctr"/>
            <a:r>
              <a:rPr lang="en-US" altLang="zh-TW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4</a:t>
            </a:r>
            <a:endParaRPr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1" name="object 70"/>
          <p:cNvSpPr/>
          <p:nvPr/>
        </p:nvSpPr>
        <p:spPr>
          <a:xfrm>
            <a:off x="6427643" y="2990979"/>
            <a:ext cx="568960" cy="365760"/>
          </a:xfrm>
          <a:custGeom>
            <a:avLst/>
            <a:gdLst/>
            <a:ahLst/>
            <a:cxnLst/>
            <a:rect l="l" t="t" r="r" b="b"/>
            <a:pathLst>
              <a:path w="568960" h="365760">
                <a:moveTo>
                  <a:pt x="531876" y="0"/>
                </a:moveTo>
                <a:lnTo>
                  <a:pt x="36575" y="0"/>
                </a:lnTo>
                <a:lnTo>
                  <a:pt x="22342" y="2875"/>
                </a:lnTo>
                <a:lnTo>
                  <a:pt x="10715" y="10715"/>
                </a:lnTo>
                <a:lnTo>
                  <a:pt x="2875" y="22342"/>
                </a:lnTo>
                <a:lnTo>
                  <a:pt x="0" y="36575"/>
                </a:lnTo>
                <a:lnTo>
                  <a:pt x="0" y="329184"/>
                </a:lnTo>
                <a:lnTo>
                  <a:pt x="2875" y="343417"/>
                </a:lnTo>
                <a:lnTo>
                  <a:pt x="10715" y="355044"/>
                </a:lnTo>
                <a:lnTo>
                  <a:pt x="22342" y="362884"/>
                </a:lnTo>
                <a:lnTo>
                  <a:pt x="36575" y="365760"/>
                </a:lnTo>
                <a:lnTo>
                  <a:pt x="531876" y="365760"/>
                </a:lnTo>
                <a:lnTo>
                  <a:pt x="546109" y="362884"/>
                </a:lnTo>
                <a:lnTo>
                  <a:pt x="557736" y="355044"/>
                </a:lnTo>
                <a:lnTo>
                  <a:pt x="565576" y="343417"/>
                </a:lnTo>
                <a:lnTo>
                  <a:pt x="568451" y="329184"/>
                </a:lnTo>
                <a:lnTo>
                  <a:pt x="568451" y="36575"/>
                </a:lnTo>
                <a:lnTo>
                  <a:pt x="565576" y="22342"/>
                </a:lnTo>
                <a:lnTo>
                  <a:pt x="557736" y="10715"/>
                </a:lnTo>
                <a:lnTo>
                  <a:pt x="546109" y="2875"/>
                </a:lnTo>
                <a:lnTo>
                  <a:pt x="531876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71"/>
          <p:cNvSpPr/>
          <p:nvPr/>
        </p:nvSpPr>
        <p:spPr>
          <a:xfrm>
            <a:off x="6447456" y="3054986"/>
            <a:ext cx="535305" cy="239395"/>
          </a:xfrm>
          <a:custGeom>
            <a:avLst/>
            <a:gdLst/>
            <a:ahLst/>
            <a:cxnLst/>
            <a:rect l="l" t="t" r="r" b="b"/>
            <a:pathLst>
              <a:path w="535304" h="239394">
                <a:moveTo>
                  <a:pt x="0" y="239267"/>
                </a:moveTo>
                <a:lnTo>
                  <a:pt x="534924" y="239267"/>
                </a:lnTo>
                <a:lnTo>
                  <a:pt x="534924" y="0"/>
                </a:lnTo>
                <a:lnTo>
                  <a:pt x="0" y="0"/>
                </a:lnTo>
                <a:lnTo>
                  <a:pt x="0" y="239267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pPr algn="ctr"/>
            <a:r>
              <a:rPr lang="en-US" altLang="zh-TW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4</a:t>
            </a:r>
          </a:p>
          <a:p>
            <a:pPr algn="ctr"/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3" name="object 115"/>
          <p:cNvSpPr/>
          <p:nvPr/>
        </p:nvSpPr>
        <p:spPr>
          <a:xfrm>
            <a:off x="3966383" y="2995551"/>
            <a:ext cx="1172210" cy="372110"/>
          </a:xfrm>
          <a:custGeom>
            <a:avLst/>
            <a:gdLst/>
            <a:ahLst/>
            <a:cxnLst/>
            <a:rect l="l" t="t" r="r" b="b"/>
            <a:pathLst>
              <a:path w="1172210" h="372110">
                <a:moveTo>
                  <a:pt x="1134745" y="0"/>
                </a:moveTo>
                <a:lnTo>
                  <a:pt x="37211" y="0"/>
                </a:lnTo>
                <a:lnTo>
                  <a:pt x="22717" y="2921"/>
                </a:lnTo>
                <a:lnTo>
                  <a:pt x="10890" y="10890"/>
                </a:lnTo>
                <a:lnTo>
                  <a:pt x="2921" y="22717"/>
                </a:lnTo>
                <a:lnTo>
                  <a:pt x="0" y="37210"/>
                </a:lnTo>
                <a:lnTo>
                  <a:pt x="0" y="334644"/>
                </a:lnTo>
                <a:lnTo>
                  <a:pt x="2921" y="349138"/>
                </a:lnTo>
                <a:lnTo>
                  <a:pt x="10890" y="360965"/>
                </a:lnTo>
                <a:lnTo>
                  <a:pt x="22717" y="368934"/>
                </a:lnTo>
                <a:lnTo>
                  <a:pt x="37211" y="371855"/>
                </a:lnTo>
                <a:lnTo>
                  <a:pt x="1134745" y="371855"/>
                </a:lnTo>
                <a:lnTo>
                  <a:pt x="1149238" y="368934"/>
                </a:lnTo>
                <a:lnTo>
                  <a:pt x="1161065" y="360965"/>
                </a:lnTo>
                <a:lnTo>
                  <a:pt x="1169035" y="349138"/>
                </a:lnTo>
                <a:lnTo>
                  <a:pt x="1171956" y="334644"/>
                </a:lnTo>
                <a:lnTo>
                  <a:pt x="1171956" y="37210"/>
                </a:lnTo>
                <a:lnTo>
                  <a:pt x="1169035" y="22717"/>
                </a:lnTo>
                <a:lnTo>
                  <a:pt x="1161065" y="10890"/>
                </a:lnTo>
                <a:lnTo>
                  <a:pt x="1149238" y="2921"/>
                </a:lnTo>
                <a:lnTo>
                  <a:pt x="1134745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116"/>
          <p:cNvSpPr/>
          <p:nvPr/>
        </p:nvSpPr>
        <p:spPr>
          <a:xfrm>
            <a:off x="4009056" y="3061082"/>
            <a:ext cx="1099185" cy="242570"/>
          </a:xfrm>
          <a:custGeom>
            <a:avLst/>
            <a:gdLst/>
            <a:ahLst/>
            <a:cxnLst/>
            <a:rect l="l" t="t" r="r" b="b"/>
            <a:pathLst>
              <a:path w="1099185" h="242569">
                <a:moveTo>
                  <a:pt x="0" y="242315"/>
                </a:moveTo>
                <a:lnTo>
                  <a:pt x="1098803" y="242315"/>
                </a:lnTo>
                <a:lnTo>
                  <a:pt x="1098803" y="0"/>
                </a:lnTo>
                <a:lnTo>
                  <a:pt x="0" y="0"/>
                </a:lnTo>
                <a:lnTo>
                  <a:pt x="0" y="242315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117"/>
          <p:cNvSpPr txBox="1"/>
          <p:nvPr/>
        </p:nvSpPr>
        <p:spPr>
          <a:xfrm>
            <a:off x="4141770" y="3029841"/>
            <a:ext cx="83629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同科單班</a:t>
            </a:r>
            <a:endParaRPr sz="16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46" name="object 10"/>
          <p:cNvSpPr/>
          <p:nvPr/>
        </p:nvSpPr>
        <p:spPr>
          <a:xfrm>
            <a:off x="1876012" y="2298585"/>
            <a:ext cx="1996439" cy="358140"/>
          </a:xfrm>
          <a:custGeom>
            <a:avLst/>
            <a:gdLst/>
            <a:ahLst/>
            <a:cxnLst/>
            <a:rect l="l" t="t" r="r" b="b"/>
            <a:pathLst>
              <a:path w="1996439" h="358139">
                <a:moveTo>
                  <a:pt x="1960626" y="0"/>
                </a:moveTo>
                <a:lnTo>
                  <a:pt x="35813" y="0"/>
                </a:lnTo>
                <a:lnTo>
                  <a:pt x="21875" y="2809"/>
                </a:lnTo>
                <a:lnTo>
                  <a:pt x="10491" y="10477"/>
                </a:lnTo>
                <a:lnTo>
                  <a:pt x="2815" y="21859"/>
                </a:lnTo>
                <a:lnTo>
                  <a:pt x="0" y="35813"/>
                </a:lnTo>
                <a:lnTo>
                  <a:pt x="0" y="322325"/>
                </a:lnTo>
                <a:lnTo>
                  <a:pt x="2815" y="336280"/>
                </a:lnTo>
                <a:lnTo>
                  <a:pt x="10491" y="347662"/>
                </a:lnTo>
                <a:lnTo>
                  <a:pt x="21875" y="355330"/>
                </a:lnTo>
                <a:lnTo>
                  <a:pt x="35813" y="358139"/>
                </a:lnTo>
                <a:lnTo>
                  <a:pt x="1960626" y="358139"/>
                </a:lnTo>
                <a:lnTo>
                  <a:pt x="1974580" y="355330"/>
                </a:lnTo>
                <a:lnTo>
                  <a:pt x="1985962" y="347662"/>
                </a:lnTo>
                <a:lnTo>
                  <a:pt x="1993630" y="336280"/>
                </a:lnTo>
                <a:lnTo>
                  <a:pt x="1996439" y="322325"/>
                </a:lnTo>
                <a:lnTo>
                  <a:pt x="1996439" y="35813"/>
                </a:lnTo>
                <a:lnTo>
                  <a:pt x="1993630" y="21859"/>
                </a:lnTo>
                <a:lnTo>
                  <a:pt x="1985962" y="10477"/>
                </a:lnTo>
                <a:lnTo>
                  <a:pt x="1974580" y="2809"/>
                </a:lnTo>
                <a:lnTo>
                  <a:pt x="1960626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11"/>
          <p:cNvSpPr/>
          <p:nvPr/>
        </p:nvSpPr>
        <p:spPr>
          <a:xfrm>
            <a:off x="2012837" y="2361068"/>
            <a:ext cx="1873250" cy="234950"/>
          </a:xfrm>
          <a:custGeom>
            <a:avLst/>
            <a:gdLst/>
            <a:ahLst/>
            <a:cxnLst/>
            <a:rect l="l" t="t" r="r" b="b"/>
            <a:pathLst>
              <a:path w="1873250" h="234950">
                <a:moveTo>
                  <a:pt x="0" y="234696"/>
                </a:moveTo>
                <a:lnTo>
                  <a:pt x="1872995" y="234696"/>
                </a:lnTo>
                <a:lnTo>
                  <a:pt x="1872995" y="0"/>
                </a:lnTo>
                <a:lnTo>
                  <a:pt x="0" y="0"/>
                </a:lnTo>
                <a:lnTo>
                  <a:pt x="0" y="234696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2"/>
          <p:cNvSpPr txBox="1"/>
          <p:nvPr/>
        </p:nvSpPr>
        <p:spPr>
          <a:xfrm>
            <a:off x="2005228" y="2325508"/>
            <a:ext cx="173868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TW" altLang="en-US" sz="1600" b="1" spc="-5" dirty="0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商業軟體應用</a:t>
            </a:r>
            <a:r>
              <a:rPr sz="1600" b="1" spc="-5" dirty="0" err="1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實務</a:t>
            </a:r>
            <a:endParaRPr sz="1600" b="1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49" name="object 27"/>
          <p:cNvSpPr txBox="1"/>
          <p:nvPr/>
        </p:nvSpPr>
        <p:spPr>
          <a:xfrm>
            <a:off x="4132818" y="2340283"/>
            <a:ext cx="83629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TW" altLang="en-US" sz="1600" b="1" spc="-5" dirty="0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同科單班</a:t>
            </a:r>
            <a:endParaRPr lang="zh-TW" altLang="en-US" sz="16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50" name="object 33"/>
          <p:cNvSpPr/>
          <p:nvPr/>
        </p:nvSpPr>
        <p:spPr>
          <a:xfrm>
            <a:off x="5190712" y="2298585"/>
            <a:ext cx="1172210" cy="358139"/>
          </a:xfrm>
          <a:custGeom>
            <a:avLst/>
            <a:gdLst/>
            <a:ahLst/>
            <a:cxnLst/>
            <a:rect l="l" t="t" r="r" b="b"/>
            <a:pathLst>
              <a:path w="1172210" h="372110">
                <a:moveTo>
                  <a:pt x="1134744" y="0"/>
                </a:moveTo>
                <a:lnTo>
                  <a:pt x="37211" y="0"/>
                </a:lnTo>
                <a:lnTo>
                  <a:pt x="22717" y="2921"/>
                </a:lnTo>
                <a:lnTo>
                  <a:pt x="10890" y="10890"/>
                </a:lnTo>
                <a:lnTo>
                  <a:pt x="2921" y="22717"/>
                </a:lnTo>
                <a:lnTo>
                  <a:pt x="0" y="37210"/>
                </a:lnTo>
                <a:lnTo>
                  <a:pt x="0" y="334644"/>
                </a:lnTo>
                <a:lnTo>
                  <a:pt x="2921" y="349138"/>
                </a:lnTo>
                <a:lnTo>
                  <a:pt x="10890" y="360965"/>
                </a:lnTo>
                <a:lnTo>
                  <a:pt x="22717" y="368934"/>
                </a:lnTo>
                <a:lnTo>
                  <a:pt x="37211" y="371855"/>
                </a:lnTo>
                <a:lnTo>
                  <a:pt x="1134744" y="371855"/>
                </a:lnTo>
                <a:lnTo>
                  <a:pt x="1149238" y="368934"/>
                </a:lnTo>
                <a:lnTo>
                  <a:pt x="1161065" y="360965"/>
                </a:lnTo>
                <a:lnTo>
                  <a:pt x="1169034" y="349138"/>
                </a:lnTo>
                <a:lnTo>
                  <a:pt x="1171955" y="334644"/>
                </a:lnTo>
                <a:lnTo>
                  <a:pt x="1171955" y="37210"/>
                </a:lnTo>
                <a:lnTo>
                  <a:pt x="1169034" y="22717"/>
                </a:lnTo>
                <a:lnTo>
                  <a:pt x="1161065" y="10890"/>
                </a:lnTo>
                <a:lnTo>
                  <a:pt x="1149238" y="2921"/>
                </a:lnTo>
                <a:lnTo>
                  <a:pt x="1134744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 sz="160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1" name="object 34"/>
          <p:cNvSpPr/>
          <p:nvPr/>
        </p:nvSpPr>
        <p:spPr>
          <a:xfrm>
            <a:off x="5261888" y="2362592"/>
            <a:ext cx="1099185" cy="243840"/>
          </a:xfrm>
          <a:custGeom>
            <a:avLst/>
            <a:gdLst/>
            <a:ahLst/>
            <a:cxnLst/>
            <a:rect l="l" t="t" r="r" b="b"/>
            <a:pathLst>
              <a:path w="1099185" h="243839">
                <a:moveTo>
                  <a:pt x="0" y="243839"/>
                </a:moveTo>
                <a:lnTo>
                  <a:pt x="1098803" y="243839"/>
                </a:lnTo>
                <a:lnTo>
                  <a:pt x="1098803" y="0"/>
                </a:lnTo>
                <a:lnTo>
                  <a:pt x="0" y="0"/>
                </a:lnTo>
                <a:lnTo>
                  <a:pt x="0" y="243839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 sz="160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2" name="object 35"/>
          <p:cNvSpPr txBox="1"/>
          <p:nvPr/>
        </p:nvSpPr>
        <p:spPr>
          <a:xfrm>
            <a:off x="5495187" y="2332239"/>
            <a:ext cx="63373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一年級</a:t>
            </a:r>
            <a:endParaRPr sz="160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53" name="object 68"/>
          <p:cNvSpPr/>
          <p:nvPr/>
        </p:nvSpPr>
        <p:spPr>
          <a:xfrm>
            <a:off x="6405339" y="2298585"/>
            <a:ext cx="570230" cy="372110"/>
          </a:xfrm>
          <a:custGeom>
            <a:avLst/>
            <a:gdLst/>
            <a:ahLst/>
            <a:cxnLst/>
            <a:rect l="l" t="t" r="r" b="b"/>
            <a:pathLst>
              <a:path w="570229" h="372110">
                <a:moveTo>
                  <a:pt x="532764" y="0"/>
                </a:moveTo>
                <a:lnTo>
                  <a:pt x="37211" y="0"/>
                </a:lnTo>
                <a:lnTo>
                  <a:pt x="22717" y="2921"/>
                </a:lnTo>
                <a:lnTo>
                  <a:pt x="10890" y="10890"/>
                </a:lnTo>
                <a:lnTo>
                  <a:pt x="2921" y="22717"/>
                </a:lnTo>
                <a:lnTo>
                  <a:pt x="0" y="37210"/>
                </a:lnTo>
                <a:lnTo>
                  <a:pt x="0" y="334644"/>
                </a:lnTo>
                <a:lnTo>
                  <a:pt x="2921" y="349138"/>
                </a:lnTo>
                <a:lnTo>
                  <a:pt x="10890" y="360965"/>
                </a:lnTo>
                <a:lnTo>
                  <a:pt x="22717" y="368934"/>
                </a:lnTo>
                <a:lnTo>
                  <a:pt x="37211" y="371855"/>
                </a:lnTo>
                <a:lnTo>
                  <a:pt x="532764" y="371855"/>
                </a:lnTo>
                <a:lnTo>
                  <a:pt x="547258" y="368934"/>
                </a:lnTo>
                <a:lnTo>
                  <a:pt x="559085" y="360965"/>
                </a:lnTo>
                <a:lnTo>
                  <a:pt x="567054" y="349138"/>
                </a:lnTo>
                <a:lnTo>
                  <a:pt x="569976" y="334644"/>
                </a:lnTo>
                <a:lnTo>
                  <a:pt x="569976" y="37210"/>
                </a:lnTo>
                <a:lnTo>
                  <a:pt x="567054" y="22717"/>
                </a:lnTo>
                <a:lnTo>
                  <a:pt x="559085" y="10890"/>
                </a:lnTo>
                <a:lnTo>
                  <a:pt x="547258" y="2921"/>
                </a:lnTo>
                <a:lnTo>
                  <a:pt x="532764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 sz="160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4" name="object 69"/>
          <p:cNvSpPr/>
          <p:nvPr/>
        </p:nvSpPr>
        <p:spPr>
          <a:xfrm>
            <a:off x="6455180" y="2362592"/>
            <a:ext cx="520389" cy="243840"/>
          </a:xfrm>
          <a:custGeom>
            <a:avLst/>
            <a:gdLst/>
            <a:ahLst/>
            <a:cxnLst/>
            <a:rect l="l" t="t" r="r" b="b"/>
            <a:pathLst>
              <a:path w="533400" h="243839">
                <a:moveTo>
                  <a:pt x="0" y="243839"/>
                </a:moveTo>
                <a:lnTo>
                  <a:pt x="533400" y="243839"/>
                </a:lnTo>
                <a:lnTo>
                  <a:pt x="533400" y="0"/>
                </a:lnTo>
                <a:lnTo>
                  <a:pt x="0" y="0"/>
                </a:lnTo>
                <a:lnTo>
                  <a:pt x="0" y="243839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pPr algn="ctr"/>
            <a:r>
              <a:rPr lang="en-US" altLang="zh-TW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2</a:t>
            </a:r>
          </a:p>
        </p:txBody>
      </p:sp>
      <p:sp>
        <p:nvSpPr>
          <p:cNvPr id="62" name="object 36"/>
          <p:cNvSpPr/>
          <p:nvPr/>
        </p:nvSpPr>
        <p:spPr>
          <a:xfrm>
            <a:off x="5211212" y="3836908"/>
            <a:ext cx="1172210" cy="372110"/>
          </a:xfrm>
          <a:custGeom>
            <a:avLst/>
            <a:gdLst/>
            <a:ahLst/>
            <a:cxnLst/>
            <a:rect l="l" t="t" r="r" b="b"/>
            <a:pathLst>
              <a:path w="1172210" h="372110">
                <a:moveTo>
                  <a:pt x="1134744" y="0"/>
                </a:moveTo>
                <a:lnTo>
                  <a:pt x="37211" y="0"/>
                </a:lnTo>
                <a:lnTo>
                  <a:pt x="22717" y="2921"/>
                </a:lnTo>
                <a:lnTo>
                  <a:pt x="10890" y="10890"/>
                </a:lnTo>
                <a:lnTo>
                  <a:pt x="2921" y="22717"/>
                </a:lnTo>
                <a:lnTo>
                  <a:pt x="0" y="37211"/>
                </a:lnTo>
                <a:lnTo>
                  <a:pt x="0" y="334645"/>
                </a:lnTo>
                <a:lnTo>
                  <a:pt x="2921" y="349138"/>
                </a:lnTo>
                <a:lnTo>
                  <a:pt x="10890" y="360965"/>
                </a:lnTo>
                <a:lnTo>
                  <a:pt x="22717" y="368935"/>
                </a:lnTo>
                <a:lnTo>
                  <a:pt x="37211" y="371856"/>
                </a:lnTo>
                <a:lnTo>
                  <a:pt x="1134744" y="371856"/>
                </a:lnTo>
                <a:lnTo>
                  <a:pt x="1149238" y="368935"/>
                </a:lnTo>
                <a:lnTo>
                  <a:pt x="1161065" y="360965"/>
                </a:lnTo>
                <a:lnTo>
                  <a:pt x="1169034" y="349138"/>
                </a:lnTo>
                <a:lnTo>
                  <a:pt x="1171955" y="334645"/>
                </a:lnTo>
                <a:lnTo>
                  <a:pt x="1171955" y="37211"/>
                </a:lnTo>
                <a:lnTo>
                  <a:pt x="1169034" y="22717"/>
                </a:lnTo>
                <a:lnTo>
                  <a:pt x="1161065" y="10890"/>
                </a:lnTo>
                <a:lnTo>
                  <a:pt x="1149238" y="2921"/>
                </a:lnTo>
                <a:lnTo>
                  <a:pt x="1134744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13"/>
          <p:cNvSpPr/>
          <p:nvPr/>
        </p:nvSpPr>
        <p:spPr>
          <a:xfrm>
            <a:off x="1885677" y="3848978"/>
            <a:ext cx="1996439" cy="358140"/>
          </a:xfrm>
          <a:custGeom>
            <a:avLst/>
            <a:gdLst/>
            <a:ahLst/>
            <a:cxnLst/>
            <a:rect l="l" t="t" r="r" b="b"/>
            <a:pathLst>
              <a:path w="1996439" h="358139">
                <a:moveTo>
                  <a:pt x="1960626" y="0"/>
                </a:moveTo>
                <a:lnTo>
                  <a:pt x="35814" y="0"/>
                </a:lnTo>
                <a:lnTo>
                  <a:pt x="21875" y="2809"/>
                </a:lnTo>
                <a:lnTo>
                  <a:pt x="10491" y="10477"/>
                </a:lnTo>
                <a:lnTo>
                  <a:pt x="2815" y="21859"/>
                </a:lnTo>
                <a:lnTo>
                  <a:pt x="0" y="35814"/>
                </a:lnTo>
                <a:lnTo>
                  <a:pt x="0" y="322326"/>
                </a:lnTo>
                <a:lnTo>
                  <a:pt x="2815" y="336280"/>
                </a:lnTo>
                <a:lnTo>
                  <a:pt x="10491" y="347662"/>
                </a:lnTo>
                <a:lnTo>
                  <a:pt x="21875" y="355330"/>
                </a:lnTo>
                <a:lnTo>
                  <a:pt x="35814" y="358140"/>
                </a:lnTo>
                <a:lnTo>
                  <a:pt x="1960626" y="358140"/>
                </a:lnTo>
                <a:lnTo>
                  <a:pt x="1974580" y="355330"/>
                </a:lnTo>
                <a:lnTo>
                  <a:pt x="1985962" y="347662"/>
                </a:lnTo>
                <a:lnTo>
                  <a:pt x="1993630" y="336280"/>
                </a:lnTo>
                <a:lnTo>
                  <a:pt x="1996440" y="322326"/>
                </a:lnTo>
                <a:lnTo>
                  <a:pt x="1996440" y="35814"/>
                </a:lnTo>
                <a:lnTo>
                  <a:pt x="1993630" y="21859"/>
                </a:lnTo>
                <a:lnTo>
                  <a:pt x="1985962" y="10477"/>
                </a:lnTo>
                <a:lnTo>
                  <a:pt x="1974580" y="2809"/>
                </a:lnTo>
                <a:lnTo>
                  <a:pt x="1960626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14"/>
          <p:cNvSpPr/>
          <p:nvPr/>
        </p:nvSpPr>
        <p:spPr>
          <a:xfrm>
            <a:off x="1958830" y="3909938"/>
            <a:ext cx="1873250" cy="234950"/>
          </a:xfrm>
          <a:custGeom>
            <a:avLst/>
            <a:gdLst/>
            <a:ahLst/>
            <a:cxnLst/>
            <a:rect l="l" t="t" r="r" b="b"/>
            <a:pathLst>
              <a:path w="1873250" h="234950">
                <a:moveTo>
                  <a:pt x="0" y="234696"/>
                </a:moveTo>
                <a:lnTo>
                  <a:pt x="1872996" y="234696"/>
                </a:lnTo>
                <a:lnTo>
                  <a:pt x="1872996" y="0"/>
                </a:lnTo>
                <a:lnTo>
                  <a:pt x="0" y="0"/>
                </a:lnTo>
                <a:lnTo>
                  <a:pt x="0" y="234696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15"/>
          <p:cNvSpPr txBox="1"/>
          <p:nvPr/>
        </p:nvSpPr>
        <p:spPr>
          <a:xfrm>
            <a:off x="1986388" y="3875648"/>
            <a:ext cx="1331777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TW" altLang="en-US" sz="1600" b="1" spc="-5" dirty="0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電腦套裝軟體</a:t>
            </a:r>
            <a:endParaRPr sz="16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66" name="object 37"/>
          <p:cNvSpPr/>
          <p:nvPr/>
        </p:nvSpPr>
        <p:spPr>
          <a:xfrm>
            <a:off x="5232381" y="3881695"/>
            <a:ext cx="1099185" cy="243840"/>
          </a:xfrm>
          <a:custGeom>
            <a:avLst/>
            <a:gdLst/>
            <a:ahLst/>
            <a:cxnLst/>
            <a:rect l="l" t="t" r="r" b="b"/>
            <a:pathLst>
              <a:path w="1099185" h="243839">
                <a:moveTo>
                  <a:pt x="0" y="243839"/>
                </a:moveTo>
                <a:lnTo>
                  <a:pt x="1098803" y="243839"/>
                </a:lnTo>
                <a:lnTo>
                  <a:pt x="1098803" y="0"/>
                </a:lnTo>
                <a:lnTo>
                  <a:pt x="0" y="0"/>
                </a:lnTo>
                <a:lnTo>
                  <a:pt x="0" y="243839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38"/>
          <p:cNvSpPr txBox="1"/>
          <p:nvPr/>
        </p:nvSpPr>
        <p:spPr>
          <a:xfrm>
            <a:off x="5465299" y="3855445"/>
            <a:ext cx="63373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二年級</a:t>
            </a:r>
            <a:endParaRPr sz="16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68" name="object 70"/>
          <p:cNvSpPr/>
          <p:nvPr/>
        </p:nvSpPr>
        <p:spPr>
          <a:xfrm>
            <a:off x="6416528" y="3827887"/>
            <a:ext cx="603743" cy="365760"/>
          </a:xfrm>
          <a:custGeom>
            <a:avLst/>
            <a:gdLst/>
            <a:ahLst/>
            <a:cxnLst/>
            <a:rect l="l" t="t" r="r" b="b"/>
            <a:pathLst>
              <a:path w="568960" h="365760">
                <a:moveTo>
                  <a:pt x="531876" y="0"/>
                </a:moveTo>
                <a:lnTo>
                  <a:pt x="36575" y="0"/>
                </a:lnTo>
                <a:lnTo>
                  <a:pt x="22342" y="2875"/>
                </a:lnTo>
                <a:lnTo>
                  <a:pt x="10715" y="10715"/>
                </a:lnTo>
                <a:lnTo>
                  <a:pt x="2875" y="22342"/>
                </a:lnTo>
                <a:lnTo>
                  <a:pt x="0" y="36575"/>
                </a:lnTo>
                <a:lnTo>
                  <a:pt x="0" y="329184"/>
                </a:lnTo>
                <a:lnTo>
                  <a:pt x="2875" y="343417"/>
                </a:lnTo>
                <a:lnTo>
                  <a:pt x="10715" y="355044"/>
                </a:lnTo>
                <a:lnTo>
                  <a:pt x="22342" y="362884"/>
                </a:lnTo>
                <a:lnTo>
                  <a:pt x="36575" y="365760"/>
                </a:lnTo>
                <a:lnTo>
                  <a:pt x="531876" y="365760"/>
                </a:lnTo>
                <a:lnTo>
                  <a:pt x="546109" y="362884"/>
                </a:lnTo>
                <a:lnTo>
                  <a:pt x="557736" y="355044"/>
                </a:lnTo>
                <a:lnTo>
                  <a:pt x="565576" y="343417"/>
                </a:lnTo>
                <a:lnTo>
                  <a:pt x="568451" y="329184"/>
                </a:lnTo>
                <a:lnTo>
                  <a:pt x="568451" y="36575"/>
                </a:lnTo>
                <a:lnTo>
                  <a:pt x="565576" y="22342"/>
                </a:lnTo>
                <a:lnTo>
                  <a:pt x="557736" y="10715"/>
                </a:lnTo>
                <a:lnTo>
                  <a:pt x="546109" y="2875"/>
                </a:lnTo>
                <a:lnTo>
                  <a:pt x="531876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71"/>
          <p:cNvSpPr/>
          <p:nvPr/>
        </p:nvSpPr>
        <p:spPr>
          <a:xfrm>
            <a:off x="6484968" y="3903999"/>
            <a:ext cx="511128" cy="239395"/>
          </a:xfrm>
          <a:custGeom>
            <a:avLst/>
            <a:gdLst/>
            <a:ahLst/>
            <a:cxnLst/>
            <a:rect l="l" t="t" r="r" b="b"/>
            <a:pathLst>
              <a:path w="535304" h="239394">
                <a:moveTo>
                  <a:pt x="0" y="239267"/>
                </a:moveTo>
                <a:lnTo>
                  <a:pt x="534924" y="239267"/>
                </a:lnTo>
                <a:lnTo>
                  <a:pt x="534924" y="0"/>
                </a:lnTo>
                <a:lnTo>
                  <a:pt x="0" y="0"/>
                </a:lnTo>
                <a:lnTo>
                  <a:pt x="0" y="239267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pPr algn="ctr"/>
            <a:r>
              <a:rPr lang="en-US" altLang="zh-TW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4</a:t>
            </a:r>
          </a:p>
          <a:p>
            <a:pPr algn="ctr"/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0" name="object 117"/>
          <p:cNvSpPr txBox="1"/>
          <p:nvPr/>
        </p:nvSpPr>
        <p:spPr>
          <a:xfrm>
            <a:off x="4124761" y="3704962"/>
            <a:ext cx="83629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 err="1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同科</a:t>
            </a:r>
            <a:r>
              <a:rPr lang="zh-TW" altLang="en-US" sz="1600" b="1" spc="-5" dirty="0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跨</a:t>
            </a:r>
            <a:r>
              <a:rPr sz="1600" b="1" spc="-5" dirty="0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班</a:t>
            </a:r>
            <a:endParaRPr sz="16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cxnSp>
        <p:nvCxnSpPr>
          <p:cNvPr id="71" name="直線接點 70"/>
          <p:cNvCxnSpPr/>
          <p:nvPr/>
        </p:nvCxnSpPr>
        <p:spPr>
          <a:xfrm>
            <a:off x="1896791" y="1806599"/>
            <a:ext cx="509981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bject 81"/>
          <p:cNvSpPr/>
          <p:nvPr/>
        </p:nvSpPr>
        <p:spPr>
          <a:xfrm>
            <a:off x="5282480" y="4960715"/>
            <a:ext cx="554990" cy="1142359"/>
          </a:xfrm>
          <a:custGeom>
            <a:avLst/>
            <a:gdLst/>
            <a:ahLst/>
            <a:cxnLst/>
            <a:rect l="l" t="t" r="r" b="b"/>
            <a:pathLst>
              <a:path w="554989" h="708660">
                <a:moveTo>
                  <a:pt x="499237" y="0"/>
                </a:moveTo>
                <a:lnTo>
                  <a:pt x="55499" y="0"/>
                </a:lnTo>
                <a:lnTo>
                  <a:pt x="33914" y="4367"/>
                </a:lnTo>
                <a:lnTo>
                  <a:pt x="16271" y="16271"/>
                </a:lnTo>
                <a:lnTo>
                  <a:pt x="4367" y="33914"/>
                </a:lnTo>
                <a:lnTo>
                  <a:pt x="0" y="55499"/>
                </a:lnTo>
                <a:lnTo>
                  <a:pt x="0" y="653161"/>
                </a:lnTo>
                <a:lnTo>
                  <a:pt x="4367" y="674745"/>
                </a:lnTo>
                <a:lnTo>
                  <a:pt x="16271" y="692388"/>
                </a:lnTo>
                <a:lnTo>
                  <a:pt x="33914" y="704292"/>
                </a:lnTo>
                <a:lnTo>
                  <a:pt x="55499" y="708660"/>
                </a:lnTo>
                <a:lnTo>
                  <a:pt x="499237" y="708660"/>
                </a:lnTo>
                <a:lnTo>
                  <a:pt x="520821" y="704292"/>
                </a:lnTo>
                <a:lnTo>
                  <a:pt x="538464" y="692388"/>
                </a:lnTo>
                <a:lnTo>
                  <a:pt x="550368" y="674745"/>
                </a:lnTo>
                <a:lnTo>
                  <a:pt x="554736" y="653161"/>
                </a:lnTo>
                <a:lnTo>
                  <a:pt x="554736" y="55499"/>
                </a:lnTo>
                <a:lnTo>
                  <a:pt x="550368" y="33914"/>
                </a:lnTo>
                <a:lnTo>
                  <a:pt x="538464" y="16271"/>
                </a:lnTo>
                <a:lnTo>
                  <a:pt x="520821" y="4367"/>
                </a:lnTo>
                <a:lnTo>
                  <a:pt x="499237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82"/>
          <p:cNvSpPr/>
          <p:nvPr/>
        </p:nvSpPr>
        <p:spPr>
          <a:xfrm>
            <a:off x="5318551" y="5337805"/>
            <a:ext cx="472812" cy="333370"/>
          </a:xfrm>
          <a:custGeom>
            <a:avLst/>
            <a:gdLst/>
            <a:ahLst/>
            <a:cxnLst/>
            <a:rect l="l" t="t" r="r" b="b"/>
            <a:pathLst>
              <a:path w="521335" h="463550">
                <a:moveTo>
                  <a:pt x="0" y="463296"/>
                </a:moveTo>
                <a:lnTo>
                  <a:pt x="521208" y="463296"/>
                </a:lnTo>
                <a:lnTo>
                  <a:pt x="521208" y="0"/>
                </a:lnTo>
                <a:lnTo>
                  <a:pt x="0" y="0"/>
                </a:lnTo>
                <a:lnTo>
                  <a:pt x="0" y="463296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r>
              <a:rPr lang="zh-TW" altLang="en-US" sz="16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三上</a:t>
            </a:r>
            <a:endParaRPr sz="16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6" name="object 13"/>
          <p:cNvSpPr/>
          <p:nvPr/>
        </p:nvSpPr>
        <p:spPr>
          <a:xfrm>
            <a:off x="1909761" y="5375116"/>
            <a:ext cx="1996439" cy="358140"/>
          </a:xfrm>
          <a:custGeom>
            <a:avLst/>
            <a:gdLst/>
            <a:ahLst/>
            <a:cxnLst/>
            <a:rect l="l" t="t" r="r" b="b"/>
            <a:pathLst>
              <a:path w="1996439" h="358139">
                <a:moveTo>
                  <a:pt x="1960626" y="0"/>
                </a:moveTo>
                <a:lnTo>
                  <a:pt x="35814" y="0"/>
                </a:lnTo>
                <a:lnTo>
                  <a:pt x="21875" y="2809"/>
                </a:lnTo>
                <a:lnTo>
                  <a:pt x="10491" y="10477"/>
                </a:lnTo>
                <a:lnTo>
                  <a:pt x="2815" y="21859"/>
                </a:lnTo>
                <a:lnTo>
                  <a:pt x="0" y="35814"/>
                </a:lnTo>
                <a:lnTo>
                  <a:pt x="0" y="322326"/>
                </a:lnTo>
                <a:lnTo>
                  <a:pt x="2815" y="336280"/>
                </a:lnTo>
                <a:lnTo>
                  <a:pt x="10491" y="347662"/>
                </a:lnTo>
                <a:lnTo>
                  <a:pt x="21875" y="355330"/>
                </a:lnTo>
                <a:lnTo>
                  <a:pt x="35814" y="358140"/>
                </a:lnTo>
                <a:lnTo>
                  <a:pt x="1960626" y="358140"/>
                </a:lnTo>
                <a:lnTo>
                  <a:pt x="1974580" y="355330"/>
                </a:lnTo>
                <a:lnTo>
                  <a:pt x="1985962" y="347662"/>
                </a:lnTo>
                <a:lnTo>
                  <a:pt x="1993630" y="336280"/>
                </a:lnTo>
                <a:lnTo>
                  <a:pt x="1996440" y="322326"/>
                </a:lnTo>
                <a:lnTo>
                  <a:pt x="1996440" y="35814"/>
                </a:lnTo>
                <a:lnTo>
                  <a:pt x="1993630" y="21859"/>
                </a:lnTo>
                <a:lnTo>
                  <a:pt x="1985962" y="10477"/>
                </a:lnTo>
                <a:lnTo>
                  <a:pt x="1974580" y="2809"/>
                </a:lnTo>
                <a:lnTo>
                  <a:pt x="1960626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14"/>
          <p:cNvSpPr/>
          <p:nvPr/>
        </p:nvSpPr>
        <p:spPr>
          <a:xfrm>
            <a:off x="1982914" y="5436076"/>
            <a:ext cx="1873250" cy="234950"/>
          </a:xfrm>
          <a:custGeom>
            <a:avLst/>
            <a:gdLst/>
            <a:ahLst/>
            <a:cxnLst/>
            <a:rect l="l" t="t" r="r" b="b"/>
            <a:pathLst>
              <a:path w="1873250" h="234950">
                <a:moveTo>
                  <a:pt x="0" y="234696"/>
                </a:moveTo>
                <a:lnTo>
                  <a:pt x="1872996" y="234696"/>
                </a:lnTo>
                <a:lnTo>
                  <a:pt x="1872996" y="0"/>
                </a:lnTo>
                <a:lnTo>
                  <a:pt x="0" y="0"/>
                </a:lnTo>
                <a:lnTo>
                  <a:pt x="0" y="234696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15"/>
          <p:cNvSpPr txBox="1"/>
          <p:nvPr/>
        </p:nvSpPr>
        <p:spPr>
          <a:xfrm>
            <a:off x="2010473" y="5401786"/>
            <a:ext cx="148400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TW" altLang="en-US" sz="1600" b="1" spc="-5" dirty="0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實用英文表達</a:t>
            </a:r>
            <a:endParaRPr sz="16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90" name="object 13"/>
          <p:cNvSpPr/>
          <p:nvPr/>
        </p:nvSpPr>
        <p:spPr>
          <a:xfrm>
            <a:off x="1920460" y="4934045"/>
            <a:ext cx="1996439" cy="358140"/>
          </a:xfrm>
          <a:custGeom>
            <a:avLst/>
            <a:gdLst/>
            <a:ahLst/>
            <a:cxnLst/>
            <a:rect l="l" t="t" r="r" b="b"/>
            <a:pathLst>
              <a:path w="1996439" h="358139">
                <a:moveTo>
                  <a:pt x="1960626" y="0"/>
                </a:moveTo>
                <a:lnTo>
                  <a:pt x="35814" y="0"/>
                </a:lnTo>
                <a:lnTo>
                  <a:pt x="21875" y="2809"/>
                </a:lnTo>
                <a:lnTo>
                  <a:pt x="10491" y="10477"/>
                </a:lnTo>
                <a:lnTo>
                  <a:pt x="2815" y="21859"/>
                </a:lnTo>
                <a:lnTo>
                  <a:pt x="0" y="35814"/>
                </a:lnTo>
                <a:lnTo>
                  <a:pt x="0" y="322326"/>
                </a:lnTo>
                <a:lnTo>
                  <a:pt x="2815" y="336280"/>
                </a:lnTo>
                <a:lnTo>
                  <a:pt x="10491" y="347662"/>
                </a:lnTo>
                <a:lnTo>
                  <a:pt x="21875" y="355330"/>
                </a:lnTo>
                <a:lnTo>
                  <a:pt x="35814" y="358140"/>
                </a:lnTo>
                <a:lnTo>
                  <a:pt x="1960626" y="358140"/>
                </a:lnTo>
                <a:lnTo>
                  <a:pt x="1974580" y="355330"/>
                </a:lnTo>
                <a:lnTo>
                  <a:pt x="1985962" y="347662"/>
                </a:lnTo>
                <a:lnTo>
                  <a:pt x="1993630" y="336280"/>
                </a:lnTo>
                <a:lnTo>
                  <a:pt x="1996440" y="322326"/>
                </a:lnTo>
                <a:lnTo>
                  <a:pt x="1996440" y="35814"/>
                </a:lnTo>
                <a:lnTo>
                  <a:pt x="1993630" y="21859"/>
                </a:lnTo>
                <a:lnTo>
                  <a:pt x="1985962" y="10477"/>
                </a:lnTo>
                <a:lnTo>
                  <a:pt x="1974580" y="2809"/>
                </a:lnTo>
                <a:lnTo>
                  <a:pt x="1960626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14"/>
          <p:cNvSpPr/>
          <p:nvPr/>
        </p:nvSpPr>
        <p:spPr>
          <a:xfrm>
            <a:off x="1993613" y="4995005"/>
            <a:ext cx="1873250" cy="234950"/>
          </a:xfrm>
          <a:custGeom>
            <a:avLst/>
            <a:gdLst/>
            <a:ahLst/>
            <a:cxnLst/>
            <a:rect l="l" t="t" r="r" b="b"/>
            <a:pathLst>
              <a:path w="1873250" h="234950">
                <a:moveTo>
                  <a:pt x="0" y="234696"/>
                </a:moveTo>
                <a:lnTo>
                  <a:pt x="1872996" y="234696"/>
                </a:lnTo>
                <a:lnTo>
                  <a:pt x="1872996" y="0"/>
                </a:lnTo>
                <a:lnTo>
                  <a:pt x="0" y="0"/>
                </a:lnTo>
                <a:lnTo>
                  <a:pt x="0" y="234696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15"/>
          <p:cNvSpPr txBox="1"/>
          <p:nvPr/>
        </p:nvSpPr>
        <p:spPr>
          <a:xfrm>
            <a:off x="2021171" y="4960715"/>
            <a:ext cx="1845692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TW" altLang="en-US" sz="1600" b="1" spc="-5" dirty="0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財經新聞導讀</a:t>
            </a:r>
            <a:endParaRPr sz="16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93" name="object 70"/>
          <p:cNvSpPr/>
          <p:nvPr/>
        </p:nvSpPr>
        <p:spPr>
          <a:xfrm>
            <a:off x="6451312" y="4926426"/>
            <a:ext cx="568960" cy="1165812"/>
          </a:xfrm>
          <a:custGeom>
            <a:avLst/>
            <a:gdLst/>
            <a:ahLst/>
            <a:cxnLst/>
            <a:rect l="l" t="t" r="r" b="b"/>
            <a:pathLst>
              <a:path w="568960" h="365760">
                <a:moveTo>
                  <a:pt x="531876" y="0"/>
                </a:moveTo>
                <a:lnTo>
                  <a:pt x="36575" y="0"/>
                </a:lnTo>
                <a:lnTo>
                  <a:pt x="22342" y="2875"/>
                </a:lnTo>
                <a:lnTo>
                  <a:pt x="10715" y="10715"/>
                </a:lnTo>
                <a:lnTo>
                  <a:pt x="2875" y="22342"/>
                </a:lnTo>
                <a:lnTo>
                  <a:pt x="0" y="36575"/>
                </a:lnTo>
                <a:lnTo>
                  <a:pt x="0" y="329184"/>
                </a:lnTo>
                <a:lnTo>
                  <a:pt x="2875" y="343417"/>
                </a:lnTo>
                <a:lnTo>
                  <a:pt x="10715" y="355044"/>
                </a:lnTo>
                <a:lnTo>
                  <a:pt x="22342" y="362884"/>
                </a:lnTo>
                <a:lnTo>
                  <a:pt x="36575" y="365760"/>
                </a:lnTo>
                <a:lnTo>
                  <a:pt x="531876" y="365760"/>
                </a:lnTo>
                <a:lnTo>
                  <a:pt x="546109" y="362884"/>
                </a:lnTo>
                <a:lnTo>
                  <a:pt x="557736" y="355044"/>
                </a:lnTo>
                <a:lnTo>
                  <a:pt x="565576" y="343417"/>
                </a:lnTo>
                <a:lnTo>
                  <a:pt x="568451" y="329184"/>
                </a:lnTo>
                <a:lnTo>
                  <a:pt x="568451" y="36575"/>
                </a:lnTo>
                <a:lnTo>
                  <a:pt x="565576" y="22342"/>
                </a:lnTo>
                <a:lnTo>
                  <a:pt x="557736" y="10715"/>
                </a:lnTo>
                <a:lnTo>
                  <a:pt x="546109" y="2875"/>
                </a:lnTo>
                <a:lnTo>
                  <a:pt x="531876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71"/>
          <p:cNvSpPr/>
          <p:nvPr/>
        </p:nvSpPr>
        <p:spPr>
          <a:xfrm>
            <a:off x="6471125" y="5351745"/>
            <a:ext cx="535305" cy="239395"/>
          </a:xfrm>
          <a:custGeom>
            <a:avLst/>
            <a:gdLst/>
            <a:ahLst/>
            <a:cxnLst/>
            <a:rect l="l" t="t" r="r" b="b"/>
            <a:pathLst>
              <a:path w="535304" h="239394">
                <a:moveTo>
                  <a:pt x="0" y="239267"/>
                </a:moveTo>
                <a:lnTo>
                  <a:pt x="534924" y="239267"/>
                </a:lnTo>
                <a:lnTo>
                  <a:pt x="534924" y="0"/>
                </a:lnTo>
                <a:lnTo>
                  <a:pt x="0" y="0"/>
                </a:lnTo>
                <a:lnTo>
                  <a:pt x="0" y="239267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pPr algn="ctr"/>
            <a:r>
              <a:rPr lang="en-US" altLang="zh-TW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2</a:t>
            </a:r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95" name="object 115"/>
          <p:cNvSpPr/>
          <p:nvPr/>
        </p:nvSpPr>
        <p:spPr>
          <a:xfrm>
            <a:off x="3990052" y="4930998"/>
            <a:ext cx="1172210" cy="1234306"/>
          </a:xfrm>
          <a:custGeom>
            <a:avLst/>
            <a:gdLst/>
            <a:ahLst/>
            <a:cxnLst/>
            <a:rect l="l" t="t" r="r" b="b"/>
            <a:pathLst>
              <a:path w="1172210" h="372110">
                <a:moveTo>
                  <a:pt x="1134745" y="0"/>
                </a:moveTo>
                <a:lnTo>
                  <a:pt x="37211" y="0"/>
                </a:lnTo>
                <a:lnTo>
                  <a:pt x="22717" y="2921"/>
                </a:lnTo>
                <a:lnTo>
                  <a:pt x="10890" y="10890"/>
                </a:lnTo>
                <a:lnTo>
                  <a:pt x="2921" y="22717"/>
                </a:lnTo>
                <a:lnTo>
                  <a:pt x="0" y="37210"/>
                </a:lnTo>
                <a:lnTo>
                  <a:pt x="0" y="334644"/>
                </a:lnTo>
                <a:lnTo>
                  <a:pt x="2921" y="349138"/>
                </a:lnTo>
                <a:lnTo>
                  <a:pt x="10890" y="360965"/>
                </a:lnTo>
                <a:lnTo>
                  <a:pt x="22717" y="368934"/>
                </a:lnTo>
                <a:lnTo>
                  <a:pt x="37211" y="371855"/>
                </a:lnTo>
                <a:lnTo>
                  <a:pt x="1134745" y="371855"/>
                </a:lnTo>
                <a:lnTo>
                  <a:pt x="1149238" y="368934"/>
                </a:lnTo>
                <a:lnTo>
                  <a:pt x="1161065" y="360965"/>
                </a:lnTo>
                <a:lnTo>
                  <a:pt x="1169035" y="349138"/>
                </a:lnTo>
                <a:lnTo>
                  <a:pt x="1171956" y="334644"/>
                </a:lnTo>
                <a:lnTo>
                  <a:pt x="1171956" y="37210"/>
                </a:lnTo>
                <a:lnTo>
                  <a:pt x="1169035" y="22717"/>
                </a:lnTo>
                <a:lnTo>
                  <a:pt x="1161065" y="10890"/>
                </a:lnTo>
                <a:lnTo>
                  <a:pt x="1149238" y="2921"/>
                </a:lnTo>
                <a:lnTo>
                  <a:pt x="1134745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116"/>
          <p:cNvSpPr/>
          <p:nvPr/>
        </p:nvSpPr>
        <p:spPr>
          <a:xfrm>
            <a:off x="4032725" y="4996529"/>
            <a:ext cx="1099185" cy="242570"/>
          </a:xfrm>
          <a:custGeom>
            <a:avLst/>
            <a:gdLst/>
            <a:ahLst/>
            <a:cxnLst/>
            <a:rect l="l" t="t" r="r" b="b"/>
            <a:pathLst>
              <a:path w="1099185" h="242569">
                <a:moveTo>
                  <a:pt x="0" y="242315"/>
                </a:moveTo>
                <a:lnTo>
                  <a:pt x="1098803" y="242315"/>
                </a:lnTo>
                <a:lnTo>
                  <a:pt x="1098803" y="0"/>
                </a:lnTo>
                <a:lnTo>
                  <a:pt x="0" y="0"/>
                </a:lnTo>
                <a:lnTo>
                  <a:pt x="0" y="242315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117"/>
          <p:cNvSpPr txBox="1"/>
          <p:nvPr/>
        </p:nvSpPr>
        <p:spPr>
          <a:xfrm>
            <a:off x="4165439" y="5404744"/>
            <a:ext cx="83629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同</a:t>
            </a:r>
            <a:r>
              <a:rPr lang="zh-TW" altLang="en-US" sz="1600" b="1" spc="-5" dirty="0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校跨群</a:t>
            </a:r>
            <a:endParaRPr sz="16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109" name="object 13"/>
          <p:cNvSpPr/>
          <p:nvPr/>
        </p:nvSpPr>
        <p:spPr>
          <a:xfrm>
            <a:off x="1907704" y="3416930"/>
            <a:ext cx="1996439" cy="358140"/>
          </a:xfrm>
          <a:custGeom>
            <a:avLst/>
            <a:gdLst/>
            <a:ahLst/>
            <a:cxnLst/>
            <a:rect l="l" t="t" r="r" b="b"/>
            <a:pathLst>
              <a:path w="1996439" h="358139">
                <a:moveTo>
                  <a:pt x="1960626" y="0"/>
                </a:moveTo>
                <a:lnTo>
                  <a:pt x="35814" y="0"/>
                </a:lnTo>
                <a:lnTo>
                  <a:pt x="21875" y="2809"/>
                </a:lnTo>
                <a:lnTo>
                  <a:pt x="10491" y="10477"/>
                </a:lnTo>
                <a:lnTo>
                  <a:pt x="2815" y="21859"/>
                </a:lnTo>
                <a:lnTo>
                  <a:pt x="0" y="35814"/>
                </a:lnTo>
                <a:lnTo>
                  <a:pt x="0" y="322326"/>
                </a:lnTo>
                <a:lnTo>
                  <a:pt x="2815" y="336280"/>
                </a:lnTo>
                <a:lnTo>
                  <a:pt x="10491" y="347662"/>
                </a:lnTo>
                <a:lnTo>
                  <a:pt x="21875" y="355330"/>
                </a:lnTo>
                <a:lnTo>
                  <a:pt x="35814" y="358140"/>
                </a:lnTo>
                <a:lnTo>
                  <a:pt x="1960626" y="358140"/>
                </a:lnTo>
                <a:lnTo>
                  <a:pt x="1974580" y="355330"/>
                </a:lnTo>
                <a:lnTo>
                  <a:pt x="1985962" y="347662"/>
                </a:lnTo>
                <a:lnTo>
                  <a:pt x="1993630" y="336280"/>
                </a:lnTo>
                <a:lnTo>
                  <a:pt x="1996440" y="322326"/>
                </a:lnTo>
                <a:lnTo>
                  <a:pt x="1996440" y="35814"/>
                </a:lnTo>
                <a:lnTo>
                  <a:pt x="1993630" y="21859"/>
                </a:lnTo>
                <a:lnTo>
                  <a:pt x="1985962" y="10477"/>
                </a:lnTo>
                <a:lnTo>
                  <a:pt x="1974580" y="2809"/>
                </a:lnTo>
                <a:lnTo>
                  <a:pt x="1960626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4"/>
          <p:cNvSpPr/>
          <p:nvPr/>
        </p:nvSpPr>
        <p:spPr>
          <a:xfrm>
            <a:off x="1980857" y="3477890"/>
            <a:ext cx="1873250" cy="234950"/>
          </a:xfrm>
          <a:custGeom>
            <a:avLst/>
            <a:gdLst/>
            <a:ahLst/>
            <a:cxnLst/>
            <a:rect l="l" t="t" r="r" b="b"/>
            <a:pathLst>
              <a:path w="1873250" h="234950">
                <a:moveTo>
                  <a:pt x="0" y="234696"/>
                </a:moveTo>
                <a:lnTo>
                  <a:pt x="1872996" y="234696"/>
                </a:lnTo>
                <a:lnTo>
                  <a:pt x="1872996" y="0"/>
                </a:lnTo>
                <a:lnTo>
                  <a:pt x="0" y="0"/>
                </a:lnTo>
                <a:lnTo>
                  <a:pt x="0" y="234696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5"/>
          <p:cNvSpPr txBox="1"/>
          <p:nvPr/>
        </p:nvSpPr>
        <p:spPr>
          <a:xfrm>
            <a:off x="2008415" y="3443600"/>
            <a:ext cx="1721461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TW" altLang="en-US" sz="1600" b="1" spc="-5" dirty="0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多媒體製作與應用</a:t>
            </a:r>
            <a:endParaRPr lang="en-US" sz="1600" b="1" spc="-5" dirty="0">
              <a:solidFill>
                <a:srgbClr val="001F5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114" name="object 70"/>
          <p:cNvSpPr/>
          <p:nvPr/>
        </p:nvSpPr>
        <p:spPr>
          <a:xfrm>
            <a:off x="6451312" y="3416930"/>
            <a:ext cx="568960" cy="365760"/>
          </a:xfrm>
          <a:custGeom>
            <a:avLst/>
            <a:gdLst/>
            <a:ahLst/>
            <a:cxnLst/>
            <a:rect l="l" t="t" r="r" b="b"/>
            <a:pathLst>
              <a:path w="568960" h="365760">
                <a:moveTo>
                  <a:pt x="531876" y="0"/>
                </a:moveTo>
                <a:lnTo>
                  <a:pt x="36575" y="0"/>
                </a:lnTo>
                <a:lnTo>
                  <a:pt x="22342" y="2875"/>
                </a:lnTo>
                <a:lnTo>
                  <a:pt x="10715" y="10715"/>
                </a:lnTo>
                <a:lnTo>
                  <a:pt x="2875" y="22342"/>
                </a:lnTo>
                <a:lnTo>
                  <a:pt x="0" y="36575"/>
                </a:lnTo>
                <a:lnTo>
                  <a:pt x="0" y="329184"/>
                </a:lnTo>
                <a:lnTo>
                  <a:pt x="2875" y="343417"/>
                </a:lnTo>
                <a:lnTo>
                  <a:pt x="10715" y="355044"/>
                </a:lnTo>
                <a:lnTo>
                  <a:pt x="22342" y="362884"/>
                </a:lnTo>
                <a:lnTo>
                  <a:pt x="36575" y="365760"/>
                </a:lnTo>
                <a:lnTo>
                  <a:pt x="531876" y="365760"/>
                </a:lnTo>
                <a:lnTo>
                  <a:pt x="546109" y="362884"/>
                </a:lnTo>
                <a:lnTo>
                  <a:pt x="557736" y="355044"/>
                </a:lnTo>
                <a:lnTo>
                  <a:pt x="565576" y="343417"/>
                </a:lnTo>
                <a:lnTo>
                  <a:pt x="568451" y="329184"/>
                </a:lnTo>
                <a:lnTo>
                  <a:pt x="568451" y="36575"/>
                </a:lnTo>
                <a:lnTo>
                  <a:pt x="565576" y="22342"/>
                </a:lnTo>
                <a:lnTo>
                  <a:pt x="557736" y="10715"/>
                </a:lnTo>
                <a:lnTo>
                  <a:pt x="546109" y="2875"/>
                </a:lnTo>
                <a:lnTo>
                  <a:pt x="531876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71"/>
          <p:cNvSpPr/>
          <p:nvPr/>
        </p:nvSpPr>
        <p:spPr>
          <a:xfrm>
            <a:off x="6471125" y="3480937"/>
            <a:ext cx="535305" cy="239395"/>
          </a:xfrm>
          <a:custGeom>
            <a:avLst/>
            <a:gdLst/>
            <a:ahLst/>
            <a:cxnLst/>
            <a:rect l="l" t="t" r="r" b="b"/>
            <a:pathLst>
              <a:path w="535304" h="239394">
                <a:moveTo>
                  <a:pt x="0" y="239267"/>
                </a:moveTo>
                <a:lnTo>
                  <a:pt x="534924" y="239267"/>
                </a:lnTo>
                <a:lnTo>
                  <a:pt x="534924" y="0"/>
                </a:lnTo>
                <a:lnTo>
                  <a:pt x="0" y="0"/>
                </a:lnTo>
                <a:lnTo>
                  <a:pt x="0" y="239267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pPr algn="ctr"/>
            <a:r>
              <a:rPr lang="en-US" altLang="zh-TW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4</a:t>
            </a:r>
          </a:p>
          <a:p>
            <a:pPr algn="ctr"/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6" name="object 13"/>
          <p:cNvSpPr/>
          <p:nvPr/>
        </p:nvSpPr>
        <p:spPr>
          <a:xfrm>
            <a:off x="1927489" y="5807164"/>
            <a:ext cx="1996439" cy="358140"/>
          </a:xfrm>
          <a:custGeom>
            <a:avLst/>
            <a:gdLst/>
            <a:ahLst/>
            <a:cxnLst/>
            <a:rect l="l" t="t" r="r" b="b"/>
            <a:pathLst>
              <a:path w="1996439" h="358139">
                <a:moveTo>
                  <a:pt x="1960626" y="0"/>
                </a:moveTo>
                <a:lnTo>
                  <a:pt x="35814" y="0"/>
                </a:lnTo>
                <a:lnTo>
                  <a:pt x="21875" y="2809"/>
                </a:lnTo>
                <a:lnTo>
                  <a:pt x="10491" y="10477"/>
                </a:lnTo>
                <a:lnTo>
                  <a:pt x="2815" y="21859"/>
                </a:lnTo>
                <a:lnTo>
                  <a:pt x="0" y="35814"/>
                </a:lnTo>
                <a:lnTo>
                  <a:pt x="0" y="322326"/>
                </a:lnTo>
                <a:lnTo>
                  <a:pt x="2815" y="336280"/>
                </a:lnTo>
                <a:lnTo>
                  <a:pt x="10491" y="347662"/>
                </a:lnTo>
                <a:lnTo>
                  <a:pt x="21875" y="355330"/>
                </a:lnTo>
                <a:lnTo>
                  <a:pt x="35814" y="358140"/>
                </a:lnTo>
                <a:lnTo>
                  <a:pt x="1960626" y="358140"/>
                </a:lnTo>
                <a:lnTo>
                  <a:pt x="1974580" y="355330"/>
                </a:lnTo>
                <a:lnTo>
                  <a:pt x="1985962" y="347662"/>
                </a:lnTo>
                <a:lnTo>
                  <a:pt x="1993630" y="336280"/>
                </a:lnTo>
                <a:lnTo>
                  <a:pt x="1996440" y="322326"/>
                </a:lnTo>
                <a:lnTo>
                  <a:pt x="1996440" y="35814"/>
                </a:lnTo>
                <a:lnTo>
                  <a:pt x="1993630" y="21859"/>
                </a:lnTo>
                <a:lnTo>
                  <a:pt x="1985962" y="10477"/>
                </a:lnTo>
                <a:lnTo>
                  <a:pt x="1974580" y="2809"/>
                </a:lnTo>
                <a:lnTo>
                  <a:pt x="1960626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4"/>
          <p:cNvSpPr/>
          <p:nvPr/>
        </p:nvSpPr>
        <p:spPr>
          <a:xfrm>
            <a:off x="1928634" y="5868124"/>
            <a:ext cx="1873250" cy="234950"/>
          </a:xfrm>
          <a:custGeom>
            <a:avLst/>
            <a:gdLst/>
            <a:ahLst/>
            <a:cxnLst/>
            <a:rect l="l" t="t" r="r" b="b"/>
            <a:pathLst>
              <a:path w="1873250" h="234950">
                <a:moveTo>
                  <a:pt x="0" y="234696"/>
                </a:moveTo>
                <a:lnTo>
                  <a:pt x="1872996" y="234696"/>
                </a:lnTo>
                <a:lnTo>
                  <a:pt x="1872996" y="0"/>
                </a:lnTo>
                <a:lnTo>
                  <a:pt x="0" y="0"/>
                </a:lnTo>
                <a:lnTo>
                  <a:pt x="0" y="234696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5"/>
          <p:cNvSpPr txBox="1"/>
          <p:nvPr/>
        </p:nvSpPr>
        <p:spPr>
          <a:xfrm>
            <a:off x="1956193" y="5833834"/>
            <a:ext cx="148400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TW" altLang="en-US" sz="1600" b="1" spc="-5" dirty="0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投資理財輕鬆學</a:t>
            </a:r>
            <a:endParaRPr sz="16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119" name="object 12"/>
          <p:cNvSpPr txBox="1"/>
          <p:nvPr/>
        </p:nvSpPr>
        <p:spPr>
          <a:xfrm>
            <a:off x="1979712" y="1908235"/>
            <a:ext cx="1152128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TW" altLang="en-US" sz="16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記帳實務</a:t>
            </a:r>
            <a:endParaRPr sz="1600" b="1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cxnSp>
        <p:nvCxnSpPr>
          <p:cNvPr id="130" name="直線接點 129"/>
          <p:cNvCxnSpPr/>
          <p:nvPr/>
        </p:nvCxnSpPr>
        <p:spPr>
          <a:xfrm>
            <a:off x="1907704" y="2840866"/>
            <a:ext cx="509981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object 36"/>
          <p:cNvSpPr/>
          <p:nvPr/>
        </p:nvSpPr>
        <p:spPr>
          <a:xfrm>
            <a:off x="5220072" y="3416930"/>
            <a:ext cx="1172210" cy="372110"/>
          </a:xfrm>
          <a:custGeom>
            <a:avLst/>
            <a:gdLst/>
            <a:ahLst/>
            <a:cxnLst/>
            <a:rect l="l" t="t" r="r" b="b"/>
            <a:pathLst>
              <a:path w="1172210" h="372110">
                <a:moveTo>
                  <a:pt x="1134744" y="0"/>
                </a:moveTo>
                <a:lnTo>
                  <a:pt x="37211" y="0"/>
                </a:lnTo>
                <a:lnTo>
                  <a:pt x="22717" y="2921"/>
                </a:lnTo>
                <a:lnTo>
                  <a:pt x="10890" y="10890"/>
                </a:lnTo>
                <a:lnTo>
                  <a:pt x="2921" y="22717"/>
                </a:lnTo>
                <a:lnTo>
                  <a:pt x="0" y="37211"/>
                </a:lnTo>
                <a:lnTo>
                  <a:pt x="0" y="334645"/>
                </a:lnTo>
                <a:lnTo>
                  <a:pt x="2921" y="349138"/>
                </a:lnTo>
                <a:lnTo>
                  <a:pt x="10890" y="360965"/>
                </a:lnTo>
                <a:lnTo>
                  <a:pt x="22717" y="368935"/>
                </a:lnTo>
                <a:lnTo>
                  <a:pt x="37211" y="371856"/>
                </a:lnTo>
                <a:lnTo>
                  <a:pt x="1134744" y="371856"/>
                </a:lnTo>
                <a:lnTo>
                  <a:pt x="1149238" y="368935"/>
                </a:lnTo>
                <a:lnTo>
                  <a:pt x="1161065" y="360965"/>
                </a:lnTo>
                <a:lnTo>
                  <a:pt x="1169034" y="349138"/>
                </a:lnTo>
                <a:lnTo>
                  <a:pt x="1171955" y="334645"/>
                </a:lnTo>
                <a:lnTo>
                  <a:pt x="1171955" y="37211"/>
                </a:lnTo>
                <a:lnTo>
                  <a:pt x="1169034" y="22717"/>
                </a:lnTo>
                <a:lnTo>
                  <a:pt x="1161065" y="10890"/>
                </a:lnTo>
                <a:lnTo>
                  <a:pt x="1149238" y="2921"/>
                </a:lnTo>
                <a:lnTo>
                  <a:pt x="1134744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37"/>
          <p:cNvSpPr/>
          <p:nvPr/>
        </p:nvSpPr>
        <p:spPr>
          <a:xfrm>
            <a:off x="5241241" y="3461717"/>
            <a:ext cx="1099185" cy="243840"/>
          </a:xfrm>
          <a:custGeom>
            <a:avLst/>
            <a:gdLst/>
            <a:ahLst/>
            <a:cxnLst/>
            <a:rect l="l" t="t" r="r" b="b"/>
            <a:pathLst>
              <a:path w="1099185" h="243839">
                <a:moveTo>
                  <a:pt x="0" y="243839"/>
                </a:moveTo>
                <a:lnTo>
                  <a:pt x="1098803" y="243839"/>
                </a:lnTo>
                <a:lnTo>
                  <a:pt x="1098803" y="0"/>
                </a:lnTo>
                <a:lnTo>
                  <a:pt x="0" y="0"/>
                </a:lnTo>
                <a:lnTo>
                  <a:pt x="0" y="243839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38"/>
          <p:cNvSpPr txBox="1"/>
          <p:nvPr/>
        </p:nvSpPr>
        <p:spPr>
          <a:xfrm>
            <a:off x="5474159" y="3435467"/>
            <a:ext cx="63373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二年級</a:t>
            </a:r>
            <a:endParaRPr sz="16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146" name="object 13"/>
          <p:cNvSpPr/>
          <p:nvPr/>
        </p:nvSpPr>
        <p:spPr>
          <a:xfrm>
            <a:off x="1885781" y="4525508"/>
            <a:ext cx="1996439" cy="358140"/>
          </a:xfrm>
          <a:custGeom>
            <a:avLst/>
            <a:gdLst/>
            <a:ahLst/>
            <a:cxnLst/>
            <a:rect l="l" t="t" r="r" b="b"/>
            <a:pathLst>
              <a:path w="1996439" h="358139">
                <a:moveTo>
                  <a:pt x="1960626" y="0"/>
                </a:moveTo>
                <a:lnTo>
                  <a:pt x="35814" y="0"/>
                </a:lnTo>
                <a:lnTo>
                  <a:pt x="21875" y="2809"/>
                </a:lnTo>
                <a:lnTo>
                  <a:pt x="10491" y="10477"/>
                </a:lnTo>
                <a:lnTo>
                  <a:pt x="2815" y="21859"/>
                </a:lnTo>
                <a:lnTo>
                  <a:pt x="0" y="35814"/>
                </a:lnTo>
                <a:lnTo>
                  <a:pt x="0" y="322326"/>
                </a:lnTo>
                <a:lnTo>
                  <a:pt x="2815" y="336280"/>
                </a:lnTo>
                <a:lnTo>
                  <a:pt x="10491" y="347662"/>
                </a:lnTo>
                <a:lnTo>
                  <a:pt x="21875" y="355330"/>
                </a:lnTo>
                <a:lnTo>
                  <a:pt x="35814" y="358140"/>
                </a:lnTo>
                <a:lnTo>
                  <a:pt x="1960626" y="358140"/>
                </a:lnTo>
                <a:lnTo>
                  <a:pt x="1974580" y="355330"/>
                </a:lnTo>
                <a:lnTo>
                  <a:pt x="1985962" y="347662"/>
                </a:lnTo>
                <a:lnTo>
                  <a:pt x="1993630" y="336280"/>
                </a:lnTo>
                <a:lnTo>
                  <a:pt x="1996440" y="322326"/>
                </a:lnTo>
                <a:lnTo>
                  <a:pt x="1996440" y="35814"/>
                </a:lnTo>
                <a:lnTo>
                  <a:pt x="1993630" y="21859"/>
                </a:lnTo>
                <a:lnTo>
                  <a:pt x="1985962" y="10477"/>
                </a:lnTo>
                <a:lnTo>
                  <a:pt x="1974580" y="2809"/>
                </a:lnTo>
                <a:lnTo>
                  <a:pt x="1960626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"/>
          <p:cNvSpPr/>
          <p:nvPr/>
        </p:nvSpPr>
        <p:spPr>
          <a:xfrm>
            <a:off x="1958934" y="4586468"/>
            <a:ext cx="1873250" cy="234950"/>
          </a:xfrm>
          <a:custGeom>
            <a:avLst/>
            <a:gdLst/>
            <a:ahLst/>
            <a:cxnLst/>
            <a:rect l="l" t="t" r="r" b="b"/>
            <a:pathLst>
              <a:path w="1873250" h="234950">
                <a:moveTo>
                  <a:pt x="0" y="234696"/>
                </a:moveTo>
                <a:lnTo>
                  <a:pt x="1872996" y="234696"/>
                </a:lnTo>
                <a:lnTo>
                  <a:pt x="1872996" y="0"/>
                </a:lnTo>
                <a:lnTo>
                  <a:pt x="0" y="0"/>
                </a:lnTo>
                <a:lnTo>
                  <a:pt x="0" y="234696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5"/>
          <p:cNvSpPr txBox="1"/>
          <p:nvPr/>
        </p:nvSpPr>
        <p:spPr>
          <a:xfrm>
            <a:off x="1986493" y="4552178"/>
            <a:ext cx="145370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 err="1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會計</a:t>
            </a:r>
            <a:r>
              <a:rPr lang="zh-TW" altLang="en-US" sz="1600" b="1" spc="-5" dirty="0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學進階</a:t>
            </a:r>
            <a:endParaRPr sz="16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149" name="object 36"/>
          <p:cNvSpPr/>
          <p:nvPr/>
        </p:nvSpPr>
        <p:spPr>
          <a:xfrm>
            <a:off x="5189814" y="4511792"/>
            <a:ext cx="1172210" cy="372110"/>
          </a:xfrm>
          <a:custGeom>
            <a:avLst/>
            <a:gdLst/>
            <a:ahLst/>
            <a:cxnLst/>
            <a:rect l="l" t="t" r="r" b="b"/>
            <a:pathLst>
              <a:path w="1172210" h="372110">
                <a:moveTo>
                  <a:pt x="1134744" y="0"/>
                </a:moveTo>
                <a:lnTo>
                  <a:pt x="37211" y="0"/>
                </a:lnTo>
                <a:lnTo>
                  <a:pt x="22717" y="2921"/>
                </a:lnTo>
                <a:lnTo>
                  <a:pt x="10890" y="10890"/>
                </a:lnTo>
                <a:lnTo>
                  <a:pt x="2921" y="22717"/>
                </a:lnTo>
                <a:lnTo>
                  <a:pt x="0" y="37211"/>
                </a:lnTo>
                <a:lnTo>
                  <a:pt x="0" y="334645"/>
                </a:lnTo>
                <a:lnTo>
                  <a:pt x="2921" y="349138"/>
                </a:lnTo>
                <a:lnTo>
                  <a:pt x="10890" y="360965"/>
                </a:lnTo>
                <a:lnTo>
                  <a:pt x="22717" y="368935"/>
                </a:lnTo>
                <a:lnTo>
                  <a:pt x="37211" y="371856"/>
                </a:lnTo>
                <a:lnTo>
                  <a:pt x="1134744" y="371856"/>
                </a:lnTo>
                <a:lnTo>
                  <a:pt x="1149238" y="368935"/>
                </a:lnTo>
                <a:lnTo>
                  <a:pt x="1161065" y="360965"/>
                </a:lnTo>
                <a:lnTo>
                  <a:pt x="1169034" y="349138"/>
                </a:lnTo>
                <a:lnTo>
                  <a:pt x="1171955" y="334645"/>
                </a:lnTo>
                <a:lnTo>
                  <a:pt x="1171955" y="37211"/>
                </a:lnTo>
                <a:lnTo>
                  <a:pt x="1169034" y="22717"/>
                </a:lnTo>
                <a:lnTo>
                  <a:pt x="1161065" y="10890"/>
                </a:lnTo>
                <a:lnTo>
                  <a:pt x="1149238" y="2921"/>
                </a:lnTo>
                <a:lnTo>
                  <a:pt x="1134744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37"/>
          <p:cNvSpPr/>
          <p:nvPr/>
        </p:nvSpPr>
        <p:spPr>
          <a:xfrm>
            <a:off x="5232485" y="4575801"/>
            <a:ext cx="1099185" cy="243840"/>
          </a:xfrm>
          <a:custGeom>
            <a:avLst/>
            <a:gdLst/>
            <a:ahLst/>
            <a:cxnLst/>
            <a:rect l="l" t="t" r="r" b="b"/>
            <a:pathLst>
              <a:path w="1099185" h="243839">
                <a:moveTo>
                  <a:pt x="0" y="243839"/>
                </a:moveTo>
                <a:lnTo>
                  <a:pt x="1098803" y="243839"/>
                </a:lnTo>
                <a:lnTo>
                  <a:pt x="1098803" y="0"/>
                </a:lnTo>
                <a:lnTo>
                  <a:pt x="0" y="0"/>
                </a:lnTo>
                <a:lnTo>
                  <a:pt x="0" y="243839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38"/>
          <p:cNvSpPr txBox="1"/>
          <p:nvPr/>
        </p:nvSpPr>
        <p:spPr>
          <a:xfrm>
            <a:off x="5465403" y="4545447"/>
            <a:ext cx="63373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TW" altLang="en-US" sz="1600" b="1" spc="-5" dirty="0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三</a:t>
            </a:r>
            <a:r>
              <a:rPr sz="1600" b="1" spc="-5" dirty="0" err="1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年級</a:t>
            </a:r>
            <a:endParaRPr sz="16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152" name="object 70"/>
          <p:cNvSpPr/>
          <p:nvPr/>
        </p:nvSpPr>
        <p:spPr>
          <a:xfrm>
            <a:off x="6416633" y="4517889"/>
            <a:ext cx="568960" cy="365760"/>
          </a:xfrm>
          <a:custGeom>
            <a:avLst/>
            <a:gdLst/>
            <a:ahLst/>
            <a:cxnLst/>
            <a:rect l="l" t="t" r="r" b="b"/>
            <a:pathLst>
              <a:path w="568960" h="365760">
                <a:moveTo>
                  <a:pt x="531876" y="0"/>
                </a:moveTo>
                <a:lnTo>
                  <a:pt x="36575" y="0"/>
                </a:lnTo>
                <a:lnTo>
                  <a:pt x="22342" y="2875"/>
                </a:lnTo>
                <a:lnTo>
                  <a:pt x="10715" y="10715"/>
                </a:lnTo>
                <a:lnTo>
                  <a:pt x="2875" y="22342"/>
                </a:lnTo>
                <a:lnTo>
                  <a:pt x="0" y="36575"/>
                </a:lnTo>
                <a:lnTo>
                  <a:pt x="0" y="329184"/>
                </a:lnTo>
                <a:lnTo>
                  <a:pt x="2875" y="343417"/>
                </a:lnTo>
                <a:lnTo>
                  <a:pt x="10715" y="355044"/>
                </a:lnTo>
                <a:lnTo>
                  <a:pt x="22342" y="362884"/>
                </a:lnTo>
                <a:lnTo>
                  <a:pt x="36575" y="365760"/>
                </a:lnTo>
                <a:lnTo>
                  <a:pt x="531876" y="365760"/>
                </a:lnTo>
                <a:lnTo>
                  <a:pt x="546109" y="362884"/>
                </a:lnTo>
                <a:lnTo>
                  <a:pt x="557736" y="355044"/>
                </a:lnTo>
                <a:lnTo>
                  <a:pt x="565576" y="343417"/>
                </a:lnTo>
                <a:lnTo>
                  <a:pt x="568451" y="329184"/>
                </a:lnTo>
                <a:lnTo>
                  <a:pt x="568451" y="36575"/>
                </a:lnTo>
                <a:lnTo>
                  <a:pt x="565576" y="22342"/>
                </a:lnTo>
                <a:lnTo>
                  <a:pt x="557736" y="10715"/>
                </a:lnTo>
                <a:lnTo>
                  <a:pt x="546109" y="2875"/>
                </a:lnTo>
                <a:lnTo>
                  <a:pt x="531876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71"/>
          <p:cNvSpPr/>
          <p:nvPr/>
        </p:nvSpPr>
        <p:spPr>
          <a:xfrm>
            <a:off x="6436446" y="4581896"/>
            <a:ext cx="535305" cy="239395"/>
          </a:xfrm>
          <a:custGeom>
            <a:avLst/>
            <a:gdLst/>
            <a:ahLst/>
            <a:cxnLst/>
            <a:rect l="l" t="t" r="r" b="b"/>
            <a:pathLst>
              <a:path w="535304" h="239394">
                <a:moveTo>
                  <a:pt x="0" y="239267"/>
                </a:moveTo>
                <a:lnTo>
                  <a:pt x="534924" y="239267"/>
                </a:lnTo>
                <a:lnTo>
                  <a:pt x="534924" y="0"/>
                </a:lnTo>
                <a:lnTo>
                  <a:pt x="0" y="0"/>
                </a:lnTo>
                <a:lnTo>
                  <a:pt x="0" y="239267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pPr algn="ctr"/>
            <a:r>
              <a:rPr lang="en-US" altLang="zh-TW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6</a:t>
            </a:r>
          </a:p>
          <a:p>
            <a:pPr algn="ctr"/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54" name="object 116"/>
          <p:cNvSpPr/>
          <p:nvPr/>
        </p:nvSpPr>
        <p:spPr>
          <a:xfrm>
            <a:off x="3998046" y="4587992"/>
            <a:ext cx="1099185" cy="242570"/>
          </a:xfrm>
          <a:custGeom>
            <a:avLst/>
            <a:gdLst/>
            <a:ahLst/>
            <a:cxnLst/>
            <a:rect l="l" t="t" r="r" b="b"/>
            <a:pathLst>
              <a:path w="1099185" h="242569">
                <a:moveTo>
                  <a:pt x="0" y="242315"/>
                </a:moveTo>
                <a:lnTo>
                  <a:pt x="1098803" y="242315"/>
                </a:lnTo>
                <a:lnTo>
                  <a:pt x="1098803" y="0"/>
                </a:lnTo>
                <a:lnTo>
                  <a:pt x="0" y="0"/>
                </a:lnTo>
                <a:lnTo>
                  <a:pt x="0" y="242315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17"/>
          <p:cNvSpPr txBox="1"/>
          <p:nvPr/>
        </p:nvSpPr>
        <p:spPr>
          <a:xfrm>
            <a:off x="4130760" y="4556751"/>
            <a:ext cx="83629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同科單班</a:t>
            </a:r>
            <a:endParaRPr sz="16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cxnSp>
        <p:nvCxnSpPr>
          <p:cNvPr id="129" name="直線接點 128"/>
          <p:cNvCxnSpPr/>
          <p:nvPr/>
        </p:nvCxnSpPr>
        <p:spPr>
          <a:xfrm>
            <a:off x="1848452" y="4353034"/>
            <a:ext cx="509981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3089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object 70"/>
          <p:cNvSpPr/>
          <p:nvPr/>
        </p:nvSpPr>
        <p:spPr>
          <a:xfrm>
            <a:off x="6422285" y="3567296"/>
            <a:ext cx="568960" cy="365760"/>
          </a:xfrm>
          <a:custGeom>
            <a:avLst/>
            <a:gdLst/>
            <a:ahLst/>
            <a:cxnLst/>
            <a:rect l="l" t="t" r="r" b="b"/>
            <a:pathLst>
              <a:path w="568960" h="365760">
                <a:moveTo>
                  <a:pt x="531876" y="0"/>
                </a:moveTo>
                <a:lnTo>
                  <a:pt x="36575" y="0"/>
                </a:lnTo>
                <a:lnTo>
                  <a:pt x="22342" y="2875"/>
                </a:lnTo>
                <a:lnTo>
                  <a:pt x="10715" y="10715"/>
                </a:lnTo>
                <a:lnTo>
                  <a:pt x="2875" y="22342"/>
                </a:lnTo>
                <a:lnTo>
                  <a:pt x="0" y="36575"/>
                </a:lnTo>
                <a:lnTo>
                  <a:pt x="0" y="329184"/>
                </a:lnTo>
                <a:lnTo>
                  <a:pt x="2875" y="343417"/>
                </a:lnTo>
                <a:lnTo>
                  <a:pt x="10715" y="355044"/>
                </a:lnTo>
                <a:lnTo>
                  <a:pt x="22342" y="362884"/>
                </a:lnTo>
                <a:lnTo>
                  <a:pt x="36575" y="365760"/>
                </a:lnTo>
                <a:lnTo>
                  <a:pt x="531876" y="365760"/>
                </a:lnTo>
                <a:lnTo>
                  <a:pt x="546109" y="362884"/>
                </a:lnTo>
                <a:lnTo>
                  <a:pt x="557736" y="355044"/>
                </a:lnTo>
                <a:lnTo>
                  <a:pt x="565576" y="343417"/>
                </a:lnTo>
                <a:lnTo>
                  <a:pt x="568451" y="329184"/>
                </a:lnTo>
                <a:lnTo>
                  <a:pt x="568451" y="36575"/>
                </a:lnTo>
                <a:lnTo>
                  <a:pt x="565576" y="22342"/>
                </a:lnTo>
                <a:lnTo>
                  <a:pt x="557736" y="10715"/>
                </a:lnTo>
                <a:lnTo>
                  <a:pt x="546109" y="2875"/>
                </a:lnTo>
                <a:lnTo>
                  <a:pt x="531876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36"/>
          <p:cNvSpPr/>
          <p:nvPr/>
        </p:nvSpPr>
        <p:spPr>
          <a:xfrm>
            <a:off x="5198149" y="3560946"/>
            <a:ext cx="1172210" cy="372110"/>
          </a:xfrm>
          <a:custGeom>
            <a:avLst/>
            <a:gdLst/>
            <a:ahLst/>
            <a:cxnLst/>
            <a:rect l="l" t="t" r="r" b="b"/>
            <a:pathLst>
              <a:path w="1172210" h="372110">
                <a:moveTo>
                  <a:pt x="1134744" y="0"/>
                </a:moveTo>
                <a:lnTo>
                  <a:pt x="37211" y="0"/>
                </a:lnTo>
                <a:lnTo>
                  <a:pt x="22717" y="2921"/>
                </a:lnTo>
                <a:lnTo>
                  <a:pt x="10890" y="10890"/>
                </a:lnTo>
                <a:lnTo>
                  <a:pt x="2921" y="22717"/>
                </a:lnTo>
                <a:lnTo>
                  <a:pt x="0" y="37211"/>
                </a:lnTo>
                <a:lnTo>
                  <a:pt x="0" y="334645"/>
                </a:lnTo>
                <a:lnTo>
                  <a:pt x="2921" y="349138"/>
                </a:lnTo>
                <a:lnTo>
                  <a:pt x="10890" y="360965"/>
                </a:lnTo>
                <a:lnTo>
                  <a:pt x="22717" y="368935"/>
                </a:lnTo>
                <a:lnTo>
                  <a:pt x="37211" y="371856"/>
                </a:lnTo>
                <a:lnTo>
                  <a:pt x="1134744" y="371856"/>
                </a:lnTo>
                <a:lnTo>
                  <a:pt x="1149238" y="368935"/>
                </a:lnTo>
                <a:lnTo>
                  <a:pt x="1161065" y="360965"/>
                </a:lnTo>
                <a:lnTo>
                  <a:pt x="1169034" y="349138"/>
                </a:lnTo>
                <a:lnTo>
                  <a:pt x="1171955" y="334645"/>
                </a:lnTo>
                <a:lnTo>
                  <a:pt x="1171955" y="37211"/>
                </a:lnTo>
                <a:lnTo>
                  <a:pt x="1169034" y="22717"/>
                </a:lnTo>
                <a:lnTo>
                  <a:pt x="1161065" y="10890"/>
                </a:lnTo>
                <a:lnTo>
                  <a:pt x="1149238" y="2921"/>
                </a:lnTo>
                <a:lnTo>
                  <a:pt x="1134744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3"/>
          <p:cNvSpPr/>
          <p:nvPr/>
        </p:nvSpPr>
        <p:spPr>
          <a:xfrm>
            <a:off x="1885781" y="3574916"/>
            <a:ext cx="1996439" cy="358140"/>
          </a:xfrm>
          <a:custGeom>
            <a:avLst/>
            <a:gdLst/>
            <a:ahLst/>
            <a:cxnLst/>
            <a:rect l="l" t="t" r="r" b="b"/>
            <a:pathLst>
              <a:path w="1996439" h="358139">
                <a:moveTo>
                  <a:pt x="1960626" y="0"/>
                </a:moveTo>
                <a:lnTo>
                  <a:pt x="35814" y="0"/>
                </a:lnTo>
                <a:lnTo>
                  <a:pt x="21875" y="2809"/>
                </a:lnTo>
                <a:lnTo>
                  <a:pt x="10491" y="10477"/>
                </a:lnTo>
                <a:lnTo>
                  <a:pt x="2815" y="21859"/>
                </a:lnTo>
                <a:lnTo>
                  <a:pt x="0" y="35814"/>
                </a:lnTo>
                <a:lnTo>
                  <a:pt x="0" y="322326"/>
                </a:lnTo>
                <a:lnTo>
                  <a:pt x="2815" y="336280"/>
                </a:lnTo>
                <a:lnTo>
                  <a:pt x="10491" y="347662"/>
                </a:lnTo>
                <a:lnTo>
                  <a:pt x="21875" y="355330"/>
                </a:lnTo>
                <a:lnTo>
                  <a:pt x="35814" y="358140"/>
                </a:lnTo>
                <a:lnTo>
                  <a:pt x="1960626" y="358140"/>
                </a:lnTo>
                <a:lnTo>
                  <a:pt x="1974580" y="355330"/>
                </a:lnTo>
                <a:lnTo>
                  <a:pt x="1985962" y="347662"/>
                </a:lnTo>
                <a:lnTo>
                  <a:pt x="1993630" y="336280"/>
                </a:lnTo>
                <a:lnTo>
                  <a:pt x="1996440" y="322326"/>
                </a:lnTo>
                <a:lnTo>
                  <a:pt x="1996440" y="35814"/>
                </a:lnTo>
                <a:lnTo>
                  <a:pt x="1993630" y="21859"/>
                </a:lnTo>
                <a:lnTo>
                  <a:pt x="1985962" y="10477"/>
                </a:lnTo>
                <a:lnTo>
                  <a:pt x="1974580" y="2809"/>
                </a:lnTo>
                <a:lnTo>
                  <a:pt x="1960626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15"/>
          <p:cNvSpPr/>
          <p:nvPr/>
        </p:nvSpPr>
        <p:spPr>
          <a:xfrm>
            <a:off x="3974013" y="2192794"/>
            <a:ext cx="1172210" cy="372110"/>
          </a:xfrm>
          <a:custGeom>
            <a:avLst/>
            <a:gdLst/>
            <a:ahLst/>
            <a:cxnLst/>
            <a:rect l="l" t="t" r="r" b="b"/>
            <a:pathLst>
              <a:path w="1172210" h="372110">
                <a:moveTo>
                  <a:pt x="1134745" y="0"/>
                </a:moveTo>
                <a:lnTo>
                  <a:pt x="37211" y="0"/>
                </a:lnTo>
                <a:lnTo>
                  <a:pt x="22717" y="2921"/>
                </a:lnTo>
                <a:lnTo>
                  <a:pt x="10890" y="10890"/>
                </a:lnTo>
                <a:lnTo>
                  <a:pt x="2921" y="22717"/>
                </a:lnTo>
                <a:lnTo>
                  <a:pt x="0" y="37210"/>
                </a:lnTo>
                <a:lnTo>
                  <a:pt x="0" y="334644"/>
                </a:lnTo>
                <a:lnTo>
                  <a:pt x="2921" y="349138"/>
                </a:lnTo>
                <a:lnTo>
                  <a:pt x="10890" y="360965"/>
                </a:lnTo>
                <a:lnTo>
                  <a:pt x="22717" y="368934"/>
                </a:lnTo>
                <a:lnTo>
                  <a:pt x="37211" y="371855"/>
                </a:lnTo>
                <a:lnTo>
                  <a:pt x="1134745" y="371855"/>
                </a:lnTo>
                <a:lnTo>
                  <a:pt x="1149238" y="368934"/>
                </a:lnTo>
                <a:lnTo>
                  <a:pt x="1161065" y="360965"/>
                </a:lnTo>
                <a:lnTo>
                  <a:pt x="1169035" y="349138"/>
                </a:lnTo>
                <a:lnTo>
                  <a:pt x="1171956" y="334644"/>
                </a:lnTo>
                <a:lnTo>
                  <a:pt x="1171956" y="37210"/>
                </a:lnTo>
                <a:lnTo>
                  <a:pt x="1169035" y="22717"/>
                </a:lnTo>
                <a:lnTo>
                  <a:pt x="1161065" y="10890"/>
                </a:lnTo>
                <a:lnTo>
                  <a:pt x="1149238" y="2921"/>
                </a:lnTo>
                <a:lnTo>
                  <a:pt x="1134745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Picture 8" descr="C:\Users\Cameron\AppData\Local\Microsoft\Windows\INetCache\IE\006OBT08\orange-background-1377808315yfg[1].jpg"/>
          <p:cNvPicPr>
            <a:picLocks noChangeArrowheads="1"/>
          </p:cNvPicPr>
          <p:nvPr/>
        </p:nvPicPr>
        <p:blipFill>
          <a:blip r:embed="rId2" cstate="print">
            <a:duotone>
              <a:prstClr val="black"/>
              <a:srgbClr val="FFCC6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33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70" y="-27384"/>
            <a:ext cx="9144000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C:\Users\Cameron\AppData\Local\Microsoft\Windows\INetCache\IE\006OBT08\orange-background-1377808315yfg[1].jpg"/>
          <p:cNvPicPr>
            <a:picLocks noChangeArrowheads="1"/>
          </p:cNvPicPr>
          <p:nvPr/>
        </p:nvPicPr>
        <p:blipFill>
          <a:blip r:embed="rId4" cstate="print">
            <a:duotone>
              <a:prstClr val="black"/>
              <a:srgbClr val="00FF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00" y="-27384"/>
            <a:ext cx="8532000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字方塊 8"/>
          <p:cNvSpPr txBox="1"/>
          <p:nvPr/>
        </p:nvSpPr>
        <p:spPr>
          <a:xfrm>
            <a:off x="899592" y="116632"/>
            <a:ext cx="56886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課程規劃</a:t>
            </a:r>
            <a:endParaRPr lang="en-US" altLang="zh-TW" sz="2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altLang="zh-TW" sz="2800" dirty="0">
                <a:solidFill>
                  <a:schemeClr val="bg1"/>
                </a:solidFill>
                <a:highlight>
                  <a:srgbClr val="C0C0C0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115</a:t>
            </a:r>
            <a:r>
              <a:rPr lang="zh-TW" altLang="en-US" sz="2800" dirty="0">
                <a:solidFill>
                  <a:schemeClr val="bg1"/>
                </a:solidFill>
                <a:highlight>
                  <a:srgbClr val="C0C0C0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學年度入學校訂科目</a:t>
            </a:r>
            <a:endParaRPr lang="en-US" altLang="zh-TW" sz="2800" dirty="0">
              <a:solidFill>
                <a:schemeClr val="bg1"/>
              </a:solidFill>
              <a:highlight>
                <a:srgbClr val="C0C0C0"/>
              </a:highligh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2" name="object 3"/>
          <p:cNvSpPr/>
          <p:nvPr/>
        </p:nvSpPr>
        <p:spPr>
          <a:xfrm>
            <a:off x="1890695" y="1700808"/>
            <a:ext cx="1996439" cy="393700"/>
          </a:xfrm>
          <a:custGeom>
            <a:avLst/>
            <a:gdLst/>
            <a:ahLst/>
            <a:cxnLst/>
            <a:rect l="l" t="t" r="r" b="b"/>
            <a:pathLst>
              <a:path w="1996439" h="393700">
                <a:moveTo>
                  <a:pt x="1957070" y="0"/>
                </a:moveTo>
                <a:lnTo>
                  <a:pt x="39319" y="0"/>
                </a:lnTo>
                <a:lnTo>
                  <a:pt x="24013" y="3097"/>
                </a:lnTo>
                <a:lnTo>
                  <a:pt x="11515" y="11541"/>
                </a:lnTo>
                <a:lnTo>
                  <a:pt x="3089" y="24056"/>
                </a:lnTo>
                <a:lnTo>
                  <a:pt x="0" y="39370"/>
                </a:lnTo>
                <a:lnTo>
                  <a:pt x="0" y="353822"/>
                </a:lnTo>
                <a:lnTo>
                  <a:pt x="3089" y="369135"/>
                </a:lnTo>
                <a:lnTo>
                  <a:pt x="11515" y="381650"/>
                </a:lnTo>
                <a:lnTo>
                  <a:pt x="24013" y="390094"/>
                </a:lnTo>
                <a:lnTo>
                  <a:pt x="39319" y="393192"/>
                </a:lnTo>
                <a:lnTo>
                  <a:pt x="1957070" y="393192"/>
                </a:lnTo>
                <a:lnTo>
                  <a:pt x="1972383" y="390094"/>
                </a:lnTo>
                <a:lnTo>
                  <a:pt x="1984898" y="381650"/>
                </a:lnTo>
                <a:lnTo>
                  <a:pt x="1993342" y="369135"/>
                </a:lnTo>
                <a:lnTo>
                  <a:pt x="1996439" y="353822"/>
                </a:lnTo>
                <a:lnTo>
                  <a:pt x="1996439" y="39370"/>
                </a:lnTo>
                <a:lnTo>
                  <a:pt x="1993342" y="24056"/>
                </a:lnTo>
                <a:lnTo>
                  <a:pt x="1984898" y="11541"/>
                </a:lnTo>
                <a:lnTo>
                  <a:pt x="1972383" y="3097"/>
                </a:lnTo>
                <a:lnTo>
                  <a:pt x="1957070" y="0"/>
                </a:lnTo>
                <a:close/>
              </a:path>
            </a:pathLst>
          </a:custGeom>
          <a:solidFill>
            <a:srgbClr val="C55A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4"/>
          <p:cNvSpPr/>
          <p:nvPr/>
        </p:nvSpPr>
        <p:spPr>
          <a:xfrm>
            <a:off x="1963847" y="1769389"/>
            <a:ext cx="1873250" cy="257810"/>
          </a:xfrm>
          <a:custGeom>
            <a:avLst/>
            <a:gdLst/>
            <a:ahLst/>
            <a:cxnLst/>
            <a:rect l="l" t="t" r="r" b="b"/>
            <a:pathLst>
              <a:path w="1873250" h="257810">
                <a:moveTo>
                  <a:pt x="0" y="257555"/>
                </a:moveTo>
                <a:lnTo>
                  <a:pt x="1872995" y="257555"/>
                </a:lnTo>
                <a:lnTo>
                  <a:pt x="1872995" y="0"/>
                </a:lnTo>
                <a:lnTo>
                  <a:pt x="0" y="0"/>
                </a:lnTo>
                <a:lnTo>
                  <a:pt x="0" y="257555"/>
                </a:lnTo>
                <a:close/>
              </a:path>
            </a:pathLst>
          </a:custGeom>
          <a:solidFill>
            <a:srgbClr val="C55A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5"/>
          <p:cNvSpPr txBox="1"/>
          <p:nvPr/>
        </p:nvSpPr>
        <p:spPr>
          <a:xfrm>
            <a:off x="2482135" y="1745386"/>
            <a:ext cx="83756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Microsoft JhengHei"/>
                <a:cs typeface="Microsoft JhengHei"/>
              </a:rPr>
              <a:t>選修科目</a:t>
            </a:r>
            <a:endParaRPr sz="1600" dirty="0">
              <a:latin typeface="Microsoft JhengHei"/>
              <a:cs typeface="Microsoft JhengHei"/>
            </a:endParaRPr>
          </a:p>
        </p:txBody>
      </p:sp>
      <p:sp>
        <p:nvSpPr>
          <p:cNvPr id="21" name="object 22"/>
          <p:cNvSpPr/>
          <p:nvPr/>
        </p:nvSpPr>
        <p:spPr>
          <a:xfrm>
            <a:off x="3964860" y="1713001"/>
            <a:ext cx="1172210" cy="393700"/>
          </a:xfrm>
          <a:custGeom>
            <a:avLst/>
            <a:gdLst/>
            <a:ahLst/>
            <a:cxnLst/>
            <a:rect l="l" t="t" r="r" b="b"/>
            <a:pathLst>
              <a:path w="1172210" h="393700">
                <a:moveTo>
                  <a:pt x="1132585" y="0"/>
                </a:moveTo>
                <a:lnTo>
                  <a:pt x="39369" y="0"/>
                </a:lnTo>
                <a:lnTo>
                  <a:pt x="24056" y="3097"/>
                </a:lnTo>
                <a:lnTo>
                  <a:pt x="11541" y="11541"/>
                </a:lnTo>
                <a:lnTo>
                  <a:pt x="3097" y="24056"/>
                </a:lnTo>
                <a:lnTo>
                  <a:pt x="0" y="39369"/>
                </a:lnTo>
                <a:lnTo>
                  <a:pt x="0" y="353821"/>
                </a:lnTo>
                <a:lnTo>
                  <a:pt x="3097" y="369135"/>
                </a:lnTo>
                <a:lnTo>
                  <a:pt x="11541" y="381650"/>
                </a:lnTo>
                <a:lnTo>
                  <a:pt x="24056" y="390094"/>
                </a:lnTo>
                <a:lnTo>
                  <a:pt x="39369" y="393191"/>
                </a:lnTo>
                <a:lnTo>
                  <a:pt x="1132585" y="393191"/>
                </a:lnTo>
                <a:lnTo>
                  <a:pt x="1147899" y="390094"/>
                </a:lnTo>
                <a:lnTo>
                  <a:pt x="1160414" y="381650"/>
                </a:lnTo>
                <a:lnTo>
                  <a:pt x="1168858" y="369135"/>
                </a:lnTo>
                <a:lnTo>
                  <a:pt x="1171955" y="353821"/>
                </a:lnTo>
                <a:lnTo>
                  <a:pt x="1171955" y="39369"/>
                </a:lnTo>
                <a:lnTo>
                  <a:pt x="1168858" y="24056"/>
                </a:lnTo>
                <a:lnTo>
                  <a:pt x="1160414" y="11541"/>
                </a:lnTo>
                <a:lnTo>
                  <a:pt x="1147899" y="3097"/>
                </a:lnTo>
                <a:lnTo>
                  <a:pt x="1132585" y="0"/>
                </a:lnTo>
                <a:close/>
              </a:path>
            </a:pathLst>
          </a:custGeom>
          <a:solidFill>
            <a:srgbClr val="C55A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3"/>
          <p:cNvSpPr/>
          <p:nvPr/>
        </p:nvSpPr>
        <p:spPr>
          <a:xfrm>
            <a:off x="4015151" y="1781580"/>
            <a:ext cx="1099185" cy="257810"/>
          </a:xfrm>
          <a:custGeom>
            <a:avLst/>
            <a:gdLst/>
            <a:ahLst/>
            <a:cxnLst/>
            <a:rect l="l" t="t" r="r" b="b"/>
            <a:pathLst>
              <a:path w="1099185" h="257810">
                <a:moveTo>
                  <a:pt x="0" y="257556"/>
                </a:moveTo>
                <a:lnTo>
                  <a:pt x="1098803" y="257556"/>
                </a:lnTo>
                <a:lnTo>
                  <a:pt x="1098803" y="0"/>
                </a:lnTo>
                <a:lnTo>
                  <a:pt x="0" y="0"/>
                </a:lnTo>
                <a:lnTo>
                  <a:pt x="0" y="257556"/>
                </a:lnTo>
                <a:close/>
              </a:path>
            </a:pathLst>
          </a:custGeom>
          <a:solidFill>
            <a:srgbClr val="C55A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4"/>
          <p:cNvSpPr txBox="1"/>
          <p:nvPr/>
        </p:nvSpPr>
        <p:spPr>
          <a:xfrm>
            <a:off x="4146597" y="1757323"/>
            <a:ext cx="83629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Microsoft JhengHei"/>
                <a:cs typeface="Microsoft JhengHei"/>
              </a:rPr>
              <a:t>辦理方式</a:t>
            </a:r>
            <a:endParaRPr sz="1600">
              <a:latin typeface="Microsoft JhengHei"/>
              <a:cs typeface="Microsoft JhengHei"/>
            </a:endParaRPr>
          </a:p>
        </p:txBody>
      </p:sp>
      <p:sp>
        <p:nvSpPr>
          <p:cNvPr id="27" name="object 30"/>
          <p:cNvSpPr/>
          <p:nvPr/>
        </p:nvSpPr>
        <p:spPr>
          <a:xfrm>
            <a:off x="5196251" y="1713001"/>
            <a:ext cx="1172210" cy="393700"/>
          </a:xfrm>
          <a:custGeom>
            <a:avLst/>
            <a:gdLst/>
            <a:ahLst/>
            <a:cxnLst/>
            <a:rect l="l" t="t" r="r" b="b"/>
            <a:pathLst>
              <a:path w="1172210" h="393700">
                <a:moveTo>
                  <a:pt x="1132586" y="0"/>
                </a:moveTo>
                <a:lnTo>
                  <a:pt x="39370" y="0"/>
                </a:lnTo>
                <a:lnTo>
                  <a:pt x="24056" y="3097"/>
                </a:lnTo>
                <a:lnTo>
                  <a:pt x="11541" y="11541"/>
                </a:lnTo>
                <a:lnTo>
                  <a:pt x="3097" y="24056"/>
                </a:lnTo>
                <a:lnTo>
                  <a:pt x="0" y="39369"/>
                </a:lnTo>
                <a:lnTo>
                  <a:pt x="0" y="353821"/>
                </a:lnTo>
                <a:lnTo>
                  <a:pt x="3097" y="369135"/>
                </a:lnTo>
                <a:lnTo>
                  <a:pt x="11541" y="381650"/>
                </a:lnTo>
                <a:lnTo>
                  <a:pt x="24056" y="390094"/>
                </a:lnTo>
                <a:lnTo>
                  <a:pt x="39370" y="393191"/>
                </a:lnTo>
                <a:lnTo>
                  <a:pt x="1132586" y="393191"/>
                </a:lnTo>
                <a:lnTo>
                  <a:pt x="1147899" y="390094"/>
                </a:lnTo>
                <a:lnTo>
                  <a:pt x="1160414" y="381650"/>
                </a:lnTo>
                <a:lnTo>
                  <a:pt x="1168858" y="369135"/>
                </a:lnTo>
                <a:lnTo>
                  <a:pt x="1171955" y="353821"/>
                </a:lnTo>
                <a:lnTo>
                  <a:pt x="1171955" y="39369"/>
                </a:lnTo>
                <a:lnTo>
                  <a:pt x="1168858" y="24056"/>
                </a:lnTo>
                <a:lnTo>
                  <a:pt x="1160414" y="11541"/>
                </a:lnTo>
                <a:lnTo>
                  <a:pt x="1147899" y="3097"/>
                </a:lnTo>
                <a:lnTo>
                  <a:pt x="1132586" y="0"/>
                </a:lnTo>
                <a:close/>
              </a:path>
            </a:pathLst>
          </a:custGeom>
          <a:solidFill>
            <a:srgbClr val="C55A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31"/>
          <p:cNvSpPr/>
          <p:nvPr/>
        </p:nvSpPr>
        <p:spPr>
          <a:xfrm>
            <a:off x="5246543" y="1781580"/>
            <a:ext cx="1099185" cy="257810"/>
          </a:xfrm>
          <a:custGeom>
            <a:avLst/>
            <a:gdLst/>
            <a:ahLst/>
            <a:cxnLst/>
            <a:rect l="l" t="t" r="r" b="b"/>
            <a:pathLst>
              <a:path w="1099185" h="257810">
                <a:moveTo>
                  <a:pt x="0" y="257556"/>
                </a:moveTo>
                <a:lnTo>
                  <a:pt x="1098803" y="257556"/>
                </a:lnTo>
                <a:lnTo>
                  <a:pt x="1098803" y="0"/>
                </a:lnTo>
                <a:lnTo>
                  <a:pt x="0" y="0"/>
                </a:lnTo>
                <a:lnTo>
                  <a:pt x="0" y="257556"/>
                </a:lnTo>
                <a:close/>
              </a:path>
            </a:pathLst>
          </a:custGeom>
          <a:solidFill>
            <a:srgbClr val="C55A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32"/>
          <p:cNvSpPr txBox="1"/>
          <p:nvPr/>
        </p:nvSpPr>
        <p:spPr>
          <a:xfrm>
            <a:off x="5378624" y="1757323"/>
            <a:ext cx="8369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Microsoft JhengHei"/>
                <a:cs typeface="Microsoft JhengHei"/>
              </a:rPr>
              <a:t>開設學期</a:t>
            </a:r>
            <a:endParaRPr sz="1600" dirty="0">
              <a:latin typeface="Microsoft JhengHei"/>
              <a:cs typeface="Microsoft JhengHei"/>
            </a:endParaRPr>
          </a:p>
        </p:txBody>
      </p:sp>
      <p:sp>
        <p:nvSpPr>
          <p:cNvPr id="36" name="object 65"/>
          <p:cNvSpPr/>
          <p:nvPr/>
        </p:nvSpPr>
        <p:spPr>
          <a:xfrm>
            <a:off x="6416975" y="1708429"/>
            <a:ext cx="579120" cy="393700"/>
          </a:xfrm>
          <a:custGeom>
            <a:avLst/>
            <a:gdLst/>
            <a:ahLst/>
            <a:cxnLst/>
            <a:rect l="l" t="t" r="r" b="b"/>
            <a:pathLst>
              <a:path w="579120" h="393700">
                <a:moveTo>
                  <a:pt x="539750" y="0"/>
                </a:moveTo>
                <a:lnTo>
                  <a:pt x="39369" y="0"/>
                </a:lnTo>
                <a:lnTo>
                  <a:pt x="24056" y="3097"/>
                </a:lnTo>
                <a:lnTo>
                  <a:pt x="11541" y="11541"/>
                </a:lnTo>
                <a:lnTo>
                  <a:pt x="3097" y="24056"/>
                </a:lnTo>
                <a:lnTo>
                  <a:pt x="0" y="39369"/>
                </a:lnTo>
                <a:lnTo>
                  <a:pt x="0" y="353822"/>
                </a:lnTo>
                <a:lnTo>
                  <a:pt x="3097" y="369135"/>
                </a:lnTo>
                <a:lnTo>
                  <a:pt x="11541" y="381650"/>
                </a:lnTo>
                <a:lnTo>
                  <a:pt x="24056" y="390094"/>
                </a:lnTo>
                <a:lnTo>
                  <a:pt x="39369" y="393191"/>
                </a:lnTo>
                <a:lnTo>
                  <a:pt x="539750" y="393191"/>
                </a:lnTo>
                <a:lnTo>
                  <a:pt x="555063" y="390094"/>
                </a:lnTo>
                <a:lnTo>
                  <a:pt x="567578" y="381650"/>
                </a:lnTo>
                <a:lnTo>
                  <a:pt x="576022" y="369135"/>
                </a:lnTo>
                <a:lnTo>
                  <a:pt x="579119" y="353822"/>
                </a:lnTo>
                <a:lnTo>
                  <a:pt x="579119" y="39369"/>
                </a:lnTo>
                <a:lnTo>
                  <a:pt x="576022" y="24056"/>
                </a:lnTo>
                <a:lnTo>
                  <a:pt x="567578" y="11541"/>
                </a:lnTo>
                <a:lnTo>
                  <a:pt x="555063" y="3097"/>
                </a:lnTo>
                <a:lnTo>
                  <a:pt x="539750" y="0"/>
                </a:lnTo>
                <a:close/>
              </a:path>
            </a:pathLst>
          </a:custGeom>
          <a:solidFill>
            <a:srgbClr val="C55A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66"/>
          <p:cNvSpPr/>
          <p:nvPr/>
        </p:nvSpPr>
        <p:spPr>
          <a:xfrm>
            <a:off x="6441360" y="1777008"/>
            <a:ext cx="544195" cy="257810"/>
          </a:xfrm>
          <a:custGeom>
            <a:avLst/>
            <a:gdLst/>
            <a:ahLst/>
            <a:cxnLst/>
            <a:rect l="l" t="t" r="r" b="b"/>
            <a:pathLst>
              <a:path w="544195" h="257810">
                <a:moveTo>
                  <a:pt x="0" y="257555"/>
                </a:moveTo>
                <a:lnTo>
                  <a:pt x="544067" y="257555"/>
                </a:lnTo>
                <a:lnTo>
                  <a:pt x="544067" y="0"/>
                </a:lnTo>
                <a:lnTo>
                  <a:pt x="0" y="0"/>
                </a:lnTo>
                <a:lnTo>
                  <a:pt x="0" y="257555"/>
                </a:lnTo>
                <a:close/>
              </a:path>
            </a:pathLst>
          </a:custGeom>
          <a:solidFill>
            <a:srgbClr val="C55A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67"/>
          <p:cNvSpPr txBox="1"/>
          <p:nvPr/>
        </p:nvSpPr>
        <p:spPr>
          <a:xfrm>
            <a:off x="6472856" y="1787803"/>
            <a:ext cx="482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Microsoft JhengHei"/>
                <a:cs typeface="Microsoft JhengHei"/>
              </a:rPr>
              <a:t>學分數</a:t>
            </a:r>
            <a:endParaRPr sz="1200">
              <a:latin typeface="Microsoft JhengHei"/>
              <a:cs typeface="Microsoft JhengHei"/>
            </a:endParaRPr>
          </a:p>
        </p:txBody>
      </p:sp>
      <p:cxnSp>
        <p:nvCxnSpPr>
          <p:cNvPr id="73" name="直線接點 72"/>
          <p:cNvCxnSpPr/>
          <p:nvPr/>
        </p:nvCxnSpPr>
        <p:spPr>
          <a:xfrm>
            <a:off x="1920460" y="2132856"/>
            <a:ext cx="509981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直線接點 129"/>
          <p:cNvCxnSpPr/>
          <p:nvPr/>
        </p:nvCxnSpPr>
        <p:spPr>
          <a:xfrm>
            <a:off x="1907704" y="4509120"/>
            <a:ext cx="509981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object 13"/>
          <p:cNvSpPr/>
          <p:nvPr/>
        </p:nvSpPr>
        <p:spPr>
          <a:xfrm>
            <a:off x="1885781" y="2194440"/>
            <a:ext cx="1996439" cy="358140"/>
          </a:xfrm>
          <a:custGeom>
            <a:avLst/>
            <a:gdLst/>
            <a:ahLst/>
            <a:cxnLst/>
            <a:rect l="l" t="t" r="r" b="b"/>
            <a:pathLst>
              <a:path w="1996439" h="358139">
                <a:moveTo>
                  <a:pt x="1960626" y="0"/>
                </a:moveTo>
                <a:lnTo>
                  <a:pt x="35814" y="0"/>
                </a:lnTo>
                <a:lnTo>
                  <a:pt x="21875" y="2809"/>
                </a:lnTo>
                <a:lnTo>
                  <a:pt x="10491" y="10477"/>
                </a:lnTo>
                <a:lnTo>
                  <a:pt x="2815" y="21859"/>
                </a:lnTo>
                <a:lnTo>
                  <a:pt x="0" y="35814"/>
                </a:lnTo>
                <a:lnTo>
                  <a:pt x="0" y="322326"/>
                </a:lnTo>
                <a:lnTo>
                  <a:pt x="2815" y="336280"/>
                </a:lnTo>
                <a:lnTo>
                  <a:pt x="10491" y="347662"/>
                </a:lnTo>
                <a:lnTo>
                  <a:pt x="21875" y="355330"/>
                </a:lnTo>
                <a:lnTo>
                  <a:pt x="35814" y="358140"/>
                </a:lnTo>
                <a:lnTo>
                  <a:pt x="1960626" y="358140"/>
                </a:lnTo>
                <a:lnTo>
                  <a:pt x="1974580" y="355330"/>
                </a:lnTo>
                <a:lnTo>
                  <a:pt x="1985962" y="347662"/>
                </a:lnTo>
                <a:lnTo>
                  <a:pt x="1993630" y="336280"/>
                </a:lnTo>
                <a:lnTo>
                  <a:pt x="1996440" y="322326"/>
                </a:lnTo>
                <a:lnTo>
                  <a:pt x="1996440" y="35814"/>
                </a:lnTo>
                <a:lnTo>
                  <a:pt x="1993630" y="21859"/>
                </a:lnTo>
                <a:lnTo>
                  <a:pt x="1985962" y="10477"/>
                </a:lnTo>
                <a:lnTo>
                  <a:pt x="1974580" y="2809"/>
                </a:lnTo>
                <a:lnTo>
                  <a:pt x="1960626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4"/>
          <p:cNvSpPr/>
          <p:nvPr/>
        </p:nvSpPr>
        <p:spPr>
          <a:xfrm>
            <a:off x="1958934" y="2255400"/>
            <a:ext cx="1873250" cy="234950"/>
          </a:xfrm>
          <a:custGeom>
            <a:avLst/>
            <a:gdLst/>
            <a:ahLst/>
            <a:cxnLst/>
            <a:rect l="l" t="t" r="r" b="b"/>
            <a:pathLst>
              <a:path w="1873250" h="234950">
                <a:moveTo>
                  <a:pt x="0" y="234696"/>
                </a:moveTo>
                <a:lnTo>
                  <a:pt x="1872996" y="234696"/>
                </a:lnTo>
                <a:lnTo>
                  <a:pt x="1872996" y="0"/>
                </a:lnTo>
                <a:lnTo>
                  <a:pt x="0" y="0"/>
                </a:lnTo>
                <a:lnTo>
                  <a:pt x="0" y="234696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5"/>
          <p:cNvSpPr txBox="1"/>
          <p:nvPr/>
        </p:nvSpPr>
        <p:spPr>
          <a:xfrm>
            <a:off x="1986493" y="2221110"/>
            <a:ext cx="83629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TW" altLang="en-US" sz="1600" b="1" spc="-5" dirty="0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商業</a:t>
            </a:r>
            <a:r>
              <a:rPr sz="1600" b="1" spc="-5" dirty="0" err="1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實務</a:t>
            </a:r>
            <a:endParaRPr sz="16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137" name="object 36"/>
          <p:cNvSpPr/>
          <p:nvPr/>
        </p:nvSpPr>
        <p:spPr>
          <a:xfrm>
            <a:off x="5189814" y="2180724"/>
            <a:ext cx="1172210" cy="372110"/>
          </a:xfrm>
          <a:custGeom>
            <a:avLst/>
            <a:gdLst/>
            <a:ahLst/>
            <a:cxnLst/>
            <a:rect l="l" t="t" r="r" b="b"/>
            <a:pathLst>
              <a:path w="1172210" h="372110">
                <a:moveTo>
                  <a:pt x="1134744" y="0"/>
                </a:moveTo>
                <a:lnTo>
                  <a:pt x="37211" y="0"/>
                </a:lnTo>
                <a:lnTo>
                  <a:pt x="22717" y="2921"/>
                </a:lnTo>
                <a:lnTo>
                  <a:pt x="10890" y="10890"/>
                </a:lnTo>
                <a:lnTo>
                  <a:pt x="2921" y="22717"/>
                </a:lnTo>
                <a:lnTo>
                  <a:pt x="0" y="37211"/>
                </a:lnTo>
                <a:lnTo>
                  <a:pt x="0" y="334645"/>
                </a:lnTo>
                <a:lnTo>
                  <a:pt x="2921" y="349138"/>
                </a:lnTo>
                <a:lnTo>
                  <a:pt x="10890" y="360965"/>
                </a:lnTo>
                <a:lnTo>
                  <a:pt x="22717" y="368935"/>
                </a:lnTo>
                <a:lnTo>
                  <a:pt x="37211" y="371856"/>
                </a:lnTo>
                <a:lnTo>
                  <a:pt x="1134744" y="371856"/>
                </a:lnTo>
                <a:lnTo>
                  <a:pt x="1149238" y="368935"/>
                </a:lnTo>
                <a:lnTo>
                  <a:pt x="1161065" y="360965"/>
                </a:lnTo>
                <a:lnTo>
                  <a:pt x="1169034" y="349138"/>
                </a:lnTo>
                <a:lnTo>
                  <a:pt x="1171955" y="334645"/>
                </a:lnTo>
                <a:lnTo>
                  <a:pt x="1171955" y="37211"/>
                </a:lnTo>
                <a:lnTo>
                  <a:pt x="1169034" y="22717"/>
                </a:lnTo>
                <a:lnTo>
                  <a:pt x="1161065" y="10890"/>
                </a:lnTo>
                <a:lnTo>
                  <a:pt x="1149238" y="2921"/>
                </a:lnTo>
                <a:lnTo>
                  <a:pt x="1134744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37"/>
          <p:cNvSpPr/>
          <p:nvPr/>
        </p:nvSpPr>
        <p:spPr>
          <a:xfrm>
            <a:off x="5232485" y="2244733"/>
            <a:ext cx="1099185" cy="243840"/>
          </a:xfrm>
          <a:custGeom>
            <a:avLst/>
            <a:gdLst/>
            <a:ahLst/>
            <a:cxnLst/>
            <a:rect l="l" t="t" r="r" b="b"/>
            <a:pathLst>
              <a:path w="1099185" h="243839">
                <a:moveTo>
                  <a:pt x="0" y="243839"/>
                </a:moveTo>
                <a:lnTo>
                  <a:pt x="1098803" y="243839"/>
                </a:lnTo>
                <a:lnTo>
                  <a:pt x="1098803" y="0"/>
                </a:lnTo>
                <a:lnTo>
                  <a:pt x="0" y="0"/>
                </a:lnTo>
                <a:lnTo>
                  <a:pt x="0" y="243839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38"/>
          <p:cNvSpPr txBox="1"/>
          <p:nvPr/>
        </p:nvSpPr>
        <p:spPr>
          <a:xfrm>
            <a:off x="5465403" y="2214379"/>
            <a:ext cx="63373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TW" altLang="en-US" sz="1600" b="1" spc="-5" dirty="0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三</a:t>
            </a:r>
            <a:r>
              <a:rPr sz="1600" b="1" spc="-5" dirty="0" err="1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年級</a:t>
            </a:r>
            <a:endParaRPr sz="16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140" name="object 70"/>
          <p:cNvSpPr/>
          <p:nvPr/>
        </p:nvSpPr>
        <p:spPr>
          <a:xfrm>
            <a:off x="6416633" y="2186821"/>
            <a:ext cx="568960" cy="365760"/>
          </a:xfrm>
          <a:custGeom>
            <a:avLst/>
            <a:gdLst/>
            <a:ahLst/>
            <a:cxnLst/>
            <a:rect l="l" t="t" r="r" b="b"/>
            <a:pathLst>
              <a:path w="568960" h="365760">
                <a:moveTo>
                  <a:pt x="531876" y="0"/>
                </a:moveTo>
                <a:lnTo>
                  <a:pt x="36575" y="0"/>
                </a:lnTo>
                <a:lnTo>
                  <a:pt x="22342" y="2875"/>
                </a:lnTo>
                <a:lnTo>
                  <a:pt x="10715" y="10715"/>
                </a:lnTo>
                <a:lnTo>
                  <a:pt x="2875" y="22342"/>
                </a:lnTo>
                <a:lnTo>
                  <a:pt x="0" y="36575"/>
                </a:lnTo>
                <a:lnTo>
                  <a:pt x="0" y="329184"/>
                </a:lnTo>
                <a:lnTo>
                  <a:pt x="2875" y="343417"/>
                </a:lnTo>
                <a:lnTo>
                  <a:pt x="10715" y="355044"/>
                </a:lnTo>
                <a:lnTo>
                  <a:pt x="22342" y="362884"/>
                </a:lnTo>
                <a:lnTo>
                  <a:pt x="36575" y="365760"/>
                </a:lnTo>
                <a:lnTo>
                  <a:pt x="531876" y="365760"/>
                </a:lnTo>
                <a:lnTo>
                  <a:pt x="546109" y="362884"/>
                </a:lnTo>
                <a:lnTo>
                  <a:pt x="557736" y="355044"/>
                </a:lnTo>
                <a:lnTo>
                  <a:pt x="565576" y="343417"/>
                </a:lnTo>
                <a:lnTo>
                  <a:pt x="568451" y="329184"/>
                </a:lnTo>
                <a:lnTo>
                  <a:pt x="568451" y="36575"/>
                </a:lnTo>
                <a:lnTo>
                  <a:pt x="565576" y="22342"/>
                </a:lnTo>
                <a:lnTo>
                  <a:pt x="557736" y="10715"/>
                </a:lnTo>
                <a:lnTo>
                  <a:pt x="546109" y="2875"/>
                </a:lnTo>
                <a:lnTo>
                  <a:pt x="531876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71"/>
          <p:cNvSpPr/>
          <p:nvPr/>
        </p:nvSpPr>
        <p:spPr>
          <a:xfrm>
            <a:off x="6436446" y="2250828"/>
            <a:ext cx="535305" cy="239395"/>
          </a:xfrm>
          <a:custGeom>
            <a:avLst/>
            <a:gdLst/>
            <a:ahLst/>
            <a:cxnLst/>
            <a:rect l="l" t="t" r="r" b="b"/>
            <a:pathLst>
              <a:path w="535304" h="239394">
                <a:moveTo>
                  <a:pt x="0" y="239267"/>
                </a:moveTo>
                <a:lnTo>
                  <a:pt x="534924" y="239267"/>
                </a:lnTo>
                <a:lnTo>
                  <a:pt x="534924" y="0"/>
                </a:lnTo>
                <a:lnTo>
                  <a:pt x="0" y="0"/>
                </a:lnTo>
                <a:lnTo>
                  <a:pt x="0" y="239267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pPr algn="ctr"/>
            <a:r>
              <a:rPr lang="en-US" altLang="zh-TW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6</a:t>
            </a:r>
          </a:p>
          <a:p>
            <a:pPr algn="ctr"/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42" name="object 116"/>
          <p:cNvSpPr/>
          <p:nvPr/>
        </p:nvSpPr>
        <p:spPr>
          <a:xfrm>
            <a:off x="3998046" y="2256924"/>
            <a:ext cx="1099185" cy="242570"/>
          </a:xfrm>
          <a:custGeom>
            <a:avLst/>
            <a:gdLst/>
            <a:ahLst/>
            <a:cxnLst/>
            <a:rect l="l" t="t" r="r" b="b"/>
            <a:pathLst>
              <a:path w="1099185" h="242569">
                <a:moveTo>
                  <a:pt x="0" y="242315"/>
                </a:moveTo>
                <a:lnTo>
                  <a:pt x="1098803" y="242315"/>
                </a:lnTo>
                <a:lnTo>
                  <a:pt x="1098803" y="0"/>
                </a:lnTo>
                <a:lnTo>
                  <a:pt x="0" y="0"/>
                </a:lnTo>
                <a:lnTo>
                  <a:pt x="0" y="242315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17"/>
          <p:cNvSpPr txBox="1"/>
          <p:nvPr/>
        </p:nvSpPr>
        <p:spPr>
          <a:xfrm>
            <a:off x="4130760" y="2225683"/>
            <a:ext cx="83629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同科單班</a:t>
            </a:r>
            <a:endParaRPr sz="16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cxnSp>
        <p:nvCxnSpPr>
          <p:cNvPr id="144" name="直線接點 143"/>
          <p:cNvCxnSpPr/>
          <p:nvPr/>
        </p:nvCxnSpPr>
        <p:spPr>
          <a:xfrm>
            <a:off x="1835696" y="2135528"/>
            <a:ext cx="509981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object 115"/>
          <p:cNvSpPr/>
          <p:nvPr/>
        </p:nvSpPr>
        <p:spPr>
          <a:xfrm>
            <a:off x="3974013" y="2624842"/>
            <a:ext cx="1172210" cy="372110"/>
          </a:xfrm>
          <a:custGeom>
            <a:avLst/>
            <a:gdLst/>
            <a:ahLst/>
            <a:cxnLst/>
            <a:rect l="l" t="t" r="r" b="b"/>
            <a:pathLst>
              <a:path w="1172210" h="372110">
                <a:moveTo>
                  <a:pt x="1134745" y="0"/>
                </a:moveTo>
                <a:lnTo>
                  <a:pt x="37211" y="0"/>
                </a:lnTo>
                <a:lnTo>
                  <a:pt x="22717" y="2921"/>
                </a:lnTo>
                <a:lnTo>
                  <a:pt x="10890" y="10890"/>
                </a:lnTo>
                <a:lnTo>
                  <a:pt x="2921" y="22717"/>
                </a:lnTo>
                <a:lnTo>
                  <a:pt x="0" y="37210"/>
                </a:lnTo>
                <a:lnTo>
                  <a:pt x="0" y="334644"/>
                </a:lnTo>
                <a:lnTo>
                  <a:pt x="2921" y="349138"/>
                </a:lnTo>
                <a:lnTo>
                  <a:pt x="10890" y="360965"/>
                </a:lnTo>
                <a:lnTo>
                  <a:pt x="22717" y="368934"/>
                </a:lnTo>
                <a:lnTo>
                  <a:pt x="37211" y="371855"/>
                </a:lnTo>
                <a:lnTo>
                  <a:pt x="1134745" y="371855"/>
                </a:lnTo>
                <a:lnTo>
                  <a:pt x="1149238" y="368934"/>
                </a:lnTo>
                <a:lnTo>
                  <a:pt x="1161065" y="360965"/>
                </a:lnTo>
                <a:lnTo>
                  <a:pt x="1169035" y="349138"/>
                </a:lnTo>
                <a:lnTo>
                  <a:pt x="1171956" y="334644"/>
                </a:lnTo>
                <a:lnTo>
                  <a:pt x="1171956" y="37210"/>
                </a:lnTo>
                <a:lnTo>
                  <a:pt x="1169035" y="22717"/>
                </a:lnTo>
                <a:lnTo>
                  <a:pt x="1161065" y="10890"/>
                </a:lnTo>
                <a:lnTo>
                  <a:pt x="1149238" y="2921"/>
                </a:lnTo>
                <a:lnTo>
                  <a:pt x="1134745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3"/>
          <p:cNvSpPr/>
          <p:nvPr/>
        </p:nvSpPr>
        <p:spPr>
          <a:xfrm>
            <a:off x="1885781" y="2626488"/>
            <a:ext cx="1996439" cy="358140"/>
          </a:xfrm>
          <a:custGeom>
            <a:avLst/>
            <a:gdLst/>
            <a:ahLst/>
            <a:cxnLst/>
            <a:rect l="l" t="t" r="r" b="b"/>
            <a:pathLst>
              <a:path w="1996439" h="358139">
                <a:moveTo>
                  <a:pt x="1960626" y="0"/>
                </a:moveTo>
                <a:lnTo>
                  <a:pt x="35814" y="0"/>
                </a:lnTo>
                <a:lnTo>
                  <a:pt x="21875" y="2809"/>
                </a:lnTo>
                <a:lnTo>
                  <a:pt x="10491" y="10477"/>
                </a:lnTo>
                <a:lnTo>
                  <a:pt x="2815" y="21859"/>
                </a:lnTo>
                <a:lnTo>
                  <a:pt x="0" y="35814"/>
                </a:lnTo>
                <a:lnTo>
                  <a:pt x="0" y="322326"/>
                </a:lnTo>
                <a:lnTo>
                  <a:pt x="2815" y="336280"/>
                </a:lnTo>
                <a:lnTo>
                  <a:pt x="10491" y="347662"/>
                </a:lnTo>
                <a:lnTo>
                  <a:pt x="21875" y="355330"/>
                </a:lnTo>
                <a:lnTo>
                  <a:pt x="35814" y="358140"/>
                </a:lnTo>
                <a:lnTo>
                  <a:pt x="1960626" y="358140"/>
                </a:lnTo>
                <a:lnTo>
                  <a:pt x="1974580" y="355330"/>
                </a:lnTo>
                <a:lnTo>
                  <a:pt x="1985962" y="347662"/>
                </a:lnTo>
                <a:lnTo>
                  <a:pt x="1993630" y="336280"/>
                </a:lnTo>
                <a:lnTo>
                  <a:pt x="1996440" y="322326"/>
                </a:lnTo>
                <a:lnTo>
                  <a:pt x="1996440" y="35814"/>
                </a:lnTo>
                <a:lnTo>
                  <a:pt x="1993630" y="21859"/>
                </a:lnTo>
                <a:lnTo>
                  <a:pt x="1985962" y="10477"/>
                </a:lnTo>
                <a:lnTo>
                  <a:pt x="1974580" y="2809"/>
                </a:lnTo>
                <a:lnTo>
                  <a:pt x="1960626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4"/>
          <p:cNvSpPr/>
          <p:nvPr/>
        </p:nvSpPr>
        <p:spPr>
          <a:xfrm>
            <a:off x="1958934" y="2687448"/>
            <a:ext cx="1873250" cy="234950"/>
          </a:xfrm>
          <a:custGeom>
            <a:avLst/>
            <a:gdLst/>
            <a:ahLst/>
            <a:cxnLst/>
            <a:rect l="l" t="t" r="r" b="b"/>
            <a:pathLst>
              <a:path w="1873250" h="234950">
                <a:moveTo>
                  <a:pt x="0" y="234696"/>
                </a:moveTo>
                <a:lnTo>
                  <a:pt x="1872996" y="234696"/>
                </a:lnTo>
                <a:lnTo>
                  <a:pt x="1872996" y="0"/>
                </a:lnTo>
                <a:lnTo>
                  <a:pt x="0" y="0"/>
                </a:lnTo>
                <a:lnTo>
                  <a:pt x="0" y="234696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5"/>
          <p:cNvSpPr txBox="1"/>
          <p:nvPr/>
        </p:nvSpPr>
        <p:spPr>
          <a:xfrm>
            <a:off x="1986493" y="2653158"/>
            <a:ext cx="83629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TW" altLang="en-US" sz="1600" b="1" spc="-5" dirty="0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專題實作</a:t>
            </a:r>
            <a:endParaRPr sz="16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122" name="object 36"/>
          <p:cNvSpPr/>
          <p:nvPr/>
        </p:nvSpPr>
        <p:spPr>
          <a:xfrm>
            <a:off x="5189814" y="2612772"/>
            <a:ext cx="1172210" cy="372110"/>
          </a:xfrm>
          <a:custGeom>
            <a:avLst/>
            <a:gdLst/>
            <a:ahLst/>
            <a:cxnLst/>
            <a:rect l="l" t="t" r="r" b="b"/>
            <a:pathLst>
              <a:path w="1172210" h="372110">
                <a:moveTo>
                  <a:pt x="1134744" y="0"/>
                </a:moveTo>
                <a:lnTo>
                  <a:pt x="37211" y="0"/>
                </a:lnTo>
                <a:lnTo>
                  <a:pt x="22717" y="2921"/>
                </a:lnTo>
                <a:lnTo>
                  <a:pt x="10890" y="10890"/>
                </a:lnTo>
                <a:lnTo>
                  <a:pt x="2921" y="22717"/>
                </a:lnTo>
                <a:lnTo>
                  <a:pt x="0" y="37211"/>
                </a:lnTo>
                <a:lnTo>
                  <a:pt x="0" y="334645"/>
                </a:lnTo>
                <a:lnTo>
                  <a:pt x="2921" y="349138"/>
                </a:lnTo>
                <a:lnTo>
                  <a:pt x="10890" y="360965"/>
                </a:lnTo>
                <a:lnTo>
                  <a:pt x="22717" y="368935"/>
                </a:lnTo>
                <a:lnTo>
                  <a:pt x="37211" y="371856"/>
                </a:lnTo>
                <a:lnTo>
                  <a:pt x="1134744" y="371856"/>
                </a:lnTo>
                <a:lnTo>
                  <a:pt x="1149238" y="368935"/>
                </a:lnTo>
                <a:lnTo>
                  <a:pt x="1161065" y="360965"/>
                </a:lnTo>
                <a:lnTo>
                  <a:pt x="1169034" y="349138"/>
                </a:lnTo>
                <a:lnTo>
                  <a:pt x="1171955" y="334645"/>
                </a:lnTo>
                <a:lnTo>
                  <a:pt x="1171955" y="37211"/>
                </a:lnTo>
                <a:lnTo>
                  <a:pt x="1169034" y="22717"/>
                </a:lnTo>
                <a:lnTo>
                  <a:pt x="1161065" y="10890"/>
                </a:lnTo>
                <a:lnTo>
                  <a:pt x="1149238" y="2921"/>
                </a:lnTo>
                <a:lnTo>
                  <a:pt x="1134744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37"/>
          <p:cNvSpPr/>
          <p:nvPr/>
        </p:nvSpPr>
        <p:spPr>
          <a:xfrm>
            <a:off x="5232485" y="2676781"/>
            <a:ext cx="1099185" cy="243840"/>
          </a:xfrm>
          <a:custGeom>
            <a:avLst/>
            <a:gdLst/>
            <a:ahLst/>
            <a:cxnLst/>
            <a:rect l="l" t="t" r="r" b="b"/>
            <a:pathLst>
              <a:path w="1099185" h="243839">
                <a:moveTo>
                  <a:pt x="0" y="243839"/>
                </a:moveTo>
                <a:lnTo>
                  <a:pt x="1098803" y="243839"/>
                </a:lnTo>
                <a:lnTo>
                  <a:pt x="1098803" y="0"/>
                </a:lnTo>
                <a:lnTo>
                  <a:pt x="0" y="0"/>
                </a:lnTo>
                <a:lnTo>
                  <a:pt x="0" y="243839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38"/>
          <p:cNvSpPr txBox="1"/>
          <p:nvPr/>
        </p:nvSpPr>
        <p:spPr>
          <a:xfrm>
            <a:off x="5465403" y="2646427"/>
            <a:ext cx="63373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TW" altLang="en-US" sz="1600" b="1" spc="-5" dirty="0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三</a:t>
            </a:r>
            <a:r>
              <a:rPr sz="1600" b="1" spc="-5" dirty="0" err="1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年級</a:t>
            </a:r>
            <a:endParaRPr sz="16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125" name="object 70"/>
          <p:cNvSpPr/>
          <p:nvPr/>
        </p:nvSpPr>
        <p:spPr>
          <a:xfrm>
            <a:off x="6416633" y="2618869"/>
            <a:ext cx="568960" cy="365760"/>
          </a:xfrm>
          <a:custGeom>
            <a:avLst/>
            <a:gdLst/>
            <a:ahLst/>
            <a:cxnLst/>
            <a:rect l="l" t="t" r="r" b="b"/>
            <a:pathLst>
              <a:path w="568960" h="365760">
                <a:moveTo>
                  <a:pt x="531876" y="0"/>
                </a:moveTo>
                <a:lnTo>
                  <a:pt x="36575" y="0"/>
                </a:lnTo>
                <a:lnTo>
                  <a:pt x="22342" y="2875"/>
                </a:lnTo>
                <a:lnTo>
                  <a:pt x="10715" y="10715"/>
                </a:lnTo>
                <a:lnTo>
                  <a:pt x="2875" y="22342"/>
                </a:lnTo>
                <a:lnTo>
                  <a:pt x="0" y="36575"/>
                </a:lnTo>
                <a:lnTo>
                  <a:pt x="0" y="329184"/>
                </a:lnTo>
                <a:lnTo>
                  <a:pt x="2875" y="343417"/>
                </a:lnTo>
                <a:lnTo>
                  <a:pt x="10715" y="355044"/>
                </a:lnTo>
                <a:lnTo>
                  <a:pt x="22342" y="362884"/>
                </a:lnTo>
                <a:lnTo>
                  <a:pt x="36575" y="365760"/>
                </a:lnTo>
                <a:lnTo>
                  <a:pt x="531876" y="365760"/>
                </a:lnTo>
                <a:lnTo>
                  <a:pt x="546109" y="362884"/>
                </a:lnTo>
                <a:lnTo>
                  <a:pt x="557736" y="355044"/>
                </a:lnTo>
                <a:lnTo>
                  <a:pt x="565576" y="343417"/>
                </a:lnTo>
                <a:lnTo>
                  <a:pt x="568451" y="329184"/>
                </a:lnTo>
                <a:lnTo>
                  <a:pt x="568451" y="36575"/>
                </a:lnTo>
                <a:lnTo>
                  <a:pt x="565576" y="22342"/>
                </a:lnTo>
                <a:lnTo>
                  <a:pt x="557736" y="10715"/>
                </a:lnTo>
                <a:lnTo>
                  <a:pt x="546109" y="2875"/>
                </a:lnTo>
                <a:lnTo>
                  <a:pt x="531876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71"/>
          <p:cNvSpPr/>
          <p:nvPr/>
        </p:nvSpPr>
        <p:spPr>
          <a:xfrm>
            <a:off x="6436446" y="2682876"/>
            <a:ext cx="535305" cy="239395"/>
          </a:xfrm>
          <a:custGeom>
            <a:avLst/>
            <a:gdLst/>
            <a:ahLst/>
            <a:cxnLst/>
            <a:rect l="l" t="t" r="r" b="b"/>
            <a:pathLst>
              <a:path w="535304" h="239394">
                <a:moveTo>
                  <a:pt x="0" y="239267"/>
                </a:moveTo>
                <a:lnTo>
                  <a:pt x="534924" y="239267"/>
                </a:lnTo>
                <a:lnTo>
                  <a:pt x="534924" y="0"/>
                </a:lnTo>
                <a:lnTo>
                  <a:pt x="0" y="0"/>
                </a:lnTo>
                <a:lnTo>
                  <a:pt x="0" y="239267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pPr algn="ctr"/>
            <a:r>
              <a:rPr lang="en-US" altLang="zh-TW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4</a:t>
            </a:r>
          </a:p>
          <a:p>
            <a:pPr algn="ctr"/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27" name="object 116"/>
          <p:cNvSpPr/>
          <p:nvPr/>
        </p:nvSpPr>
        <p:spPr>
          <a:xfrm>
            <a:off x="3998046" y="2688972"/>
            <a:ext cx="1099185" cy="242570"/>
          </a:xfrm>
          <a:custGeom>
            <a:avLst/>
            <a:gdLst/>
            <a:ahLst/>
            <a:cxnLst/>
            <a:rect l="l" t="t" r="r" b="b"/>
            <a:pathLst>
              <a:path w="1099185" h="242569">
                <a:moveTo>
                  <a:pt x="0" y="242315"/>
                </a:moveTo>
                <a:lnTo>
                  <a:pt x="1098803" y="242315"/>
                </a:lnTo>
                <a:lnTo>
                  <a:pt x="1098803" y="0"/>
                </a:lnTo>
                <a:lnTo>
                  <a:pt x="0" y="0"/>
                </a:lnTo>
                <a:lnTo>
                  <a:pt x="0" y="242315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17"/>
          <p:cNvSpPr txBox="1"/>
          <p:nvPr/>
        </p:nvSpPr>
        <p:spPr>
          <a:xfrm>
            <a:off x="4130760" y="2657731"/>
            <a:ext cx="83629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同科單班</a:t>
            </a:r>
            <a:endParaRPr sz="16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129" name="object 115"/>
          <p:cNvSpPr/>
          <p:nvPr/>
        </p:nvSpPr>
        <p:spPr>
          <a:xfrm>
            <a:off x="3974013" y="3081030"/>
            <a:ext cx="1172210" cy="372110"/>
          </a:xfrm>
          <a:custGeom>
            <a:avLst/>
            <a:gdLst/>
            <a:ahLst/>
            <a:cxnLst/>
            <a:rect l="l" t="t" r="r" b="b"/>
            <a:pathLst>
              <a:path w="1172210" h="372110">
                <a:moveTo>
                  <a:pt x="1134745" y="0"/>
                </a:moveTo>
                <a:lnTo>
                  <a:pt x="37211" y="0"/>
                </a:lnTo>
                <a:lnTo>
                  <a:pt x="22717" y="2921"/>
                </a:lnTo>
                <a:lnTo>
                  <a:pt x="10890" y="10890"/>
                </a:lnTo>
                <a:lnTo>
                  <a:pt x="2921" y="22717"/>
                </a:lnTo>
                <a:lnTo>
                  <a:pt x="0" y="37210"/>
                </a:lnTo>
                <a:lnTo>
                  <a:pt x="0" y="334644"/>
                </a:lnTo>
                <a:lnTo>
                  <a:pt x="2921" y="349138"/>
                </a:lnTo>
                <a:lnTo>
                  <a:pt x="10890" y="360965"/>
                </a:lnTo>
                <a:lnTo>
                  <a:pt x="22717" y="368934"/>
                </a:lnTo>
                <a:lnTo>
                  <a:pt x="37211" y="371855"/>
                </a:lnTo>
                <a:lnTo>
                  <a:pt x="1134745" y="371855"/>
                </a:lnTo>
                <a:lnTo>
                  <a:pt x="1149238" y="368934"/>
                </a:lnTo>
                <a:lnTo>
                  <a:pt x="1161065" y="360965"/>
                </a:lnTo>
                <a:lnTo>
                  <a:pt x="1169035" y="349138"/>
                </a:lnTo>
                <a:lnTo>
                  <a:pt x="1171956" y="334644"/>
                </a:lnTo>
                <a:lnTo>
                  <a:pt x="1171956" y="37210"/>
                </a:lnTo>
                <a:lnTo>
                  <a:pt x="1169035" y="22717"/>
                </a:lnTo>
                <a:lnTo>
                  <a:pt x="1161065" y="10890"/>
                </a:lnTo>
                <a:lnTo>
                  <a:pt x="1149238" y="2921"/>
                </a:lnTo>
                <a:lnTo>
                  <a:pt x="1134745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3"/>
          <p:cNvSpPr/>
          <p:nvPr/>
        </p:nvSpPr>
        <p:spPr>
          <a:xfrm>
            <a:off x="1885781" y="3082676"/>
            <a:ext cx="1996439" cy="358140"/>
          </a:xfrm>
          <a:custGeom>
            <a:avLst/>
            <a:gdLst/>
            <a:ahLst/>
            <a:cxnLst/>
            <a:rect l="l" t="t" r="r" b="b"/>
            <a:pathLst>
              <a:path w="1996439" h="358139">
                <a:moveTo>
                  <a:pt x="1960626" y="0"/>
                </a:moveTo>
                <a:lnTo>
                  <a:pt x="35814" y="0"/>
                </a:lnTo>
                <a:lnTo>
                  <a:pt x="21875" y="2809"/>
                </a:lnTo>
                <a:lnTo>
                  <a:pt x="10491" y="10477"/>
                </a:lnTo>
                <a:lnTo>
                  <a:pt x="2815" y="21859"/>
                </a:lnTo>
                <a:lnTo>
                  <a:pt x="0" y="35814"/>
                </a:lnTo>
                <a:lnTo>
                  <a:pt x="0" y="322326"/>
                </a:lnTo>
                <a:lnTo>
                  <a:pt x="2815" y="336280"/>
                </a:lnTo>
                <a:lnTo>
                  <a:pt x="10491" y="347662"/>
                </a:lnTo>
                <a:lnTo>
                  <a:pt x="21875" y="355330"/>
                </a:lnTo>
                <a:lnTo>
                  <a:pt x="35814" y="358140"/>
                </a:lnTo>
                <a:lnTo>
                  <a:pt x="1960626" y="358140"/>
                </a:lnTo>
                <a:lnTo>
                  <a:pt x="1974580" y="355330"/>
                </a:lnTo>
                <a:lnTo>
                  <a:pt x="1985962" y="347662"/>
                </a:lnTo>
                <a:lnTo>
                  <a:pt x="1993630" y="336280"/>
                </a:lnTo>
                <a:lnTo>
                  <a:pt x="1996440" y="322326"/>
                </a:lnTo>
                <a:lnTo>
                  <a:pt x="1996440" y="35814"/>
                </a:lnTo>
                <a:lnTo>
                  <a:pt x="1993630" y="21859"/>
                </a:lnTo>
                <a:lnTo>
                  <a:pt x="1985962" y="10477"/>
                </a:lnTo>
                <a:lnTo>
                  <a:pt x="1974580" y="2809"/>
                </a:lnTo>
                <a:lnTo>
                  <a:pt x="1960626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4"/>
          <p:cNvSpPr/>
          <p:nvPr/>
        </p:nvSpPr>
        <p:spPr>
          <a:xfrm>
            <a:off x="1958934" y="3143636"/>
            <a:ext cx="1873250" cy="234950"/>
          </a:xfrm>
          <a:custGeom>
            <a:avLst/>
            <a:gdLst/>
            <a:ahLst/>
            <a:cxnLst/>
            <a:rect l="l" t="t" r="r" b="b"/>
            <a:pathLst>
              <a:path w="1873250" h="234950">
                <a:moveTo>
                  <a:pt x="0" y="234696"/>
                </a:moveTo>
                <a:lnTo>
                  <a:pt x="1872996" y="234696"/>
                </a:lnTo>
                <a:lnTo>
                  <a:pt x="1872996" y="0"/>
                </a:lnTo>
                <a:lnTo>
                  <a:pt x="0" y="0"/>
                </a:lnTo>
                <a:lnTo>
                  <a:pt x="0" y="234696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"/>
          <p:cNvSpPr txBox="1"/>
          <p:nvPr/>
        </p:nvSpPr>
        <p:spPr>
          <a:xfrm>
            <a:off x="1986493" y="3109346"/>
            <a:ext cx="1771496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TW" altLang="en-US" sz="1600" b="1" spc="-5" dirty="0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計算機應用</a:t>
            </a:r>
            <a:endParaRPr sz="16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160" name="object 36"/>
          <p:cNvSpPr/>
          <p:nvPr/>
        </p:nvSpPr>
        <p:spPr>
          <a:xfrm>
            <a:off x="5189814" y="3068960"/>
            <a:ext cx="1172210" cy="372110"/>
          </a:xfrm>
          <a:custGeom>
            <a:avLst/>
            <a:gdLst/>
            <a:ahLst/>
            <a:cxnLst/>
            <a:rect l="l" t="t" r="r" b="b"/>
            <a:pathLst>
              <a:path w="1172210" h="372110">
                <a:moveTo>
                  <a:pt x="1134744" y="0"/>
                </a:moveTo>
                <a:lnTo>
                  <a:pt x="37211" y="0"/>
                </a:lnTo>
                <a:lnTo>
                  <a:pt x="22717" y="2921"/>
                </a:lnTo>
                <a:lnTo>
                  <a:pt x="10890" y="10890"/>
                </a:lnTo>
                <a:lnTo>
                  <a:pt x="2921" y="22717"/>
                </a:lnTo>
                <a:lnTo>
                  <a:pt x="0" y="37211"/>
                </a:lnTo>
                <a:lnTo>
                  <a:pt x="0" y="334645"/>
                </a:lnTo>
                <a:lnTo>
                  <a:pt x="2921" y="349138"/>
                </a:lnTo>
                <a:lnTo>
                  <a:pt x="10890" y="360965"/>
                </a:lnTo>
                <a:lnTo>
                  <a:pt x="22717" y="368935"/>
                </a:lnTo>
                <a:lnTo>
                  <a:pt x="37211" y="371856"/>
                </a:lnTo>
                <a:lnTo>
                  <a:pt x="1134744" y="371856"/>
                </a:lnTo>
                <a:lnTo>
                  <a:pt x="1149238" y="368935"/>
                </a:lnTo>
                <a:lnTo>
                  <a:pt x="1161065" y="360965"/>
                </a:lnTo>
                <a:lnTo>
                  <a:pt x="1169034" y="349138"/>
                </a:lnTo>
                <a:lnTo>
                  <a:pt x="1171955" y="334645"/>
                </a:lnTo>
                <a:lnTo>
                  <a:pt x="1171955" y="37211"/>
                </a:lnTo>
                <a:lnTo>
                  <a:pt x="1169034" y="22717"/>
                </a:lnTo>
                <a:lnTo>
                  <a:pt x="1161065" y="10890"/>
                </a:lnTo>
                <a:lnTo>
                  <a:pt x="1149238" y="2921"/>
                </a:lnTo>
                <a:lnTo>
                  <a:pt x="1134744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37"/>
          <p:cNvSpPr/>
          <p:nvPr/>
        </p:nvSpPr>
        <p:spPr>
          <a:xfrm>
            <a:off x="5232485" y="3132969"/>
            <a:ext cx="1099185" cy="243840"/>
          </a:xfrm>
          <a:custGeom>
            <a:avLst/>
            <a:gdLst/>
            <a:ahLst/>
            <a:cxnLst/>
            <a:rect l="l" t="t" r="r" b="b"/>
            <a:pathLst>
              <a:path w="1099185" h="243839">
                <a:moveTo>
                  <a:pt x="0" y="243839"/>
                </a:moveTo>
                <a:lnTo>
                  <a:pt x="1098803" y="243839"/>
                </a:lnTo>
                <a:lnTo>
                  <a:pt x="1098803" y="0"/>
                </a:lnTo>
                <a:lnTo>
                  <a:pt x="0" y="0"/>
                </a:lnTo>
                <a:lnTo>
                  <a:pt x="0" y="243839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38"/>
          <p:cNvSpPr txBox="1"/>
          <p:nvPr/>
        </p:nvSpPr>
        <p:spPr>
          <a:xfrm>
            <a:off x="5465403" y="3102615"/>
            <a:ext cx="63373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TW" altLang="en-US" sz="1600" b="1" spc="-5" dirty="0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三</a:t>
            </a:r>
            <a:r>
              <a:rPr sz="1600" b="1" spc="-5" dirty="0" err="1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年級</a:t>
            </a:r>
            <a:endParaRPr sz="16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163" name="object 70"/>
          <p:cNvSpPr/>
          <p:nvPr/>
        </p:nvSpPr>
        <p:spPr>
          <a:xfrm>
            <a:off x="6416633" y="3075057"/>
            <a:ext cx="568960" cy="365760"/>
          </a:xfrm>
          <a:custGeom>
            <a:avLst/>
            <a:gdLst/>
            <a:ahLst/>
            <a:cxnLst/>
            <a:rect l="l" t="t" r="r" b="b"/>
            <a:pathLst>
              <a:path w="568960" h="365760">
                <a:moveTo>
                  <a:pt x="531876" y="0"/>
                </a:moveTo>
                <a:lnTo>
                  <a:pt x="36575" y="0"/>
                </a:lnTo>
                <a:lnTo>
                  <a:pt x="22342" y="2875"/>
                </a:lnTo>
                <a:lnTo>
                  <a:pt x="10715" y="10715"/>
                </a:lnTo>
                <a:lnTo>
                  <a:pt x="2875" y="22342"/>
                </a:lnTo>
                <a:lnTo>
                  <a:pt x="0" y="36575"/>
                </a:lnTo>
                <a:lnTo>
                  <a:pt x="0" y="329184"/>
                </a:lnTo>
                <a:lnTo>
                  <a:pt x="2875" y="343417"/>
                </a:lnTo>
                <a:lnTo>
                  <a:pt x="10715" y="355044"/>
                </a:lnTo>
                <a:lnTo>
                  <a:pt x="22342" y="362884"/>
                </a:lnTo>
                <a:lnTo>
                  <a:pt x="36575" y="365760"/>
                </a:lnTo>
                <a:lnTo>
                  <a:pt x="531876" y="365760"/>
                </a:lnTo>
                <a:lnTo>
                  <a:pt x="546109" y="362884"/>
                </a:lnTo>
                <a:lnTo>
                  <a:pt x="557736" y="355044"/>
                </a:lnTo>
                <a:lnTo>
                  <a:pt x="565576" y="343417"/>
                </a:lnTo>
                <a:lnTo>
                  <a:pt x="568451" y="329184"/>
                </a:lnTo>
                <a:lnTo>
                  <a:pt x="568451" y="36575"/>
                </a:lnTo>
                <a:lnTo>
                  <a:pt x="565576" y="22342"/>
                </a:lnTo>
                <a:lnTo>
                  <a:pt x="557736" y="10715"/>
                </a:lnTo>
                <a:lnTo>
                  <a:pt x="546109" y="2875"/>
                </a:lnTo>
                <a:lnTo>
                  <a:pt x="531876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71"/>
          <p:cNvSpPr/>
          <p:nvPr/>
        </p:nvSpPr>
        <p:spPr>
          <a:xfrm>
            <a:off x="6436446" y="3139064"/>
            <a:ext cx="535305" cy="239395"/>
          </a:xfrm>
          <a:custGeom>
            <a:avLst/>
            <a:gdLst/>
            <a:ahLst/>
            <a:cxnLst/>
            <a:rect l="l" t="t" r="r" b="b"/>
            <a:pathLst>
              <a:path w="535304" h="239394">
                <a:moveTo>
                  <a:pt x="0" y="239267"/>
                </a:moveTo>
                <a:lnTo>
                  <a:pt x="534924" y="239267"/>
                </a:lnTo>
                <a:lnTo>
                  <a:pt x="534924" y="0"/>
                </a:lnTo>
                <a:lnTo>
                  <a:pt x="0" y="0"/>
                </a:lnTo>
                <a:lnTo>
                  <a:pt x="0" y="239267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pPr algn="ctr"/>
            <a:r>
              <a:rPr lang="en-US" altLang="zh-TW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6</a:t>
            </a:r>
          </a:p>
          <a:p>
            <a:pPr algn="ctr"/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65" name="object 116"/>
          <p:cNvSpPr/>
          <p:nvPr/>
        </p:nvSpPr>
        <p:spPr>
          <a:xfrm>
            <a:off x="3998046" y="3145160"/>
            <a:ext cx="1099185" cy="242570"/>
          </a:xfrm>
          <a:custGeom>
            <a:avLst/>
            <a:gdLst/>
            <a:ahLst/>
            <a:cxnLst/>
            <a:rect l="l" t="t" r="r" b="b"/>
            <a:pathLst>
              <a:path w="1099185" h="242569">
                <a:moveTo>
                  <a:pt x="0" y="242315"/>
                </a:moveTo>
                <a:lnTo>
                  <a:pt x="1098803" y="242315"/>
                </a:lnTo>
                <a:lnTo>
                  <a:pt x="1098803" y="0"/>
                </a:lnTo>
                <a:lnTo>
                  <a:pt x="0" y="0"/>
                </a:lnTo>
                <a:lnTo>
                  <a:pt x="0" y="242315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17"/>
          <p:cNvSpPr txBox="1"/>
          <p:nvPr/>
        </p:nvSpPr>
        <p:spPr>
          <a:xfrm>
            <a:off x="4130760" y="3113919"/>
            <a:ext cx="83629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同科單班</a:t>
            </a:r>
            <a:endParaRPr sz="16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167" name="object 14"/>
          <p:cNvSpPr/>
          <p:nvPr/>
        </p:nvSpPr>
        <p:spPr>
          <a:xfrm>
            <a:off x="1957789" y="3616954"/>
            <a:ext cx="1873250" cy="234950"/>
          </a:xfrm>
          <a:custGeom>
            <a:avLst/>
            <a:gdLst/>
            <a:ahLst/>
            <a:cxnLst/>
            <a:rect l="l" t="t" r="r" b="b"/>
            <a:pathLst>
              <a:path w="1873250" h="234950">
                <a:moveTo>
                  <a:pt x="0" y="234696"/>
                </a:moveTo>
                <a:lnTo>
                  <a:pt x="1872996" y="234696"/>
                </a:lnTo>
                <a:lnTo>
                  <a:pt x="1872996" y="0"/>
                </a:lnTo>
                <a:lnTo>
                  <a:pt x="0" y="0"/>
                </a:lnTo>
                <a:lnTo>
                  <a:pt x="0" y="234696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5"/>
          <p:cNvSpPr txBox="1"/>
          <p:nvPr/>
        </p:nvSpPr>
        <p:spPr>
          <a:xfrm>
            <a:off x="1985348" y="3582664"/>
            <a:ext cx="1771496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TW" altLang="en-US" sz="1600" b="1" spc="-5" dirty="0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商業經營實務</a:t>
            </a:r>
            <a:endParaRPr sz="16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169" name="object 37"/>
          <p:cNvSpPr/>
          <p:nvPr/>
        </p:nvSpPr>
        <p:spPr>
          <a:xfrm>
            <a:off x="5231340" y="3606287"/>
            <a:ext cx="1099185" cy="243840"/>
          </a:xfrm>
          <a:custGeom>
            <a:avLst/>
            <a:gdLst/>
            <a:ahLst/>
            <a:cxnLst/>
            <a:rect l="l" t="t" r="r" b="b"/>
            <a:pathLst>
              <a:path w="1099185" h="243839">
                <a:moveTo>
                  <a:pt x="0" y="243839"/>
                </a:moveTo>
                <a:lnTo>
                  <a:pt x="1098803" y="243839"/>
                </a:lnTo>
                <a:lnTo>
                  <a:pt x="1098803" y="0"/>
                </a:lnTo>
                <a:lnTo>
                  <a:pt x="0" y="0"/>
                </a:lnTo>
                <a:lnTo>
                  <a:pt x="0" y="243839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38"/>
          <p:cNvSpPr txBox="1"/>
          <p:nvPr/>
        </p:nvSpPr>
        <p:spPr>
          <a:xfrm>
            <a:off x="5464258" y="3575933"/>
            <a:ext cx="63373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TW" altLang="en-US" sz="1600" b="1" spc="-5" dirty="0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三下</a:t>
            </a:r>
            <a:endParaRPr sz="16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171" name="object 71"/>
          <p:cNvSpPr/>
          <p:nvPr/>
        </p:nvSpPr>
        <p:spPr>
          <a:xfrm>
            <a:off x="6435301" y="3612382"/>
            <a:ext cx="535305" cy="239395"/>
          </a:xfrm>
          <a:custGeom>
            <a:avLst/>
            <a:gdLst/>
            <a:ahLst/>
            <a:cxnLst/>
            <a:rect l="l" t="t" r="r" b="b"/>
            <a:pathLst>
              <a:path w="535304" h="239394">
                <a:moveTo>
                  <a:pt x="0" y="239267"/>
                </a:moveTo>
                <a:lnTo>
                  <a:pt x="534924" y="239267"/>
                </a:lnTo>
                <a:lnTo>
                  <a:pt x="534924" y="0"/>
                </a:lnTo>
                <a:lnTo>
                  <a:pt x="0" y="0"/>
                </a:lnTo>
                <a:lnTo>
                  <a:pt x="0" y="239267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pPr algn="ctr"/>
            <a:r>
              <a:rPr lang="en-US" altLang="zh-TW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2</a:t>
            </a:r>
          </a:p>
          <a:p>
            <a:pPr algn="ctr"/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75" name="object 115"/>
          <p:cNvSpPr/>
          <p:nvPr/>
        </p:nvSpPr>
        <p:spPr>
          <a:xfrm>
            <a:off x="3974013" y="3560946"/>
            <a:ext cx="1172210" cy="372110"/>
          </a:xfrm>
          <a:custGeom>
            <a:avLst/>
            <a:gdLst/>
            <a:ahLst/>
            <a:cxnLst/>
            <a:rect l="l" t="t" r="r" b="b"/>
            <a:pathLst>
              <a:path w="1172210" h="372110">
                <a:moveTo>
                  <a:pt x="1134745" y="0"/>
                </a:moveTo>
                <a:lnTo>
                  <a:pt x="37211" y="0"/>
                </a:lnTo>
                <a:lnTo>
                  <a:pt x="22717" y="2921"/>
                </a:lnTo>
                <a:lnTo>
                  <a:pt x="10890" y="10890"/>
                </a:lnTo>
                <a:lnTo>
                  <a:pt x="2921" y="22717"/>
                </a:lnTo>
                <a:lnTo>
                  <a:pt x="0" y="37210"/>
                </a:lnTo>
                <a:lnTo>
                  <a:pt x="0" y="334644"/>
                </a:lnTo>
                <a:lnTo>
                  <a:pt x="2921" y="349138"/>
                </a:lnTo>
                <a:lnTo>
                  <a:pt x="10890" y="360965"/>
                </a:lnTo>
                <a:lnTo>
                  <a:pt x="22717" y="368934"/>
                </a:lnTo>
                <a:lnTo>
                  <a:pt x="37211" y="371855"/>
                </a:lnTo>
                <a:lnTo>
                  <a:pt x="1134745" y="371855"/>
                </a:lnTo>
                <a:lnTo>
                  <a:pt x="1149238" y="368934"/>
                </a:lnTo>
                <a:lnTo>
                  <a:pt x="1161065" y="360965"/>
                </a:lnTo>
                <a:lnTo>
                  <a:pt x="1169035" y="349138"/>
                </a:lnTo>
                <a:lnTo>
                  <a:pt x="1171956" y="334644"/>
                </a:lnTo>
                <a:lnTo>
                  <a:pt x="1171956" y="37210"/>
                </a:lnTo>
                <a:lnTo>
                  <a:pt x="1169035" y="22717"/>
                </a:lnTo>
                <a:lnTo>
                  <a:pt x="1161065" y="10890"/>
                </a:lnTo>
                <a:lnTo>
                  <a:pt x="1149238" y="2921"/>
                </a:lnTo>
                <a:lnTo>
                  <a:pt x="1134745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16"/>
          <p:cNvSpPr/>
          <p:nvPr/>
        </p:nvSpPr>
        <p:spPr>
          <a:xfrm>
            <a:off x="3996901" y="3618478"/>
            <a:ext cx="1099185" cy="242570"/>
          </a:xfrm>
          <a:custGeom>
            <a:avLst/>
            <a:gdLst/>
            <a:ahLst/>
            <a:cxnLst/>
            <a:rect l="l" t="t" r="r" b="b"/>
            <a:pathLst>
              <a:path w="1099185" h="242569">
                <a:moveTo>
                  <a:pt x="0" y="242315"/>
                </a:moveTo>
                <a:lnTo>
                  <a:pt x="1098803" y="242315"/>
                </a:lnTo>
                <a:lnTo>
                  <a:pt x="1098803" y="0"/>
                </a:lnTo>
                <a:lnTo>
                  <a:pt x="0" y="0"/>
                </a:lnTo>
                <a:lnTo>
                  <a:pt x="0" y="242315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17"/>
          <p:cNvSpPr txBox="1"/>
          <p:nvPr/>
        </p:nvSpPr>
        <p:spPr>
          <a:xfrm>
            <a:off x="4129615" y="3587237"/>
            <a:ext cx="83629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同科單班</a:t>
            </a:r>
            <a:endParaRPr sz="16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178" name="object 115"/>
          <p:cNvSpPr/>
          <p:nvPr/>
        </p:nvSpPr>
        <p:spPr>
          <a:xfrm>
            <a:off x="3974013" y="4017134"/>
            <a:ext cx="1172210" cy="372110"/>
          </a:xfrm>
          <a:custGeom>
            <a:avLst/>
            <a:gdLst/>
            <a:ahLst/>
            <a:cxnLst/>
            <a:rect l="l" t="t" r="r" b="b"/>
            <a:pathLst>
              <a:path w="1172210" h="372110">
                <a:moveTo>
                  <a:pt x="1134745" y="0"/>
                </a:moveTo>
                <a:lnTo>
                  <a:pt x="37211" y="0"/>
                </a:lnTo>
                <a:lnTo>
                  <a:pt x="22717" y="2921"/>
                </a:lnTo>
                <a:lnTo>
                  <a:pt x="10890" y="10890"/>
                </a:lnTo>
                <a:lnTo>
                  <a:pt x="2921" y="22717"/>
                </a:lnTo>
                <a:lnTo>
                  <a:pt x="0" y="37210"/>
                </a:lnTo>
                <a:lnTo>
                  <a:pt x="0" y="334644"/>
                </a:lnTo>
                <a:lnTo>
                  <a:pt x="2921" y="349138"/>
                </a:lnTo>
                <a:lnTo>
                  <a:pt x="10890" y="360965"/>
                </a:lnTo>
                <a:lnTo>
                  <a:pt x="22717" y="368934"/>
                </a:lnTo>
                <a:lnTo>
                  <a:pt x="37211" y="371855"/>
                </a:lnTo>
                <a:lnTo>
                  <a:pt x="1134745" y="371855"/>
                </a:lnTo>
                <a:lnTo>
                  <a:pt x="1149238" y="368934"/>
                </a:lnTo>
                <a:lnTo>
                  <a:pt x="1161065" y="360965"/>
                </a:lnTo>
                <a:lnTo>
                  <a:pt x="1169035" y="349138"/>
                </a:lnTo>
                <a:lnTo>
                  <a:pt x="1171956" y="334644"/>
                </a:lnTo>
                <a:lnTo>
                  <a:pt x="1171956" y="37210"/>
                </a:lnTo>
                <a:lnTo>
                  <a:pt x="1169035" y="22717"/>
                </a:lnTo>
                <a:lnTo>
                  <a:pt x="1161065" y="10890"/>
                </a:lnTo>
                <a:lnTo>
                  <a:pt x="1149238" y="2921"/>
                </a:lnTo>
                <a:lnTo>
                  <a:pt x="1134745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3"/>
          <p:cNvSpPr/>
          <p:nvPr/>
        </p:nvSpPr>
        <p:spPr>
          <a:xfrm>
            <a:off x="1885781" y="4018780"/>
            <a:ext cx="1996439" cy="358140"/>
          </a:xfrm>
          <a:custGeom>
            <a:avLst/>
            <a:gdLst/>
            <a:ahLst/>
            <a:cxnLst/>
            <a:rect l="l" t="t" r="r" b="b"/>
            <a:pathLst>
              <a:path w="1996439" h="358139">
                <a:moveTo>
                  <a:pt x="1960626" y="0"/>
                </a:moveTo>
                <a:lnTo>
                  <a:pt x="35814" y="0"/>
                </a:lnTo>
                <a:lnTo>
                  <a:pt x="21875" y="2809"/>
                </a:lnTo>
                <a:lnTo>
                  <a:pt x="10491" y="10477"/>
                </a:lnTo>
                <a:lnTo>
                  <a:pt x="2815" y="21859"/>
                </a:lnTo>
                <a:lnTo>
                  <a:pt x="0" y="35814"/>
                </a:lnTo>
                <a:lnTo>
                  <a:pt x="0" y="322326"/>
                </a:lnTo>
                <a:lnTo>
                  <a:pt x="2815" y="336280"/>
                </a:lnTo>
                <a:lnTo>
                  <a:pt x="10491" y="347662"/>
                </a:lnTo>
                <a:lnTo>
                  <a:pt x="21875" y="355330"/>
                </a:lnTo>
                <a:lnTo>
                  <a:pt x="35814" y="358140"/>
                </a:lnTo>
                <a:lnTo>
                  <a:pt x="1960626" y="358140"/>
                </a:lnTo>
                <a:lnTo>
                  <a:pt x="1974580" y="355330"/>
                </a:lnTo>
                <a:lnTo>
                  <a:pt x="1985962" y="347662"/>
                </a:lnTo>
                <a:lnTo>
                  <a:pt x="1993630" y="336280"/>
                </a:lnTo>
                <a:lnTo>
                  <a:pt x="1996440" y="322326"/>
                </a:lnTo>
                <a:lnTo>
                  <a:pt x="1996440" y="35814"/>
                </a:lnTo>
                <a:lnTo>
                  <a:pt x="1993630" y="21859"/>
                </a:lnTo>
                <a:lnTo>
                  <a:pt x="1985962" y="10477"/>
                </a:lnTo>
                <a:lnTo>
                  <a:pt x="1974580" y="2809"/>
                </a:lnTo>
                <a:lnTo>
                  <a:pt x="1960626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4"/>
          <p:cNvSpPr/>
          <p:nvPr/>
        </p:nvSpPr>
        <p:spPr>
          <a:xfrm>
            <a:off x="1958934" y="4079740"/>
            <a:ext cx="1873250" cy="234950"/>
          </a:xfrm>
          <a:custGeom>
            <a:avLst/>
            <a:gdLst/>
            <a:ahLst/>
            <a:cxnLst/>
            <a:rect l="l" t="t" r="r" b="b"/>
            <a:pathLst>
              <a:path w="1873250" h="234950">
                <a:moveTo>
                  <a:pt x="0" y="234696"/>
                </a:moveTo>
                <a:lnTo>
                  <a:pt x="1872996" y="234696"/>
                </a:lnTo>
                <a:lnTo>
                  <a:pt x="1872996" y="0"/>
                </a:lnTo>
                <a:lnTo>
                  <a:pt x="0" y="0"/>
                </a:lnTo>
                <a:lnTo>
                  <a:pt x="0" y="234696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5"/>
          <p:cNvSpPr txBox="1"/>
          <p:nvPr/>
        </p:nvSpPr>
        <p:spPr>
          <a:xfrm>
            <a:off x="1986493" y="4045450"/>
            <a:ext cx="83629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TW" altLang="en-US" sz="1600" b="1" spc="-5" dirty="0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經濟分析</a:t>
            </a:r>
            <a:endParaRPr sz="16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182" name="object 36"/>
          <p:cNvSpPr/>
          <p:nvPr/>
        </p:nvSpPr>
        <p:spPr>
          <a:xfrm>
            <a:off x="5189814" y="4005064"/>
            <a:ext cx="1172210" cy="372110"/>
          </a:xfrm>
          <a:custGeom>
            <a:avLst/>
            <a:gdLst/>
            <a:ahLst/>
            <a:cxnLst/>
            <a:rect l="l" t="t" r="r" b="b"/>
            <a:pathLst>
              <a:path w="1172210" h="372110">
                <a:moveTo>
                  <a:pt x="1134744" y="0"/>
                </a:moveTo>
                <a:lnTo>
                  <a:pt x="37211" y="0"/>
                </a:lnTo>
                <a:lnTo>
                  <a:pt x="22717" y="2921"/>
                </a:lnTo>
                <a:lnTo>
                  <a:pt x="10890" y="10890"/>
                </a:lnTo>
                <a:lnTo>
                  <a:pt x="2921" y="22717"/>
                </a:lnTo>
                <a:lnTo>
                  <a:pt x="0" y="37211"/>
                </a:lnTo>
                <a:lnTo>
                  <a:pt x="0" y="334645"/>
                </a:lnTo>
                <a:lnTo>
                  <a:pt x="2921" y="349138"/>
                </a:lnTo>
                <a:lnTo>
                  <a:pt x="10890" y="360965"/>
                </a:lnTo>
                <a:lnTo>
                  <a:pt x="22717" y="368935"/>
                </a:lnTo>
                <a:lnTo>
                  <a:pt x="37211" y="371856"/>
                </a:lnTo>
                <a:lnTo>
                  <a:pt x="1134744" y="371856"/>
                </a:lnTo>
                <a:lnTo>
                  <a:pt x="1149238" y="368935"/>
                </a:lnTo>
                <a:lnTo>
                  <a:pt x="1161065" y="360965"/>
                </a:lnTo>
                <a:lnTo>
                  <a:pt x="1169034" y="349138"/>
                </a:lnTo>
                <a:lnTo>
                  <a:pt x="1171955" y="334645"/>
                </a:lnTo>
                <a:lnTo>
                  <a:pt x="1171955" y="37211"/>
                </a:lnTo>
                <a:lnTo>
                  <a:pt x="1169034" y="22717"/>
                </a:lnTo>
                <a:lnTo>
                  <a:pt x="1161065" y="10890"/>
                </a:lnTo>
                <a:lnTo>
                  <a:pt x="1149238" y="2921"/>
                </a:lnTo>
                <a:lnTo>
                  <a:pt x="1134744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37"/>
          <p:cNvSpPr/>
          <p:nvPr/>
        </p:nvSpPr>
        <p:spPr>
          <a:xfrm>
            <a:off x="5232485" y="4069073"/>
            <a:ext cx="1099185" cy="243840"/>
          </a:xfrm>
          <a:custGeom>
            <a:avLst/>
            <a:gdLst/>
            <a:ahLst/>
            <a:cxnLst/>
            <a:rect l="l" t="t" r="r" b="b"/>
            <a:pathLst>
              <a:path w="1099185" h="243839">
                <a:moveTo>
                  <a:pt x="0" y="243839"/>
                </a:moveTo>
                <a:lnTo>
                  <a:pt x="1098803" y="243839"/>
                </a:lnTo>
                <a:lnTo>
                  <a:pt x="1098803" y="0"/>
                </a:lnTo>
                <a:lnTo>
                  <a:pt x="0" y="0"/>
                </a:lnTo>
                <a:lnTo>
                  <a:pt x="0" y="243839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38"/>
          <p:cNvSpPr txBox="1"/>
          <p:nvPr/>
        </p:nvSpPr>
        <p:spPr>
          <a:xfrm>
            <a:off x="5465403" y="4038719"/>
            <a:ext cx="63373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TW" altLang="en-US" sz="1600" b="1" spc="-5" dirty="0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三</a:t>
            </a:r>
            <a:r>
              <a:rPr sz="1600" b="1" spc="-5" dirty="0" err="1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年級</a:t>
            </a:r>
            <a:endParaRPr sz="16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185" name="object 70"/>
          <p:cNvSpPr/>
          <p:nvPr/>
        </p:nvSpPr>
        <p:spPr>
          <a:xfrm>
            <a:off x="6416633" y="4011161"/>
            <a:ext cx="568960" cy="365760"/>
          </a:xfrm>
          <a:custGeom>
            <a:avLst/>
            <a:gdLst/>
            <a:ahLst/>
            <a:cxnLst/>
            <a:rect l="l" t="t" r="r" b="b"/>
            <a:pathLst>
              <a:path w="568960" h="365760">
                <a:moveTo>
                  <a:pt x="531876" y="0"/>
                </a:moveTo>
                <a:lnTo>
                  <a:pt x="36575" y="0"/>
                </a:lnTo>
                <a:lnTo>
                  <a:pt x="22342" y="2875"/>
                </a:lnTo>
                <a:lnTo>
                  <a:pt x="10715" y="10715"/>
                </a:lnTo>
                <a:lnTo>
                  <a:pt x="2875" y="22342"/>
                </a:lnTo>
                <a:lnTo>
                  <a:pt x="0" y="36575"/>
                </a:lnTo>
                <a:lnTo>
                  <a:pt x="0" y="329184"/>
                </a:lnTo>
                <a:lnTo>
                  <a:pt x="2875" y="343417"/>
                </a:lnTo>
                <a:lnTo>
                  <a:pt x="10715" y="355044"/>
                </a:lnTo>
                <a:lnTo>
                  <a:pt x="22342" y="362884"/>
                </a:lnTo>
                <a:lnTo>
                  <a:pt x="36575" y="365760"/>
                </a:lnTo>
                <a:lnTo>
                  <a:pt x="531876" y="365760"/>
                </a:lnTo>
                <a:lnTo>
                  <a:pt x="546109" y="362884"/>
                </a:lnTo>
                <a:lnTo>
                  <a:pt x="557736" y="355044"/>
                </a:lnTo>
                <a:lnTo>
                  <a:pt x="565576" y="343417"/>
                </a:lnTo>
                <a:lnTo>
                  <a:pt x="568451" y="329184"/>
                </a:lnTo>
                <a:lnTo>
                  <a:pt x="568451" y="36575"/>
                </a:lnTo>
                <a:lnTo>
                  <a:pt x="565576" y="22342"/>
                </a:lnTo>
                <a:lnTo>
                  <a:pt x="557736" y="10715"/>
                </a:lnTo>
                <a:lnTo>
                  <a:pt x="546109" y="2875"/>
                </a:lnTo>
                <a:lnTo>
                  <a:pt x="531876" y="0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71"/>
          <p:cNvSpPr/>
          <p:nvPr/>
        </p:nvSpPr>
        <p:spPr>
          <a:xfrm>
            <a:off x="6436446" y="4075168"/>
            <a:ext cx="535305" cy="239395"/>
          </a:xfrm>
          <a:custGeom>
            <a:avLst/>
            <a:gdLst/>
            <a:ahLst/>
            <a:cxnLst/>
            <a:rect l="l" t="t" r="r" b="b"/>
            <a:pathLst>
              <a:path w="535304" h="239394">
                <a:moveTo>
                  <a:pt x="0" y="239267"/>
                </a:moveTo>
                <a:lnTo>
                  <a:pt x="534924" y="239267"/>
                </a:lnTo>
                <a:lnTo>
                  <a:pt x="534924" y="0"/>
                </a:lnTo>
                <a:lnTo>
                  <a:pt x="0" y="0"/>
                </a:lnTo>
                <a:lnTo>
                  <a:pt x="0" y="239267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pPr algn="ctr"/>
            <a:r>
              <a:rPr lang="en-US" altLang="zh-TW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4</a:t>
            </a:r>
          </a:p>
          <a:p>
            <a:pPr algn="ctr"/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87" name="object 116"/>
          <p:cNvSpPr/>
          <p:nvPr/>
        </p:nvSpPr>
        <p:spPr>
          <a:xfrm>
            <a:off x="3998046" y="4081264"/>
            <a:ext cx="1099185" cy="242570"/>
          </a:xfrm>
          <a:custGeom>
            <a:avLst/>
            <a:gdLst/>
            <a:ahLst/>
            <a:cxnLst/>
            <a:rect l="l" t="t" r="r" b="b"/>
            <a:pathLst>
              <a:path w="1099185" h="242569">
                <a:moveTo>
                  <a:pt x="0" y="242315"/>
                </a:moveTo>
                <a:lnTo>
                  <a:pt x="1098803" y="242315"/>
                </a:lnTo>
                <a:lnTo>
                  <a:pt x="1098803" y="0"/>
                </a:lnTo>
                <a:lnTo>
                  <a:pt x="0" y="0"/>
                </a:lnTo>
                <a:lnTo>
                  <a:pt x="0" y="242315"/>
                </a:lnTo>
                <a:close/>
              </a:path>
            </a:pathLst>
          </a:custGeom>
          <a:solidFill>
            <a:srgbClr val="DFDF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17"/>
          <p:cNvSpPr txBox="1"/>
          <p:nvPr/>
        </p:nvSpPr>
        <p:spPr>
          <a:xfrm>
            <a:off x="4130760" y="4050023"/>
            <a:ext cx="836294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001F5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同科單班</a:t>
            </a:r>
            <a:endParaRPr sz="16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214537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C:\Users\Cameron\AppData\Local\Microsoft\Windows\INetCache\IE\006OBT08\orange-background-1377808315yfg[1].jpg"/>
          <p:cNvPicPr>
            <a:picLocks noChangeArrowheads="1"/>
          </p:cNvPicPr>
          <p:nvPr/>
        </p:nvPicPr>
        <p:blipFill>
          <a:blip r:embed="rId2" cstate="print">
            <a:duotone>
              <a:prstClr val="black"/>
              <a:srgbClr val="FFCC6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33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70" y="-27384"/>
            <a:ext cx="9144000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C:\Users\Cameron\AppData\Local\Microsoft\Windows\INetCache\IE\006OBT08\orange-background-1377808315yfg[1].jpg"/>
          <p:cNvPicPr>
            <a:picLocks noChangeArrowheads="1"/>
          </p:cNvPicPr>
          <p:nvPr/>
        </p:nvPicPr>
        <p:blipFill>
          <a:blip r:embed="rId4" cstate="print">
            <a:duotone>
              <a:prstClr val="black"/>
              <a:srgbClr val="00FF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00" y="-27384"/>
            <a:ext cx="8532000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字方塊 8"/>
          <p:cNvSpPr txBox="1"/>
          <p:nvPr/>
        </p:nvSpPr>
        <p:spPr>
          <a:xfrm>
            <a:off x="899592" y="116632"/>
            <a:ext cx="56886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課程規劃</a:t>
            </a:r>
            <a:endParaRPr lang="en-US" altLang="zh-TW" sz="2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zh-TW" altLang="en-US" sz="2800" dirty="0">
                <a:solidFill>
                  <a:srgbClr val="FFFFFF"/>
                </a:solidFill>
                <a:highlight>
                  <a:srgbClr val="C0C0C0"/>
                </a:highlight>
              </a:rPr>
              <a:t>與嶺東科技大學合作課程</a:t>
            </a:r>
          </a:p>
          <a:p>
            <a:endParaRPr lang="en-US" altLang="zh-TW" sz="2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2" name="object 3"/>
          <p:cNvSpPr/>
          <p:nvPr/>
        </p:nvSpPr>
        <p:spPr>
          <a:xfrm>
            <a:off x="1890695" y="1700808"/>
            <a:ext cx="1996439" cy="393700"/>
          </a:xfrm>
          <a:custGeom>
            <a:avLst/>
            <a:gdLst/>
            <a:ahLst/>
            <a:cxnLst/>
            <a:rect l="l" t="t" r="r" b="b"/>
            <a:pathLst>
              <a:path w="1996439" h="393700">
                <a:moveTo>
                  <a:pt x="1957070" y="0"/>
                </a:moveTo>
                <a:lnTo>
                  <a:pt x="39319" y="0"/>
                </a:lnTo>
                <a:lnTo>
                  <a:pt x="24013" y="3097"/>
                </a:lnTo>
                <a:lnTo>
                  <a:pt x="11515" y="11541"/>
                </a:lnTo>
                <a:lnTo>
                  <a:pt x="3089" y="24056"/>
                </a:lnTo>
                <a:lnTo>
                  <a:pt x="0" y="39370"/>
                </a:lnTo>
                <a:lnTo>
                  <a:pt x="0" y="353822"/>
                </a:lnTo>
                <a:lnTo>
                  <a:pt x="3089" y="369135"/>
                </a:lnTo>
                <a:lnTo>
                  <a:pt x="11515" y="381650"/>
                </a:lnTo>
                <a:lnTo>
                  <a:pt x="24013" y="390094"/>
                </a:lnTo>
                <a:lnTo>
                  <a:pt x="39319" y="393192"/>
                </a:lnTo>
                <a:lnTo>
                  <a:pt x="1957070" y="393192"/>
                </a:lnTo>
                <a:lnTo>
                  <a:pt x="1972383" y="390094"/>
                </a:lnTo>
                <a:lnTo>
                  <a:pt x="1984898" y="381650"/>
                </a:lnTo>
                <a:lnTo>
                  <a:pt x="1993342" y="369135"/>
                </a:lnTo>
                <a:lnTo>
                  <a:pt x="1996439" y="353822"/>
                </a:lnTo>
                <a:lnTo>
                  <a:pt x="1996439" y="39370"/>
                </a:lnTo>
                <a:lnTo>
                  <a:pt x="1993342" y="24056"/>
                </a:lnTo>
                <a:lnTo>
                  <a:pt x="1984898" y="11541"/>
                </a:lnTo>
                <a:lnTo>
                  <a:pt x="1972383" y="3097"/>
                </a:lnTo>
                <a:lnTo>
                  <a:pt x="1957070" y="0"/>
                </a:lnTo>
                <a:close/>
              </a:path>
            </a:pathLst>
          </a:custGeom>
          <a:solidFill>
            <a:srgbClr val="C55A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4"/>
          <p:cNvSpPr/>
          <p:nvPr/>
        </p:nvSpPr>
        <p:spPr>
          <a:xfrm>
            <a:off x="1880155" y="1769389"/>
            <a:ext cx="1956942" cy="257810"/>
          </a:xfrm>
          <a:custGeom>
            <a:avLst/>
            <a:gdLst/>
            <a:ahLst/>
            <a:cxnLst/>
            <a:rect l="l" t="t" r="r" b="b"/>
            <a:pathLst>
              <a:path w="1873250" h="257810">
                <a:moveTo>
                  <a:pt x="0" y="257555"/>
                </a:moveTo>
                <a:lnTo>
                  <a:pt x="1872995" y="257555"/>
                </a:lnTo>
                <a:lnTo>
                  <a:pt x="1872995" y="0"/>
                </a:lnTo>
                <a:lnTo>
                  <a:pt x="0" y="0"/>
                </a:lnTo>
                <a:lnTo>
                  <a:pt x="0" y="257555"/>
                </a:lnTo>
                <a:close/>
              </a:path>
            </a:pathLst>
          </a:custGeom>
          <a:solidFill>
            <a:srgbClr val="C55A1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5"/>
          <p:cNvSpPr txBox="1"/>
          <p:nvPr/>
        </p:nvSpPr>
        <p:spPr>
          <a:xfrm>
            <a:off x="2302809" y="1743713"/>
            <a:ext cx="1172210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TW" altLang="en-US" sz="2000" b="1" spc="-5" dirty="0">
                <a:solidFill>
                  <a:srgbClr val="FFFFFF"/>
                </a:solidFill>
                <a:latin typeface="Microsoft JhengHei"/>
                <a:cs typeface="Microsoft JhengHei"/>
              </a:rPr>
              <a:t>科大系所</a:t>
            </a:r>
            <a:endParaRPr sz="2000" dirty="0">
              <a:latin typeface="Microsoft JhengHei"/>
              <a:cs typeface="Microsoft JhengHei"/>
            </a:endParaRPr>
          </a:p>
        </p:txBody>
      </p:sp>
      <p:sp>
        <p:nvSpPr>
          <p:cNvPr id="21" name="object 22"/>
          <p:cNvSpPr/>
          <p:nvPr/>
        </p:nvSpPr>
        <p:spPr>
          <a:xfrm>
            <a:off x="4572000" y="1701444"/>
            <a:ext cx="1979439" cy="393700"/>
          </a:xfrm>
          <a:custGeom>
            <a:avLst/>
            <a:gdLst/>
            <a:ahLst/>
            <a:cxnLst/>
            <a:rect l="l" t="t" r="r" b="b"/>
            <a:pathLst>
              <a:path w="1172210" h="393700">
                <a:moveTo>
                  <a:pt x="1132585" y="0"/>
                </a:moveTo>
                <a:lnTo>
                  <a:pt x="39369" y="0"/>
                </a:lnTo>
                <a:lnTo>
                  <a:pt x="24056" y="3097"/>
                </a:lnTo>
                <a:lnTo>
                  <a:pt x="11541" y="11541"/>
                </a:lnTo>
                <a:lnTo>
                  <a:pt x="3097" y="24056"/>
                </a:lnTo>
                <a:lnTo>
                  <a:pt x="0" y="39369"/>
                </a:lnTo>
                <a:lnTo>
                  <a:pt x="0" y="353821"/>
                </a:lnTo>
                <a:lnTo>
                  <a:pt x="3097" y="369135"/>
                </a:lnTo>
                <a:lnTo>
                  <a:pt x="11541" y="381650"/>
                </a:lnTo>
                <a:lnTo>
                  <a:pt x="24056" y="390094"/>
                </a:lnTo>
                <a:lnTo>
                  <a:pt x="39369" y="393191"/>
                </a:lnTo>
                <a:lnTo>
                  <a:pt x="1132585" y="393191"/>
                </a:lnTo>
                <a:lnTo>
                  <a:pt x="1147899" y="390094"/>
                </a:lnTo>
                <a:lnTo>
                  <a:pt x="1160414" y="381650"/>
                </a:lnTo>
                <a:lnTo>
                  <a:pt x="1168858" y="369135"/>
                </a:lnTo>
                <a:lnTo>
                  <a:pt x="1171955" y="353821"/>
                </a:lnTo>
                <a:lnTo>
                  <a:pt x="1171955" y="39369"/>
                </a:lnTo>
                <a:lnTo>
                  <a:pt x="1168858" y="24056"/>
                </a:lnTo>
                <a:lnTo>
                  <a:pt x="1160414" y="11541"/>
                </a:lnTo>
                <a:lnTo>
                  <a:pt x="1147899" y="3097"/>
                </a:lnTo>
                <a:lnTo>
                  <a:pt x="1132585" y="0"/>
                </a:lnTo>
                <a:close/>
              </a:path>
            </a:pathLst>
          </a:custGeom>
          <a:solidFill>
            <a:srgbClr val="C55A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4"/>
          <p:cNvSpPr txBox="1"/>
          <p:nvPr/>
        </p:nvSpPr>
        <p:spPr>
          <a:xfrm>
            <a:off x="4982890" y="1752684"/>
            <a:ext cx="1422192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TW" altLang="en-US" sz="2000" b="1" spc="-5" dirty="0">
                <a:solidFill>
                  <a:srgbClr val="FFFFFF"/>
                </a:solidFill>
                <a:latin typeface="Microsoft JhengHei"/>
                <a:cs typeface="Microsoft JhengHei"/>
              </a:rPr>
              <a:t>協助課程</a:t>
            </a:r>
            <a:endParaRPr sz="2000" dirty="0">
              <a:latin typeface="Microsoft JhengHei"/>
              <a:cs typeface="Microsoft JhengHei"/>
            </a:endParaRPr>
          </a:p>
        </p:txBody>
      </p:sp>
      <p:cxnSp>
        <p:nvCxnSpPr>
          <p:cNvPr id="73" name="直線接點 72"/>
          <p:cNvCxnSpPr/>
          <p:nvPr/>
        </p:nvCxnSpPr>
        <p:spPr>
          <a:xfrm>
            <a:off x="1920460" y="2132856"/>
            <a:ext cx="509981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直線接點 143"/>
          <p:cNvCxnSpPr/>
          <p:nvPr/>
        </p:nvCxnSpPr>
        <p:spPr>
          <a:xfrm>
            <a:off x="1835696" y="2135528"/>
            <a:ext cx="509981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圖片 2">
            <a:extLst>
              <a:ext uri="{FF2B5EF4-FFF2-40B4-BE49-F238E27FC236}">
                <a16:creationId xmlns:a16="http://schemas.microsoft.com/office/drawing/2014/main" id="{9BEC631E-F19F-98EF-82E9-BE48856162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0765" y="2195741"/>
            <a:ext cx="6584251" cy="3321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091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C:\Users\Cameron\AppData\Local\Microsoft\Windows\INetCache\IE\006OBT08\orange-background-1377808315yfg[1].jpg"/>
          <p:cNvPicPr>
            <a:picLocks noChangeArrowheads="1"/>
          </p:cNvPicPr>
          <p:nvPr/>
        </p:nvPicPr>
        <p:blipFill>
          <a:blip r:embed="rId2" cstate="print">
            <a:duotone>
              <a:prstClr val="black"/>
              <a:srgbClr val="FFCC6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33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C:\Users\Cameron\AppData\Local\Microsoft\Windows\INetCache\IE\006OBT08\orange-background-1377808315yfg[1].jpg"/>
          <p:cNvPicPr>
            <a:picLocks noChangeArrowheads="1"/>
          </p:cNvPicPr>
          <p:nvPr/>
        </p:nvPicPr>
        <p:blipFill>
          <a:blip r:embed="rId4" cstate="print">
            <a:duotone>
              <a:prstClr val="black"/>
              <a:srgbClr val="00FF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00" y="1"/>
            <a:ext cx="8532000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字方塊 8"/>
          <p:cNvSpPr txBox="1"/>
          <p:nvPr/>
        </p:nvSpPr>
        <p:spPr>
          <a:xfrm>
            <a:off x="899592" y="241484"/>
            <a:ext cx="568863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技能專業證照</a:t>
            </a:r>
            <a:endParaRPr lang="en-US" altLang="zh-TW" sz="2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altLang="zh-TW" sz="24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-</a:t>
            </a:r>
            <a:r>
              <a:rPr lang="zh-TW" altLang="en-US" sz="2400" spc="-5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會計、電腦、英文、門市</a:t>
            </a:r>
            <a:endParaRPr lang="en-US" altLang="zh-TW" sz="2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object 3"/>
          <p:cNvSpPr/>
          <p:nvPr/>
        </p:nvSpPr>
        <p:spPr>
          <a:xfrm>
            <a:off x="201168" y="2204864"/>
            <a:ext cx="2390394" cy="367240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/>
          <p:cNvSpPr txBox="1"/>
          <p:nvPr/>
        </p:nvSpPr>
        <p:spPr>
          <a:xfrm>
            <a:off x="353669" y="2545857"/>
            <a:ext cx="1939925" cy="20441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一年級</a:t>
            </a:r>
            <a:endParaRPr sz="24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  <a:p>
            <a:pPr marL="113664" indent="-101600">
              <a:lnSpc>
                <a:spcPct val="100000"/>
              </a:lnSpc>
              <a:spcBef>
                <a:spcPts val="2400"/>
              </a:spcBef>
              <a:buSzPct val="94444"/>
              <a:buFont typeface="Microsoft JhengHei"/>
              <a:buChar char="•"/>
              <a:tabLst>
                <a:tab pos="114300" algn="l"/>
              </a:tabLst>
            </a:pPr>
            <a:r>
              <a:rPr sz="1600" b="1" dirty="0" err="1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會計人</a:t>
            </a:r>
            <a:r>
              <a:rPr sz="1600" b="1" spc="445" dirty="0" err="1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工</a:t>
            </a:r>
            <a:r>
              <a:rPr sz="1600" b="1" dirty="0" err="1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丙級</a:t>
            </a:r>
            <a:endParaRPr lang="en-US" sz="1600" b="1" dirty="0">
              <a:solidFill>
                <a:srgbClr val="FFFFF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  <a:p>
            <a:pPr marL="113664" indent="-101600">
              <a:lnSpc>
                <a:spcPct val="100000"/>
              </a:lnSpc>
              <a:spcBef>
                <a:spcPts val="2400"/>
              </a:spcBef>
              <a:buSzPct val="94444"/>
              <a:buFont typeface="Microsoft JhengHei"/>
              <a:buChar char="•"/>
              <a:tabLst>
                <a:tab pos="114300" algn="l"/>
              </a:tabLst>
            </a:pPr>
            <a:r>
              <a:rPr lang="zh-TW" altLang="en-US" sz="1600" b="1" spc="-5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門市服務丙級</a:t>
            </a:r>
            <a:endParaRPr lang="en-US" altLang="zh-TW" sz="1600" b="1" spc="-5" dirty="0">
              <a:solidFill>
                <a:srgbClr val="FFFFF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  <a:p>
            <a:pPr marL="102235" indent="-90170">
              <a:lnSpc>
                <a:spcPct val="100000"/>
              </a:lnSpc>
              <a:spcBef>
                <a:spcPts val="2400"/>
              </a:spcBef>
              <a:buSzPct val="93750"/>
              <a:buFont typeface="Microsoft JhengHei"/>
              <a:buChar char="•"/>
              <a:tabLst>
                <a:tab pos="102870" algn="l"/>
              </a:tabLst>
            </a:pPr>
            <a:r>
              <a:rPr sz="1600" b="1" spc="-10" dirty="0" err="1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商教會英文三、四級</a:t>
            </a:r>
            <a:endParaRPr sz="16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8" name="object 5"/>
          <p:cNvSpPr/>
          <p:nvPr/>
        </p:nvSpPr>
        <p:spPr>
          <a:xfrm>
            <a:off x="2798064" y="3653391"/>
            <a:ext cx="453402" cy="52203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6"/>
          <p:cNvSpPr/>
          <p:nvPr/>
        </p:nvSpPr>
        <p:spPr>
          <a:xfrm>
            <a:off x="3433571" y="2204864"/>
            <a:ext cx="2390394" cy="367240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7"/>
          <p:cNvSpPr txBox="1"/>
          <p:nvPr/>
        </p:nvSpPr>
        <p:spPr>
          <a:xfrm>
            <a:off x="3585717" y="2420888"/>
            <a:ext cx="2080260" cy="25981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二年級</a:t>
            </a:r>
            <a:endParaRPr sz="24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  <a:p>
            <a:pPr marL="190500" indent="-178435">
              <a:spcBef>
                <a:spcPts val="2400"/>
              </a:spcBef>
              <a:buFont typeface="Microsoft JhengHei"/>
              <a:buChar char="•"/>
              <a:tabLst>
                <a:tab pos="191135" algn="l"/>
              </a:tabLst>
            </a:pPr>
            <a:r>
              <a:rPr sz="1600" b="1" dirty="0" err="1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會計資訊丙級</a:t>
            </a:r>
            <a:endParaRPr lang="en-US" sz="1600" b="1" dirty="0">
              <a:solidFill>
                <a:srgbClr val="FFFFF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  <a:p>
            <a:pPr marL="190500" indent="-178435">
              <a:spcBef>
                <a:spcPts val="2400"/>
              </a:spcBef>
              <a:buFont typeface="Microsoft JhengHei"/>
              <a:buChar char="•"/>
              <a:tabLst>
                <a:tab pos="191135" algn="l"/>
              </a:tabLst>
            </a:pPr>
            <a:r>
              <a:rPr lang="en-US" altLang="zh-TW" sz="1600" b="1" spc="-30" dirty="0" err="1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TQC</a:t>
            </a:r>
            <a:r>
              <a:rPr lang="zh-TW" altLang="en-US" sz="1600" b="1" spc="-95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 企業人才認證</a:t>
            </a:r>
            <a:endParaRPr sz="16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  <a:p>
            <a:pPr marL="190500" indent="-178435">
              <a:spcBef>
                <a:spcPts val="2400"/>
              </a:spcBef>
              <a:buFont typeface="Microsoft JhengHei"/>
              <a:buChar char="•"/>
              <a:tabLst>
                <a:tab pos="191135" algn="l"/>
              </a:tabLst>
            </a:pPr>
            <a:r>
              <a:rPr sz="1600" b="1" spc="-5" dirty="0" err="1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商教會</a:t>
            </a:r>
            <a:r>
              <a:rPr sz="1600" b="1" spc="-65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 </a:t>
            </a:r>
            <a:r>
              <a:rPr sz="1600" b="1" spc="-5" dirty="0" err="1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英文二、三級</a:t>
            </a:r>
            <a:endParaRPr lang="en-US" sz="1600" b="1" spc="-5" dirty="0">
              <a:solidFill>
                <a:srgbClr val="FFFFFF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  <a:p>
            <a:pPr marL="190500" indent="-178435">
              <a:spcBef>
                <a:spcPts val="2400"/>
              </a:spcBef>
              <a:buFont typeface="Microsoft JhengHei"/>
              <a:buChar char="•"/>
              <a:tabLst>
                <a:tab pos="191135" algn="l"/>
              </a:tabLst>
            </a:pPr>
            <a:r>
              <a:rPr lang="zh-TW" altLang="en-US" sz="1600" b="1" spc="-5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電腦軟體應用丙級</a:t>
            </a:r>
            <a:endParaRPr sz="16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  <p:sp>
        <p:nvSpPr>
          <p:cNvPr id="12" name="object 8"/>
          <p:cNvSpPr/>
          <p:nvPr/>
        </p:nvSpPr>
        <p:spPr>
          <a:xfrm>
            <a:off x="6030467" y="3653391"/>
            <a:ext cx="453402" cy="52203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9"/>
          <p:cNvSpPr/>
          <p:nvPr/>
        </p:nvSpPr>
        <p:spPr>
          <a:xfrm>
            <a:off x="6665976" y="2204864"/>
            <a:ext cx="2148078" cy="367240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0"/>
          <p:cNvSpPr txBox="1"/>
          <p:nvPr/>
        </p:nvSpPr>
        <p:spPr>
          <a:xfrm>
            <a:off x="6812025" y="2538871"/>
            <a:ext cx="1978305" cy="24622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三年級</a:t>
            </a:r>
            <a:endParaRPr sz="24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  <a:p>
            <a:pPr marL="184785" indent="-172720">
              <a:lnSpc>
                <a:spcPct val="100000"/>
              </a:lnSpc>
              <a:spcBef>
                <a:spcPts val="2400"/>
              </a:spcBef>
              <a:buFont typeface="Microsoft JhengHei"/>
              <a:buChar char="•"/>
              <a:tabLst>
                <a:tab pos="185420" algn="l"/>
              </a:tabLst>
            </a:pPr>
            <a:r>
              <a:rPr sz="16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會計資訊乙級</a:t>
            </a:r>
            <a:endParaRPr sz="16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  <a:p>
            <a:pPr marL="184785" indent="-172720">
              <a:lnSpc>
                <a:spcPct val="100000"/>
              </a:lnSpc>
              <a:spcBef>
                <a:spcPts val="2400"/>
              </a:spcBef>
              <a:buFont typeface="Microsoft JhengHei"/>
              <a:buChar char="•"/>
              <a:tabLst>
                <a:tab pos="185420" algn="l"/>
              </a:tabLst>
            </a:pPr>
            <a:r>
              <a:rPr lang="zh-TW" altLang="en-US" sz="16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電腦軟體應用乙級</a:t>
            </a:r>
          </a:p>
          <a:p>
            <a:pPr marL="184785" indent="-172720">
              <a:lnSpc>
                <a:spcPct val="100000"/>
              </a:lnSpc>
              <a:spcBef>
                <a:spcPts val="2400"/>
              </a:spcBef>
              <a:buFont typeface="Microsoft JhengHei"/>
              <a:buChar char="•"/>
              <a:tabLst>
                <a:tab pos="185420" algn="l"/>
              </a:tabLst>
            </a:pPr>
            <a:r>
              <a:rPr sz="1600" b="1" dirty="0" err="1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商教會英文一級</a:t>
            </a:r>
            <a:endParaRPr sz="16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  <a:p>
            <a:pPr marL="12065">
              <a:lnSpc>
                <a:spcPct val="100000"/>
              </a:lnSpc>
              <a:spcBef>
                <a:spcPts val="1105"/>
              </a:spcBef>
              <a:tabLst>
                <a:tab pos="185420" algn="l"/>
              </a:tabLst>
            </a:pPr>
            <a:endParaRPr sz="1800" dirty="0">
              <a:latin typeface="Microsoft YaHei" panose="020B0503020204020204" pitchFamily="34" charset="-122"/>
              <a:ea typeface="Microsoft YaHei" panose="020B0503020204020204" pitchFamily="34" charset="-122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102729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C:\Users\Cameron\AppData\Local\Microsoft\Windows\INetCache\IE\006OBT08\orange-background-1377808315yfg[1].jpg"/>
          <p:cNvPicPr>
            <a:picLocks noChangeArrowheads="1"/>
          </p:cNvPicPr>
          <p:nvPr/>
        </p:nvPicPr>
        <p:blipFill>
          <a:blip r:embed="rId2" cstate="print">
            <a:duotone>
              <a:prstClr val="black"/>
              <a:srgbClr val="FFCC6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33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C:\Users\Cameron\AppData\Local\Microsoft\Windows\INetCache\IE\006OBT08\orange-background-1377808315yfg[1].jpg"/>
          <p:cNvPicPr>
            <a:picLocks noChangeArrowheads="1"/>
          </p:cNvPicPr>
          <p:nvPr/>
        </p:nvPicPr>
        <p:blipFill>
          <a:blip r:embed="rId4" cstate="print">
            <a:duotone>
              <a:prstClr val="black"/>
              <a:srgbClr val="00FFFF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00" y="1"/>
            <a:ext cx="8532000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字方塊 8"/>
          <p:cNvSpPr txBox="1"/>
          <p:nvPr/>
        </p:nvSpPr>
        <p:spPr>
          <a:xfrm>
            <a:off x="899592" y="116632"/>
            <a:ext cx="56886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統一入學測驗考試科目</a:t>
            </a:r>
            <a:endParaRPr lang="en-US" altLang="zh-TW" sz="28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zh-TW" altLang="en-US" sz="28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甄選入學、聯合分發</a:t>
            </a:r>
            <a:endParaRPr lang="en-US" altLang="zh-TW" sz="2800" b="1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7" name="object 6"/>
          <p:cNvSpPr/>
          <p:nvPr/>
        </p:nvSpPr>
        <p:spPr>
          <a:xfrm>
            <a:off x="3287267" y="1559461"/>
            <a:ext cx="1303782" cy="79171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7"/>
          <p:cNvSpPr/>
          <p:nvPr/>
        </p:nvSpPr>
        <p:spPr>
          <a:xfrm>
            <a:off x="3144011" y="1507645"/>
            <a:ext cx="1463802" cy="96088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8"/>
          <p:cNvSpPr/>
          <p:nvPr/>
        </p:nvSpPr>
        <p:spPr>
          <a:xfrm>
            <a:off x="3212592" y="1484784"/>
            <a:ext cx="1303020" cy="791210"/>
          </a:xfrm>
          <a:custGeom>
            <a:avLst/>
            <a:gdLst/>
            <a:ahLst/>
            <a:cxnLst/>
            <a:rect l="l" t="t" r="r" b="b"/>
            <a:pathLst>
              <a:path w="1303020" h="791210">
                <a:moveTo>
                  <a:pt x="1171194" y="0"/>
                </a:moveTo>
                <a:lnTo>
                  <a:pt x="131825" y="0"/>
                </a:lnTo>
                <a:lnTo>
                  <a:pt x="90172" y="6723"/>
                </a:lnTo>
                <a:lnTo>
                  <a:pt x="53986" y="25444"/>
                </a:lnTo>
                <a:lnTo>
                  <a:pt x="25444" y="53986"/>
                </a:lnTo>
                <a:lnTo>
                  <a:pt x="6723" y="90172"/>
                </a:lnTo>
                <a:lnTo>
                  <a:pt x="0" y="131825"/>
                </a:lnTo>
                <a:lnTo>
                  <a:pt x="0" y="659130"/>
                </a:lnTo>
                <a:lnTo>
                  <a:pt x="6723" y="700783"/>
                </a:lnTo>
                <a:lnTo>
                  <a:pt x="25444" y="736969"/>
                </a:lnTo>
                <a:lnTo>
                  <a:pt x="53986" y="765511"/>
                </a:lnTo>
                <a:lnTo>
                  <a:pt x="90172" y="784232"/>
                </a:lnTo>
                <a:lnTo>
                  <a:pt x="131825" y="790956"/>
                </a:lnTo>
                <a:lnTo>
                  <a:pt x="1171194" y="790956"/>
                </a:lnTo>
                <a:lnTo>
                  <a:pt x="1212847" y="784232"/>
                </a:lnTo>
                <a:lnTo>
                  <a:pt x="1249033" y="765511"/>
                </a:lnTo>
                <a:lnTo>
                  <a:pt x="1277575" y="736969"/>
                </a:lnTo>
                <a:lnTo>
                  <a:pt x="1296296" y="700783"/>
                </a:lnTo>
                <a:lnTo>
                  <a:pt x="1303020" y="659130"/>
                </a:lnTo>
                <a:lnTo>
                  <a:pt x="1303020" y="131825"/>
                </a:lnTo>
                <a:lnTo>
                  <a:pt x="1296296" y="90172"/>
                </a:lnTo>
                <a:lnTo>
                  <a:pt x="1277575" y="53986"/>
                </a:lnTo>
                <a:lnTo>
                  <a:pt x="1249033" y="25444"/>
                </a:lnTo>
                <a:lnTo>
                  <a:pt x="1212847" y="6723"/>
                </a:lnTo>
                <a:lnTo>
                  <a:pt x="1171194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9"/>
          <p:cNvSpPr/>
          <p:nvPr/>
        </p:nvSpPr>
        <p:spPr>
          <a:xfrm>
            <a:off x="4856988" y="1559461"/>
            <a:ext cx="1280922" cy="79171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0"/>
          <p:cNvSpPr/>
          <p:nvPr/>
        </p:nvSpPr>
        <p:spPr>
          <a:xfrm>
            <a:off x="4712208" y="1507645"/>
            <a:ext cx="1463802" cy="96088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1"/>
          <p:cNvSpPr/>
          <p:nvPr/>
        </p:nvSpPr>
        <p:spPr>
          <a:xfrm>
            <a:off x="4782311" y="1484784"/>
            <a:ext cx="1280160" cy="791210"/>
          </a:xfrm>
          <a:custGeom>
            <a:avLst/>
            <a:gdLst/>
            <a:ahLst/>
            <a:cxnLst/>
            <a:rect l="l" t="t" r="r" b="b"/>
            <a:pathLst>
              <a:path w="1280160" h="791210">
                <a:moveTo>
                  <a:pt x="1148334" y="0"/>
                </a:moveTo>
                <a:lnTo>
                  <a:pt x="131825" y="0"/>
                </a:lnTo>
                <a:lnTo>
                  <a:pt x="90172" y="6723"/>
                </a:lnTo>
                <a:lnTo>
                  <a:pt x="53986" y="25444"/>
                </a:lnTo>
                <a:lnTo>
                  <a:pt x="25444" y="53986"/>
                </a:lnTo>
                <a:lnTo>
                  <a:pt x="6723" y="90172"/>
                </a:lnTo>
                <a:lnTo>
                  <a:pt x="0" y="131825"/>
                </a:lnTo>
                <a:lnTo>
                  <a:pt x="0" y="659130"/>
                </a:lnTo>
                <a:lnTo>
                  <a:pt x="6723" y="700783"/>
                </a:lnTo>
                <a:lnTo>
                  <a:pt x="25444" y="736969"/>
                </a:lnTo>
                <a:lnTo>
                  <a:pt x="53986" y="765511"/>
                </a:lnTo>
                <a:lnTo>
                  <a:pt x="90172" y="784232"/>
                </a:lnTo>
                <a:lnTo>
                  <a:pt x="131825" y="790956"/>
                </a:lnTo>
                <a:lnTo>
                  <a:pt x="1148334" y="790956"/>
                </a:lnTo>
                <a:lnTo>
                  <a:pt x="1189987" y="784232"/>
                </a:lnTo>
                <a:lnTo>
                  <a:pt x="1226173" y="765511"/>
                </a:lnTo>
                <a:lnTo>
                  <a:pt x="1254715" y="736969"/>
                </a:lnTo>
                <a:lnTo>
                  <a:pt x="1273436" y="700783"/>
                </a:lnTo>
                <a:lnTo>
                  <a:pt x="1280160" y="659130"/>
                </a:lnTo>
                <a:lnTo>
                  <a:pt x="1280160" y="131825"/>
                </a:lnTo>
                <a:lnTo>
                  <a:pt x="1273436" y="90172"/>
                </a:lnTo>
                <a:lnTo>
                  <a:pt x="1254715" y="53986"/>
                </a:lnTo>
                <a:lnTo>
                  <a:pt x="1226173" y="25444"/>
                </a:lnTo>
                <a:lnTo>
                  <a:pt x="1189987" y="6723"/>
                </a:lnTo>
                <a:lnTo>
                  <a:pt x="1148334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12"/>
          <p:cNvSpPr/>
          <p:nvPr/>
        </p:nvSpPr>
        <p:spPr>
          <a:xfrm>
            <a:off x="6428232" y="1559461"/>
            <a:ext cx="1975865" cy="79171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13"/>
          <p:cNvSpPr/>
          <p:nvPr/>
        </p:nvSpPr>
        <p:spPr>
          <a:xfrm>
            <a:off x="6283452" y="1504596"/>
            <a:ext cx="2076450" cy="96393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14"/>
          <p:cNvSpPr/>
          <p:nvPr/>
        </p:nvSpPr>
        <p:spPr>
          <a:xfrm>
            <a:off x="6353555" y="1484784"/>
            <a:ext cx="1975485" cy="791210"/>
          </a:xfrm>
          <a:custGeom>
            <a:avLst/>
            <a:gdLst/>
            <a:ahLst/>
            <a:cxnLst/>
            <a:rect l="l" t="t" r="r" b="b"/>
            <a:pathLst>
              <a:path w="1975484" h="791210">
                <a:moveTo>
                  <a:pt x="1843277" y="0"/>
                </a:moveTo>
                <a:lnTo>
                  <a:pt x="131826" y="0"/>
                </a:lnTo>
                <a:lnTo>
                  <a:pt x="90172" y="6723"/>
                </a:lnTo>
                <a:lnTo>
                  <a:pt x="53986" y="25444"/>
                </a:lnTo>
                <a:lnTo>
                  <a:pt x="25444" y="53986"/>
                </a:lnTo>
                <a:lnTo>
                  <a:pt x="6723" y="90172"/>
                </a:lnTo>
                <a:lnTo>
                  <a:pt x="0" y="131825"/>
                </a:lnTo>
                <a:lnTo>
                  <a:pt x="0" y="659130"/>
                </a:lnTo>
                <a:lnTo>
                  <a:pt x="6723" y="700783"/>
                </a:lnTo>
                <a:lnTo>
                  <a:pt x="25444" y="736969"/>
                </a:lnTo>
                <a:lnTo>
                  <a:pt x="53986" y="765511"/>
                </a:lnTo>
                <a:lnTo>
                  <a:pt x="90172" y="784232"/>
                </a:lnTo>
                <a:lnTo>
                  <a:pt x="131826" y="790956"/>
                </a:lnTo>
                <a:lnTo>
                  <a:pt x="1843277" y="790956"/>
                </a:lnTo>
                <a:lnTo>
                  <a:pt x="1884931" y="784232"/>
                </a:lnTo>
                <a:lnTo>
                  <a:pt x="1921117" y="765511"/>
                </a:lnTo>
                <a:lnTo>
                  <a:pt x="1949659" y="736969"/>
                </a:lnTo>
                <a:lnTo>
                  <a:pt x="1968380" y="700783"/>
                </a:lnTo>
                <a:lnTo>
                  <a:pt x="1975103" y="659130"/>
                </a:lnTo>
                <a:lnTo>
                  <a:pt x="1975103" y="131825"/>
                </a:lnTo>
                <a:lnTo>
                  <a:pt x="1968380" y="90172"/>
                </a:lnTo>
                <a:lnTo>
                  <a:pt x="1949659" y="53986"/>
                </a:lnTo>
                <a:lnTo>
                  <a:pt x="1921117" y="25444"/>
                </a:lnTo>
                <a:lnTo>
                  <a:pt x="1884931" y="6723"/>
                </a:lnTo>
                <a:lnTo>
                  <a:pt x="1843277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15"/>
          <p:cNvSpPr/>
          <p:nvPr/>
        </p:nvSpPr>
        <p:spPr>
          <a:xfrm>
            <a:off x="2860548" y="4671468"/>
            <a:ext cx="5747765" cy="89992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16"/>
          <p:cNvSpPr/>
          <p:nvPr/>
        </p:nvSpPr>
        <p:spPr>
          <a:xfrm>
            <a:off x="2721864" y="4622700"/>
            <a:ext cx="5426201" cy="96393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17"/>
          <p:cNvSpPr/>
          <p:nvPr/>
        </p:nvSpPr>
        <p:spPr>
          <a:xfrm>
            <a:off x="2785872" y="4596792"/>
            <a:ext cx="5747385" cy="899160"/>
          </a:xfrm>
          <a:custGeom>
            <a:avLst/>
            <a:gdLst/>
            <a:ahLst/>
            <a:cxnLst/>
            <a:rect l="l" t="t" r="r" b="b"/>
            <a:pathLst>
              <a:path w="5747384" h="899160">
                <a:moveTo>
                  <a:pt x="5597144" y="0"/>
                </a:moveTo>
                <a:lnTo>
                  <a:pt x="149859" y="0"/>
                </a:lnTo>
                <a:lnTo>
                  <a:pt x="102477" y="7636"/>
                </a:lnTo>
                <a:lnTo>
                  <a:pt x="61337" y="28903"/>
                </a:lnTo>
                <a:lnTo>
                  <a:pt x="28903" y="61337"/>
                </a:lnTo>
                <a:lnTo>
                  <a:pt x="7636" y="102477"/>
                </a:lnTo>
                <a:lnTo>
                  <a:pt x="0" y="149859"/>
                </a:lnTo>
                <a:lnTo>
                  <a:pt x="0" y="749299"/>
                </a:lnTo>
                <a:lnTo>
                  <a:pt x="7636" y="796667"/>
                </a:lnTo>
                <a:lnTo>
                  <a:pt x="28903" y="837805"/>
                </a:lnTo>
                <a:lnTo>
                  <a:pt x="61337" y="870245"/>
                </a:lnTo>
                <a:lnTo>
                  <a:pt x="102477" y="891520"/>
                </a:lnTo>
                <a:lnTo>
                  <a:pt x="149859" y="899160"/>
                </a:lnTo>
                <a:lnTo>
                  <a:pt x="5597144" y="899160"/>
                </a:lnTo>
                <a:lnTo>
                  <a:pt x="5644526" y="891520"/>
                </a:lnTo>
                <a:lnTo>
                  <a:pt x="5685666" y="870245"/>
                </a:lnTo>
                <a:lnTo>
                  <a:pt x="5718100" y="837805"/>
                </a:lnTo>
                <a:lnTo>
                  <a:pt x="5739367" y="796667"/>
                </a:lnTo>
                <a:lnTo>
                  <a:pt x="5747004" y="749299"/>
                </a:lnTo>
                <a:lnTo>
                  <a:pt x="5747004" y="149859"/>
                </a:lnTo>
                <a:lnTo>
                  <a:pt x="5739367" y="102477"/>
                </a:lnTo>
                <a:lnTo>
                  <a:pt x="5718100" y="61337"/>
                </a:lnTo>
                <a:lnTo>
                  <a:pt x="5685666" y="28903"/>
                </a:lnTo>
                <a:lnTo>
                  <a:pt x="5644526" y="7636"/>
                </a:lnTo>
                <a:lnTo>
                  <a:pt x="5597144" y="0"/>
                </a:lnTo>
                <a:close/>
              </a:path>
            </a:pathLst>
          </a:custGeom>
          <a:solidFill>
            <a:srgbClr val="FF5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18"/>
          <p:cNvSpPr/>
          <p:nvPr/>
        </p:nvSpPr>
        <p:spPr>
          <a:xfrm>
            <a:off x="2895600" y="3561997"/>
            <a:ext cx="4520946" cy="9014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19"/>
          <p:cNvSpPr/>
          <p:nvPr/>
        </p:nvSpPr>
        <p:spPr>
          <a:xfrm>
            <a:off x="2756916" y="3513229"/>
            <a:ext cx="4511802" cy="96393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20"/>
          <p:cNvSpPr/>
          <p:nvPr/>
        </p:nvSpPr>
        <p:spPr>
          <a:xfrm>
            <a:off x="2820923" y="3487321"/>
            <a:ext cx="4520565" cy="901065"/>
          </a:xfrm>
          <a:custGeom>
            <a:avLst/>
            <a:gdLst/>
            <a:ahLst/>
            <a:cxnLst/>
            <a:rect l="l" t="t" r="r" b="b"/>
            <a:pathLst>
              <a:path w="4520565" h="901064">
                <a:moveTo>
                  <a:pt x="4370070" y="0"/>
                </a:moveTo>
                <a:lnTo>
                  <a:pt x="150113" y="0"/>
                </a:lnTo>
                <a:lnTo>
                  <a:pt x="102656" y="7650"/>
                </a:lnTo>
                <a:lnTo>
                  <a:pt x="61447" y="28956"/>
                </a:lnTo>
                <a:lnTo>
                  <a:pt x="28955" y="61447"/>
                </a:lnTo>
                <a:lnTo>
                  <a:pt x="7650" y="102656"/>
                </a:lnTo>
                <a:lnTo>
                  <a:pt x="0" y="150113"/>
                </a:lnTo>
                <a:lnTo>
                  <a:pt x="0" y="750569"/>
                </a:lnTo>
                <a:lnTo>
                  <a:pt x="7650" y="798027"/>
                </a:lnTo>
                <a:lnTo>
                  <a:pt x="28956" y="839236"/>
                </a:lnTo>
                <a:lnTo>
                  <a:pt x="61447" y="871728"/>
                </a:lnTo>
                <a:lnTo>
                  <a:pt x="102656" y="893033"/>
                </a:lnTo>
                <a:lnTo>
                  <a:pt x="150113" y="900684"/>
                </a:lnTo>
                <a:lnTo>
                  <a:pt x="4370070" y="900684"/>
                </a:lnTo>
                <a:lnTo>
                  <a:pt x="4417527" y="893033"/>
                </a:lnTo>
                <a:lnTo>
                  <a:pt x="4458736" y="871728"/>
                </a:lnTo>
                <a:lnTo>
                  <a:pt x="4491228" y="839236"/>
                </a:lnTo>
                <a:lnTo>
                  <a:pt x="4512533" y="798027"/>
                </a:lnTo>
                <a:lnTo>
                  <a:pt x="4520183" y="750569"/>
                </a:lnTo>
                <a:lnTo>
                  <a:pt x="4520183" y="150113"/>
                </a:lnTo>
                <a:lnTo>
                  <a:pt x="4512533" y="102656"/>
                </a:lnTo>
                <a:lnTo>
                  <a:pt x="4491228" y="61447"/>
                </a:lnTo>
                <a:lnTo>
                  <a:pt x="4458736" y="28956"/>
                </a:lnTo>
                <a:lnTo>
                  <a:pt x="4417527" y="7650"/>
                </a:lnTo>
                <a:lnTo>
                  <a:pt x="4370070" y="0"/>
                </a:lnTo>
                <a:close/>
              </a:path>
            </a:pathLst>
          </a:custGeom>
          <a:solidFill>
            <a:srgbClr val="FF5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21"/>
          <p:cNvSpPr txBox="1"/>
          <p:nvPr/>
        </p:nvSpPr>
        <p:spPr>
          <a:xfrm>
            <a:off x="1144624" y="1539090"/>
            <a:ext cx="7603839" cy="3742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2198370" algn="l"/>
                <a:tab pos="3768090" algn="l"/>
                <a:tab pos="5339080" algn="l"/>
              </a:tabLst>
            </a:pPr>
            <a:r>
              <a:rPr sz="5400" spc="-7" baseline="2314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共同科目</a:t>
            </a:r>
            <a:r>
              <a:rPr sz="5400" baseline="2314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/>
              </a:rPr>
              <a:t>:</a:t>
            </a:r>
            <a:r>
              <a:rPr sz="5400" baseline="2314" dirty="0">
                <a:latin typeface="Times New Roman"/>
                <a:cs typeface="Times New Roman"/>
              </a:rPr>
              <a:t>	</a:t>
            </a:r>
            <a:r>
              <a:rPr sz="36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國文</a:t>
            </a:r>
            <a:r>
              <a:rPr sz="3600" b="1" dirty="0">
                <a:latin typeface="Microsoft JhengHei"/>
                <a:cs typeface="Microsoft JhengHei"/>
              </a:rPr>
              <a:t>	</a:t>
            </a:r>
            <a:r>
              <a:rPr sz="3600" b="1" spc="-5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英</a:t>
            </a:r>
            <a:r>
              <a:rPr sz="36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文</a:t>
            </a:r>
            <a:r>
              <a:rPr sz="3600" b="1" dirty="0">
                <a:latin typeface="Microsoft JhengHei"/>
                <a:cs typeface="Microsoft JhengHei"/>
              </a:rPr>
              <a:t>	</a:t>
            </a:r>
            <a:r>
              <a:rPr sz="3600" b="1" spc="5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數學</a:t>
            </a:r>
            <a:r>
              <a:rPr sz="3600" b="1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/>
              </a:rPr>
              <a:t>(B)</a:t>
            </a:r>
            <a:endParaRPr sz="3600" dirty="0">
              <a:latin typeface="Microsoft YaHei" panose="020B0503020204020204" pitchFamily="34" charset="-122"/>
              <a:ea typeface="Microsoft YaHei" panose="020B0503020204020204" pitchFamily="34" charset="-122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809"/>
              </a:spcBef>
            </a:pPr>
            <a:r>
              <a:rPr sz="3600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專業科</a:t>
            </a:r>
            <a:r>
              <a:rPr sz="3600" spc="-5" dirty="0">
                <a:latin typeface="Microsoft YaHei" panose="020B0503020204020204" pitchFamily="34" charset="-122"/>
                <a:ea typeface="Microsoft YaHei" panose="020B0503020204020204" pitchFamily="34" charset="-122"/>
                <a:cs typeface="Microsoft JhengHei"/>
              </a:rPr>
              <a:t>目</a:t>
            </a:r>
            <a:r>
              <a:rPr sz="3600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/>
              </a:rPr>
              <a:t>:</a:t>
            </a:r>
          </a:p>
          <a:p>
            <a:pPr marL="1811655">
              <a:lnSpc>
                <a:spcPct val="100000"/>
              </a:lnSpc>
              <a:spcBef>
                <a:spcPts val="3170"/>
              </a:spcBef>
            </a:pPr>
            <a:r>
              <a:rPr sz="3600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/>
              </a:rPr>
              <a:t>(</a:t>
            </a:r>
            <a:r>
              <a:rPr sz="3600" spc="-5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/>
              </a:rPr>
              <a:t>一</a:t>
            </a:r>
            <a:r>
              <a:rPr sz="3600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/>
              </a:rPr>
              <a:t>)</a:t>
            </a:r>
            <a:r>
              <a:rPr sz="3600" spc="-5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/>
              </a:rPr>
              <a:t>會計學</a:t>
            </a:r>
            <a:r>
              <a:rPr sz="3800" spc="-200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/>
              </a:rPr>
              <a:t>、</a:t>
            </a:r>
            <a:r>
              <a:rPr sz="3600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/>
              </a:rPr>
              <a:t>經濟學</a:t>
            </a:r>
            <a:endParaRPr sz="3600" dirty="0">
              <a:latin typeface="Microsoft YaHei" panose="020B0503020204020204" pitchFamily="34" charset="-122"/>
              <a:ea typeface="Microsoft YaHei" panose="020B0503020204020204" pitchFamily="34" charset="-122"/>
              <a:cs typeface="PMingLiU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800" dirty="0">
              <a:latin typeface="Times New Roman"/>
              <a:cs typeface="Times New Roman"/>
            </a:endParaRPr>
          </a:p>
          <a:p>
            <a:pPr marL="1777364">
              <a:lnSpc>
                <a:spcPct val="100000"/>
              </a:lnSpc>
              <a:spcBef>
                <a:spcPts val="5"/>
              </a:spcBef>
            </a:pPr>
            <a:r>
              <a:rPr sz="3600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/>
              </a:rPr>
              <a:t>(</a:t>
            </a:r>
            <a:r>
              <a:rPr sz="3600" spc="-5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/>
              </a:rPr>
              <a:t>二</a:t>
            </a:r>
            <a:r>
              <a:rPr sz="3600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/>
              </a:rPr>
              <a:t>)</a:t>
            </a:r>
            <a:r>
              <a:rPr sz="3600" spc="-5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/>
              </a:rPr>
              <a:t>商業概</a:t>
            </a:r>
            <a:r>
              <a:rPr sz="3600" spc="-15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/>
              </a:rPr>
              <a:t>論</a:t>
            </a:r>
            <a:r>
              <a:rPr sz="3600" spc="-5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PMingLiU"/>
              </a:rPr>
              <a:t>、數位科技</a:t>
            </a:r>
            <a:endParaRPr sz="3600" dirty="0">
              <a:latin typeface="Microsoft YaHei" panose="020B0503020204020204" pitchFamily="34" charset="-122"/>
              <a:ea typeface="Microsoft YaHei" panose="020B0503020204020204" pitchFamily="34" charset="-122"/>
              <a:cs typeface="PMingLiU"/>
            </a:endParaRPr>
          </a:p>
        </p:txBody>
      </p:sp>
    </p:spTree>
    <p:extLst>
      <p:ext uri="{BB962C8B-B14F-4D97-AF65-F5344CB8AC3E}">
        <p14:creationId xmlns:p14="http://schemas.microsoft.com/office/powerpoint/2010/main" val="3613989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多面向">
  <a:themeElements>
    <a:clrScheme name="多面向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1814</TotalTime>
  <Words>1539</Words>
  <Application>Microsoft Office PowerPoint</Application>
  <PresentationFormat>如螢幕大小 (4:3)</PresentationFormat>
  <Paragraphs>393</Paragraphs>
  <Slides>24</Slides>
  <Notes>11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34" baseType="lpstr">
      <vt:lpstr>華康中圓體</vt:lpstr>
      <vt:lpstr>Arial</vt:lpstr>
      <vt:lpstr>Calibri</vt:lpstr>
      <vt:lpstr>Microsoft YaHei</vt:lpstr>
      <vt:lpstr>Times New Roman</vt:lpstr>
      <vt:lpstr>Trebuchet MS</vt:lpstr>
      <vt:lpstr>Wingdings 3</vt:lpstr>
      <vt:lpstr>微軟正黑體</vt:lpstr>
      <vt:lpstr>標楷體</vt:lpstr>
      <vt:lpstr>多面向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Cameron</dc:creator>
  <cp:lastModifiedBy>tony6428 林</cp:lastModifiedBy>
  <cp:revision>98</cp:revision>
  <dcterms:created xsi:type="dcterms:W3CDTF">2019-08-26T01:45:29Z</dcterms:created>
  <dcterms:modified xsi:type="dcterms:W3CDTF">2025-12-31T02:20:05Z</dcterms:modified>
</cp:coreProperties>
</file>