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2.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6" r:id="rId4"/>
    <p:sldMasterId id="2147483699" r:id="rId5"/>
    <p:sldMasterId id="2147483712" r:id="rId6"/>
    <p:sldMasterId id="2147483725" r:id="rId7"/>
    <p:sldMasterId id="2147483737" r:id="rId8"/>
    <p:sldMasterId id="2147483749" r:id="rId9"/>
    <p:sldMasterId id="2147483761" r:id="rId10"/>
    <p:sldMasterId id="2147483785" r:id="rId11"/>
    <p:sldMasterId id="2147483797" r:id="rId12"/>
    <p:sldMasterId id="2147483809" r:id="rId13"/>
    <p:sldMasterId id="2147483822" r:id="rId14"/>
    <p:sldMasterId id="2147483834" r:id="rId15"/>
    <p:sldMasterId id="2147483871" r:id="rId16"/>
    <p:sldMasterId id="2147483883" r:id="rId17"/>
    <p:sldMasterId id="2147483895" r:id="rId18"/>
    <p:sldMasterId id="2147483907" r:id="rId19"/>
    <p:sldMasterId id="2147483919" r:id="rId20"/>
    <p:sldMasterId id="2147483943" r:id="rId21"/>
    <p:sldMasterId id="2147483955" r:id="rId22"/>
    <p:sldMasterId id="2147483979" r:id="rId23"/>
    <p:sldMasterId id="2147483991" r:id="rId24"/>
    <p:sldMasterId id="2147484016" r:id="rId25"/>
    <p:sldMasterId id="2147484028" r:id="rId26"/>
    <p:sldMasterId id="2147484040" r:id="rId27"/>
    <p:sldMasterId id="2147484052" r:id="rId28"/>
    <p:sldMasterId id="2147484065" r:id="rId29"/>
  </p:sldMasterIdLst>
  <p:notesMasterIdLst>
    <p:notesMasterId r:id="rId418"/>
  </p:notesMasterIdLst>
  <p:sldIdLst>
    <p:sldId id="500" r:id="rId30"/>
    <p:sldId id="501" r:id="rId31"/>
    <p:sldId id="598" r:id="rId32"/>
    <p:sldId id="772" r:id="rId33"/>
    <p:sldId id="773" r:id="rId34"/>
    <p:sldId id="743" r:id="rId35"/>
    <p:sldId id="744" r:id="rId36"/>
    <p:sldId id="646" r:id="rId37"/>
    <p:sldId id="653" r:id="rId38"/>
    <p:sldId id="656" r:id="rId39"/>
    <p:sldId id="657" r:id="rId40"/>
    <p:sldId id="654" r:id="rId41"/>
    <p:sldId id="655" r:id="rId42"/>
    <p:sldId id="694" r:id="rId43"/>
    <p:sldId id="695" r:id="rId44"/>
    <p:sldId id="696" r:id="rId45"/>
    <p:sldId id="950" r:id="rId46"/>
    <p:sldId id="1024" r:id="rId47"/>
    <p:sldId id="1025" r:id="rId48"/>
    <p:sldId id="1026" r:id="rId49"/>
    <p:sldId id="1072" r:id="rId50"/>
    <p:sldId id="1073" r:id="rId51"/>
    <p:sldId id="1074" r:id="rId52"/>
    <p:sldId id="1075" r:id="rId53"/>
    <p:sldId id="1076" r:id="rId54"/>
    <p:sldId id="1081" r:id="rId55"/>
    <p:sldId id="1082" r:id="rId56"/>
    <p:sldId id="1083" r:id="rId57"/>
    <p:sldId id="1084" r:id="rId58"/>
    <p:sldId id="1085" r:id="rId59"/>
    <p:sldId id="1086" r:id="rId60"/>
    <p:sldId id="1087" r:id="rId61"/>
    <p:sldId id="1088" r:id="rId62"/>
    <p:sldId id="1089" r:id="rId63"/>
    <p:sldId id="1090" r:id="rId64"/>
    <p:sldId id="1091" r:id="rId65"/>
    <p:sldId id="652" r:id="rId66"/>
    <p:sldId id="311" r:id="rId67"/>
    <p:sldId id="539" r:id="rId68"/>
    <p:sldId id="257" r:id="rId69"/>
    <p:sldId id="309" r:id="rId70"/>
    <p:sldId id="310" r:id="rId71"/>
    <p:sldId id="599" r:id="rId72"/>
    <p:sldId id="635" r:id="rId73"/>
    <p:sldId id="633" r:id="rId74"/>
    <p:sldId id="634" r:id="rId75"/>
    <p:sldId id="507" r:id="rId76"/>
    <p:sldId id="698" r:id="rId77"/>
    <p:sldId id="699" r:id="rId78"/>
    <p:sldId id="942" r:id="rId79"/>
    <p:sldId id="679" r:id="rId80"/>
    <p:sldId id="534" r:id="rId81"/>
    <p:sldId id="604" r:id="rId82"/>
    <p:sldId id="1033" r:id="rId83"/>
    <p:sldId id="1034" r:id="rId84"/>
    <p:sldId id="536" r:id="rId85"/>
    <p:sldId id="600" r:id="rId86"/>
    <p:sldId id="697" r:id="rId87"/>
    <p:sldId id="1031" r:id="rId88"/>
    <p:sldId id="1032" r:id="rId89"/>
    <p:sldId id="1097" r:id="rId90"/>
    <p:sldId id="741" r:id="rId91"/>
    <p:sldId id="742" r:id="rId92"/>
    <p:sldId id="667" r:id="rId93"/>
    <p:sldId id="668" r:id="rId94"/>
    <p:sldId id="669" r:id="rId95"/>
    <p:sldId id="670" r:id="rId96"/>
    <p:sldId id="671" r:id="rId97"/>
    <p:sldId id="952" r:id="rId98"/>
    <p:sldId id="1052" r:id="rId99"/>
    <p:sldId id="1053" r:id="rId100"/>
    <p:sldId id="1054" r:id="rId101"/>
    <p:sldId id="672" r:id="rId102"/>
    <p:sldId id="673" r:id="rId103"/>
    <p:sldId id="642" r:id="rId104"/>
    <p:sldId id="640" r:id="rId105"/>
    <p:sldId id="641" r:id="rId106"/>
    <p:sldId id="312" r:id="rId107"/>
    <p:sldId id="256" r:id="rId108"/>
    <p:sldId id="394" r:id="rId109"/>
    <p:sldId id="551" r:id="rId110"/>
    <p:sldId id="637" r:id="rId111"/>
    <p:sldId id="396" r:id="rId112"/>
    <p:sldId id="395" r:id="rId113"/>
    <p:sldId id="528" r:id="rId114"/>
    <p:sldId id="570" r:id="rId115"/>
    <p:sldId id="601" r:id="rId116"/>
    <p:sldId id="664" r:id="rId117"/>
    <p:sldId id="665" r:id="rId118"/>
    <p:sldId id="1005" r:id="rId119"/>
    <p:sldId id="1044" r:id="rId120"/>
    <p:sldId id="1045" r:id="rId121"/>
    <p:sldId id="308" r:id="rId122"/>
    <p:sldId id="444" r:id="rId123"/>
    <p:sldId id="258" r:id="rId124"/>
    <p:sldId id="965" r:id="rId125"/>
    <p:sldId id="521" r:id="rId126"/>
    <p:sldId id="602" r:id="rId127"/>
    <p:sldId id="976" r:id="rId128"/>
    <p:sldId id="955" r:id="rId129"/>
    <p:sldId id="956" r:id="rId130"/>
    <p:sldId id="957" r:id="rId131"/>
    <p:sldId id="958" r:id="rId132"/>
    <p:sldId id="959" r:id="rId133"/>
    <p:sldId id="960" r:id="rId134"/>
    <p:sldId id="1039" r:id="rId135"/>
    <p:sldId id="1040" r:id="rId136"/>
    <p:sldId id="961" r:id="rId137"/>
    <p:sldId id="962" r:id="rId138"/>
    <p:sldId id="963" r:id="rId139"/>
    <p:sldId id="964" r:id="rId140"/>
    <p:sldId id="1004" r:id="rId141"/>
    <p:sldId id="770" r:id="rId142"/>
    <p:sldId id="771" r:id="rId143"/>
    <p:sldId id="547" r:id="rId144"/>
    <p:sldId id="531" r:id="rId145"/>
    <p:sldId id="530" r:id="rId146"/>
    <p:sldId id="780" r:id="rId147"/>
    <p:sldId id="700" r:id="rId148"/>
    <p:sldId id="316" r:id="rId149"/>
    <p:sldId id="259" r:id="rId150"/>
    <p:sldId id="273" r:id="rId151"/>
    <p:sldId id="445" r:id="rId152"/>
    <p:sldId id="475" r:id="rId153"/>
    <p:sldId id="516" r:id="rId154"/>
    <p:sldId id="560" r:id="rId155"/>
    <p:sldId id="607" r:id="rId156"/>
    <p:sldId id="815" r:id="rId157"/>
    <p:sldId id="814" r:id="rId158"/>
    <p:sldId id="967" r:id="rId159"/>
    <p:sldId id="813" r:id="rId160"/>
    <p:sldId id="1093" r:id="rId161"/>
    <p:sldId id="1094" r:id="rId162"/>
    <p:sldId id="1095" r:id="rId163"/>
    <p:sldId id="1096" r:id="rId164"/>
    <p:sldId id="1022" r:id="rId165"/>
    <p:sldId id="1023" r:id="rId166"/>
    <p:sldId id="571" r:id="rId167"/>
    <p:sldId id="572" r:id="rId168"/>
    <p:sldId id="573" r:id="rId169"/>
    <p:sldId id="817" r:id="rId170"/>
    <p:sldId id="1092" r:id="rId171"/>
    <p:sldId id="574" r:id="rId172"/>
    <p:sldId id="1029" r:id="rId173"/>
    <p:sldId id="1030" r:id="rId174"/>
    <p:sldId id="1066" r:id="rId175"/>
    <p:sldId id="1067" r:id="rId176"/>
    <p:sldId id="575" r:id="rId177"/>
    <p:sldId id="576" r:id="rId178"/>
    <p:sldId id="693" r:id="rId179"/>
    <p:sldId id="678" r:id="rId180"/>
    <p:sldId id="603" r:id="rId181"/>
    <p:sldId id="577" r:id="rId182"/>
    <p:sldId id="578" r:id="rId183"/>
    <p:sldId id="745" r:id="rId184"/>
    <p:sldId id="746" r:id="rId185"/>
    <p:sldId id="762" r:id="rId186"/>
    <p:sldId id="763" r:id="rId187"/>
    <p:sldId id="747" r:id="rId188"/>
    <p:sldId id="748" r:id="rId189"/>
    <p:sldId id="749" r:id="rId190"/>
    <p:sldId id="750" r:id="rId191"/>
    <p:sldId id="751" r:id="rId192"/>
    <p:sldId id="752" r:id="rId193"/>
    <p:sldId id="753" r:id="rId194"/>
    <p:sldId id="754" r:id="rId195"/>
    <p:sldId id="755" r:id="rId196"/>
    <p:sldId id="756" r:id="rId197"/>
    <p:sldId id="757" r:id="rId198"/>
    <p:sldId id="758" r:id="rId199"/>
    <p:sldId id="759" r:id="rId200"/>
    <p:sldId id="760" r:id="rId201"/>
    <p:sldId id="761" r:id="rId202"/>
    <p:sldId id="776" r:id="rId203"/>
    <p:sldId id="777" r:id="rId204"/>
    <p:sldId id="986" r:id="rId205"/>
    <p:sldId id="764" r:id="rId206"/>
    <p:sldId id="765" r:id="rId207"/>
    <p:sldId id="766" r:id="rId208"/>
    <p:sldId id="767" r:id="rId209"/>
    <p:sldId id="768" r:id="rId210"/>
    <p:sldId id="769" r:id="rId211"/>
    <p:sldId id="978" r:id="rId212"/>
    <p:sldId id="581" r:id="rId213"/>
    <p:sldId id="582" r:id="rId214"/>
    <p:sldId id="583" r:id="rId215"/>
    <p:sldId id="984" r:id="rId216"/>
    <p:sldId id="1077" r:id="rId217"/>
    <p:sldId id="1078" r:id="rId218"/>
    <p:sldId id="591" r:id="rId219"/>
    <p:sldId id="592" r:id="rId220"/>
    <p:sldId id="593" r:id="rId221"/>
    <p:sldId id="594" r:id="rId222"/>
    <p:sldId id="595" r:id="rId223"/>
    <p:sldId id="628" r:id="rId224"/>
    <p:sldId id="737" r:id="rId225"/>
    <p:sldId id="738" r:id="rId226"/>
    <p:sldId id="1059" r:id="rId227"/>
    <p:sldId id="1060" r:id="rId228"/>
    <p:sldId id="1068" r:id="rId229"/>
    <p:sldId id="1069" r:id="rId230"/>
    <p:sldId id="584" r:id="rId231"/>
    <p:sldId id="585" r:id="rId232"/>
    <p:sldId id="586" r:id="rId233"/>
    <p:sldId id="587" r:id="rId234"/>
    <p:sldId id="588" r:id="rId235"/>
    <p:sldId id="589" r:id="rId236"/>
    <p:sldId id="590" r:id="rId237"/>
    <p:sldId id="627" r:id="rId238"/>
    <p:sldId id="974" r:id="rId239"/>
    <p:sldId id="691" r:id="rId240"/>
    <p:sldId id="692" r:id="rId241"/>
    <p:sldId id="427" r:id="rId242"/>
    <p:sldId id="265" r:id="rId243"/>
    <p:sldId id="481" r:id="rId244"/>
    <p:sldId id="483" r:id="rId245"/>
    <p:sldId id="621" r:id="rId246"/>
    <p:sldId id="543" r:id="rId247"/>
    <p:sldId id="544" r:id="rId248"/>
    <p:sldId id="545" r:id="rId249"/>
    <p:sldId id="629" r:id="rId250"/>
    <p:sldId id="979" r:id="rId251"/>
    <p:sldId id="980" r:id="rId252"/>
    <p:sldId id="981" r:id="rId253"/>
    <p:sldId id="982" r:id="rId254"/>
    <p:sldId id="983" r:id="rId255"/>
    <p:sldId id="326" r:id="rId256"/>
    <p:sldId id="266" r:id="rId257"/>
    <p:sldId id="463" r:id="rId258"/>
    <p:sldId id="1070" r:id="rId259"/>
    <p:sldId id="1071" r:id="rId260"/>
    <p:sldId id="467" r:id="rId261"/>
    <p:sldId id="540" r:id="rId262"/>
    <p:sldId id="474" r:id="rId263"/>
    <p:sldId id="495" r:id="rId264"/>
    <p:sldId id="532" r:id="rId265"/>
    <p:sldId id="565" r:id="rId266"/>
    <p:sldId id="610" r:id="rId267"/>
    <p:sldId id="1007" r:id="rId268"/>
    <p:sldId id="429" r:id="rId269"/>
    <p:sldId id="268" r:id="rId270"/>
    <p:sldId id="459" r:id="rId271"/>
    <p:sldId id="989" r:id="rId272"/>
    <p:sldId id="666" r:id="rId273"/>
    <p:sldId id="1046" r:id="rId274"/>
    <p:sldId id="1047" r:id="rId275"/>
    <p:sldId id="1048" r:id="rId276"/>
    <p:sldId id="1049" r:id="rId277"/>
    <p:sldId id="510" r:id="rId278"/>
    <p:sldId id="612" r:id="rId279"/>
    <p:sldId id="990" r:id="rId280"/>
    <p:sldId id="991" r:id="rId281"/>
    <p:sldId id="992" r:id="rId282"/>
    <p:sldId id="993" r:id="rId283"/>
    <p:sldId id="994" r:id="rId284"/>
    <p:sldId id="995" r:id="rId285"/>
    <p:sldId id="996" r:id="rId286"/>
    <p:sldId id="997" r:id="rId287"/>
    <p:sldId id="998" r:id="rId288"/>
    <p:sldId id="999" r:id="rId289"/>
    <p:sldId id="1000" r:id="rId290"/>
    <p:sldId id="1001" r:id="rId291"/>
    <p:sldId id="1002" r:id="rId292"/>
    <p:sldId id="1041" r:id="rId293"/>
    <p:sldId id="1042" r:id="rId294"/>
    <p:sldId id="1043" r:id="rId295"/>
    <p:sldId id="701" r:id="rId296"/>
    <p:sldId id="702" r:id="rId297"/>
    <p:sldId id="703" r:id="rId298"/>
    <p:sldId id="704" r:id="rId299"/>
    <p:sldId id="705" r:id="rId300"/>
    <p:sldId id="706" r:id="rId301"/>
    <p:sldId id="707" r:id="rId302"/>
    <p:sldId id="708" r:id="rId303"/>
    <p:sldId id="709" r:id="rId304"/>
    <p:sldId id="1037" r:id="rId305"/>
    <p:sldId id="1038" r:id="rId306"/>
    <p:sldId id="710" r:id="rId307"/>
    <p:sldId id="711" r:id="rId308"/>
    <p:sldId id="712" r:id="rId309"/>
    <p:sldId id="713" r:id="rId310"/>
    <p:sldId id="714" r:id="rId311"/>
    <p:sldId id="715" r:id="rId312"/>
    <p:sldId id="716" r:id="rId313"/>
    <p:sldId id="944" r:id="rId314"/>
    <p:sldId id="945" r:id="rId315"/>
    <p:sldId id="953" r:id="rId316"/>
    <p:sldId id="954" r:id="rId317"/>
    <p:sldId id="717" r:id="rId318"/>
    <p:sldId id="718" r:id="rId319"/>
    <p:sldId id="719" r:id="rId320"/>
    <p:sldId id="720" r:id="rId321"/>
    <p:sldId id="721" r:id="rId322"/>
    <p:sldId id="722" r:id="rId323"/>
    <p:sldId id="723" r:id="rId324"/>
    <p:sldId id="724" r:id="rId325"/>
    <p:sldId id="725" r:id="rId326"/>
    <p:sldId id="726" r:id="rId327"/>
    <p:sldId id="727" r:id="rId328"/>
    <p:sldId id="977" r:id="rId329"/>
    <p:sldId id="1055" r:id="rId330"/>
    <p:sldId id="1056" r:id="rId331"/>
    <p:sldId id="975" r:id="rId332"/>
    <p:sldId id="987" r:id="rId333"/>
    <p:sldId id="734" r:id="rId334"/>
    <p:sldId id="735" r:id="rId335"/>
    <p:sldId id="736" r:id="rId336"/>
    <p:sldId id="774" r:id="rId337"/>
    <p:sldId id="775" r:id="rId338"/>
    <p:sldId id="728" r:id="rId339"/>
    <p:sldId id="729" r:id="rId340"/>
    <p:sldId id="730" r:id="rId341"/>
    <p:sldId id="731" r:id="rId342"/>
    <p:sldId id="1014" r:id="rId343"/>
    <p:sldId id="1015" r:id="rId344"/>
    <p:sldId id="1016" r:id="rId345"/>
    <p:sldId id="1017" r:id="rId346"/>
    <p:sldId id="1018" r:id="rId347"/>
    <p:sldId id="1019" r:id="rId348"/>
    <p:sldId id="1020" r:id="rId349"/>
    <p:sldId id="1021" r:id="rId350"/>
    <p:sldId id="1027" r:id="rId351"/>
    <p:sldId id="1028" r:id="rId352"/>
    <p:sldId id="732" r:id="rId353"/>
    <p:sldId id="733" r:id="rId354"/>
    <p:sldId id="390" r:id="rId355"/>
    <p:sldId id="269" r:id="rId356"/>
    <p:sldId id="538" r:id="rId357"/>
    <p:sldId id="473" r:id="rId358"/>
    <p:sldId id="966" r:id="rId359"/>
    <p:sldId id="1057" r:id="rId360"/>
    <p:sldId id="1058" r:id="rId361"/>
    <p:sldId id="816" r:id="rId362"/>
    <p:sldId id="435" r:id="rId363"/>
    <p:sldId id="271" r:id="rId364"/>
    <p:sldId id="453" r:id="rId365"/>
    <p:sldId id="461" r:id="rId366"/>
    <p:sldId id="505" r:id="rId367"/>
    <p:sldId id="1006" r:id="rId368"/>
    <p:sldId id="676" r:id="rId369"/>
    <p:sldId id="550" r:id="rId370"/>
    <p:sldId id="613" r:id="rId371"/>
    <p:sldId id="674" r:id="rId372"/>
    <p:sldId id="675" r:id="rId373"/>
    <p:sldId id="1079" r:id="rId374"/>
    <p:sldId id="1080" r:id="rId375"/>
    <p:sldId id="680" r:id="rId376"/>
    <p:sldId id="681" r:id="rId377"/>
    <p:sldId id="682" r:id="rId378"/>
    <p:sldId id="683" r:id="rId379"/>
    <p:sldId id="334" r:id="rId380"/>
    <p:sldId id="274" r:id="rId381"/>
    <p:sldId id="415" r:id="rId382"/>
    <p:sldId id="541" r:id="rId383"/>
    <p:sldId id="416" r:id="rId384"/>
    <p:sldId id="277" r:id="rId385"/>
    <p:sldId id="564" r:id="rId386"/>
    <p:sldId id="614" r:id="rId387"/>
    <p:sldId id="454" r:id="rId388"/>
    <p:sldId id="520" r:id="rId389"/>
    <p:sldId id="615" r:id="rId390"/>
    <p:sldId id="616" r:id="rId391"/>
    <p:sldId id="778" r:id="rId392"/>
    <p:sldId id="779" r:id="rId393"/>
    <p:sldId id="949" r:id="rId394"/>
    <p:sldId id="946" r:id="rId395"/>
    <p:sldId id="947" r:id="rId396"/>
    <p:sldId id="948" r:id="rId397"/>
    <p:sldId id="690" r:id="rId398"/>
    <p:sldId id="1061" r:id="rId399"/>
    <p:sldId id="1062" r:id="rId400"/>
    <p:sldId id="1063" r:id="rId401"/>
    <p:sldId id="1064" r:id="rId402"/>
    <p:sldId id="1065" r:id="rId403"/>
    <p:sldId id="617" r:id="rId404"/>
    <p:sldId id="1010" r:id="rId405"/>
    <p:sldId id="1011" r:id="rId406"/>
    <p:sldId id="1012" r:id="rId407"/>
    <p:sldId id="1013" r:id="rId408"/>
    <p:sldId id="1050" r:id="rId409"/>
    <p:sldId id="1051" r:id="rId410"/>
    <p:sldId id="372" r:id="rId411"/>
    <p:sldId id="305" r:id="rId412"/>
    <p:sldId id="556" r:id="rId413"/>
    <p:sldId id="1008" r:id="rId414"/>
    <p:sldId id="1009" r:id="rId415"/>
    <p:sldId id="626" r:id="rId416"/>
    <p:sldId id="625" r:id="rId417"/>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369" autoAdjust="0"/>
    <p:restoredTop sz="94687" autoAdjust="0"/>
  </p:normalViewPr>
  <p:slideViewPr>
    <p:cSldViewPr>
      <p:cViewPr varScale="1">
        <p:scale>
          <a:sx n="63" d="100"/>
          <a:sy n="63" d="100"/>
        </p:scale>
        <p:origin x="-107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99" Type="http://schemas.openxmlformats.org/officeDocument/2006/relationships/slide" Target="slides/slide270.xml"/><Relationship Id="rId21" Type="http://schemas.openxmlformats.org/officeDocument/2006/relationships/slideMaster" Target="slideMasters/slideMaster21.xml"/><Relationship Id="rId63" Type="http://schemas.openxmlformats.org/officeDocument/2006/relationships/slide" Target="slides/slide34.xml"/><Relationship Id="rId159" Type="http://schemas.openxmlformats.org/officeDocument/2006/relationships/slide" Target="slides/slide130.xml"/><Relationship Id="rId324" Type="http://schemas.openxmlformats.org/officeDocument/2006/relationships/slide" Target="slides/slide295.xml"/><Relationship Id="rId366" Type="http://schemas.openxmlformats.org/officeDocument/2006/relationships/slide" Target="slides/slide337.xml"/><Relationship Id="rId170" Type="http://schemas.openxmlformats.org/officeDocument/2006/relationships/slide" Target="slides/slide141.xml"/><Relationship Id="rId226" Type="http://schemas.openxmlformats.org/officeDocument/2006/relationships/slide" Target="slides/slide197.xml"/><Relationship Id="rId268" Type="http://schemas.openxmlformats.org/officeDocument/2006/relationships/slide" Target="slides/slide239.xml"/><Relationship Id="rId32" Type="http://schemas.openxmlformats.org/officeDocument/2006/relationships/slide" Target="slides/slide3.xml"/><Relationship Id="rId74" Type="http://schemas.openxmlformats.org/officeDocument/2006/relationships/slide" Target="slides/slide45.xml"/><Relationship Id="rId128" Type="http://schemas.openxmlformats.org/officeDocument/2006/relationships/slide" Target="slides/slide99.xml"/><Relationship Id="rId335" Type="http://schemas.openxmlformats.org/officeDocument/2006/relationships/slide" Target="slides/slide306.xml"/><Relationship Id="rId377" Type="http://schemas.openxmlformats.org/officeDocument/2006/relationships/slide" Target="slides/slide348.xml"/><Relationship Id="rId5" Type="http://schemas.openxmlformats.org/officeDocument/2006/relationships/slideMaster" Target="slideMasters/slideMaster5.xml"/><Relationship Id="rId181" Type="http://schemas.openxmlformats.org/officeDocument/2006/relationships/slide" Target="slides/slide152.xml"/><Relationship Id="rId237" Type="http://schemas.openxmlformats.org/officeDocument/2006/relationships/slide" Target="slides/slide208.xml"/><Relationship Id="rId402" Type="http://schemas.openxmlformats.org/officeDocument/2006/relationships/slide" Target="slides/slide373.xml"/><Relationship Id="rId279" Type="http://schemas.openxmlformats.org/officeDocument/2006/relationships/slide" Target="slides/slide250.xml"/><Relationship Id="rId22" Type="http://schemas.openxmlformats.org/officeDocument/2006/relationships/slideMaster" Target="slideMasters/slideMaster22.xml"/><Relationship Id="rId43" Type="http://schemas.openxmlformats.org/officeDocument/2006/relationships/slide" Target="slides/slide14.xml"/><Relationship Id="rId64" Type="http://schemas.openxmlformats.org/officeDocument/2006/relationships/slide" Target="slides/slide35.xml"/><Relationship Id="rId118" Type="http://schemas.openxmlformats.org/officeDocument/2006/relationships/slide" Target="slides/slide89.xml"/><Relationship Id="rId139" Type="http://schemas.openxmlformats.org/officeDocument/2006/relationships/slide" Target="slides/slide110.xml"/><Relationship Id="rId290" Type="http://schemas.openxmlformats.org/officeDocument/2006/relationships/slide" Target="slides/slide261.xml"/><Relationship Id="rId304" Type="http://schemas.openxmlformats.org/officeDocument/2006/relationships/slide" Target="slides/slide275.xml"/><Relationship Id="rId325" Type="http://schemas.openxmlformats.org/officeDocument/2006/relationships/slide" Target="slides/slide296.xml"/><Relationship Id="rId346" Type="http://schemas.openxmlformats.org/officeDocument/2006/relationships/slide" Target="slides/slide317.xml"/><Relationship Id="rId367" Type="http://schemas.openxmlformats.org/officeDocument/2006/relationships/slide" Target="slides/slide338.xml"/><Relationship Id="rId388" Type="http://schemas.openxmlformats.org/officeDocument/2006/relationships/slide" Target="slides/slide359.xml"/><Relationship Id="rId85" Type="http://schemas.openxmlformats.org/officeDocument/2006/relationships/slide" Target="slides/slide56.xml"/><Relationship Id="rId150" Type="http://schemas.openxmlformats.org/officeDocument/2006/relationships/slide" Target="slides/slide121.xml"/><Relationship Id="rId171" Type="http://schemas.openxmlformats.org/officeDocument/2006/relationships/slide" Target="slides/slide142.xml"/><Relationship Id="rId192" Type="http://schemas.openxmlformats.org/officeDocument/2006/relationships/slide" Target="slides/slide163.xml"/><Relationship Id="rId206" Type="http://schemas.openxmlformats.org/officeDocument/2006/relationships/slide" Target="slides/slide177.xml"/><Relationship Id="rId227" Type="http://schemas.openxmlformats.org/officeDocument/2006/relationships/slide" Target="slides/slide198.xml"/><Relationship Id="rId413" Type="http://schemas.openxmlformats.org/officeDocument/2006/relationships/slide" Target="slides/slide384.xml"/><Relationship Id="rId248" Type="http://schemas.openxmlformats.org/officeDocument/2006/relationships/slide" Target="slides/slide219.xml"/><Relationship Id="rId269" Type="http://schemas.openxmlformats.org/officeDocument/2006/relationships/slide" Target="slides/slide240.xml"/><Relationship Id="rId12" Type="http://schemas.openxmlformats.org/officeDocument/2006/relationships/slideMaster" Target="slideMasters/slideMaster12.xml"/><Relationship Id="rId33" Type="http://schemas.openxmlformats.org/officeDocument/2006/relationships/slide" Target="slides/slide4.xml"/><Relationship Id="rId108" Type="http://schemas.openxmlformats.org/officeDocument/2006/relationships/slide" Target="slides/slide79.xml"/><Relationship Id="rId129" Type="http://schemas.openxmlformats.org/officeDocument/2006/relationships/slide" Target="slides/slide100.xml"/><Relationship Id="rId280" Type="http://schemas.openxmlformats.org/officeDocument/2006/relationships/slide" Target="slides/slide251.xml"/><Relationship Id="rId315" Type="http://schemas.openxmlformats.org/officeDocument/2006/relationships/slide" Target="slides/slide286.xml"/><Relationship Id="rId336" Type="http://schemas.openxmlformats.org/officeDocument/2006/relationships/slide" Target="slides/slide307.xml"/><Relationship Id="rId357" Type="http://schemas.openxmlformats.org/officeDocument/2006/relationships/slide" Target="slides/slide328.xml"/><Relationship Id="rId54" Type="http://schemas.openxmlformats.org/officeDocument/2006/relationships/slide" Target="slides/slide25.xml"/><Relationship Id="rId75" Type="http://schemas.openxmlformats.org/officeDocument/2006/relationships/slide" Target="slides/slide46.xml"/><Relationship Id="rId96" Type="http://schemas.openxmlformats.org/officeDocument/2006/relationships/slide" Target="slides/slide67.xml"/><Relationship Id="rId140" Type="http://schemas.openxmlformats.org/officeDocument/2006/relationships/slide" Target="slides/slide111.xml"/><Relationship Id="rId161" Type="http://schemas.openxmlformats.org/officeDocument/2006/relationships/slide" Target="slides/slide132.xml"/><Relationship Id="rId182" Type="http://schemas.openxmlformats.org/officeDocument/2006/relationships/slide" Target="slides/slide153.xml"/><Relationship Id="rId217" Type="http://schemas.openxmlformats.org/officeDocument/2006/relationships/slide" Target="slides/slide188.xml"/><Relationship Id="rId378" Type="http://schemas.openxmlformats.org/officeDocument/2006/relationships/slide" Target="slides/slide349.xml"/><Relationship Id="rId399" Type="http://schemas.openxmlformats.org/officeDocument/2006/relationships/slide" Target="slides/slide370.xml"/><Relationship Id="rId403" Type="http://schemas.openxmlformats.org/officeDocument/2006/relationships/slide" Target="slides/slide374.xml"/><Relationship Id="rId6" Type="http://schemas.openxmlformats.org/officeDocument/2006/relationships/slideMaster" Target="slideMasters/slideMaster6.xml"/><Relationship Id="rId238" Type="http://schemas.openxmlformats.org/officeDocument/2006/relationships/slide" Target="slides/slide209.xml"/><Relationship Id="rId259" Type="http://schemas.openxmlformats.org/officeDocument/2006/relationships/slide" Target="slides/slide230.xml"/><Relationship Id="rId23" Type="http://schemas.openxmlformats.org/officeDocument/2006/relationships/slideMaster" Target="slideMasters/slideMaster23.xml"/><Relationship Id="rId119" Type="http://schemas.openxmlformats.org/officeDocument/2006/relationships/slide" Target="slides/slide90.xml"/><Relationship Id="rId270" Type="http://schemas.openxmlformats.org/officeDocument/2006/relationships/slide" Target="slides/slide241.xml"/><Relationship Id="rId291" Type="http://schemas.openxmlformats.org/officeDocument/2006/relationships/slide" Target="slides/slide262.xml"/><Relationship Id="rId305" Type="http://schemas.openxmlformats.org/officeDocument/2006/relationships/slide" Target="slides/slide276.xml"/><Relationship Id="rId326" Type="http://schemas.openxmlformats.org/officeDocument/2006/relationships/slide" Target="slides/slide297.xml"/><Relationship Id="rId347" Type="http://schemas.openxmlformats.org/officeDocument/2006/relationships/slide" Target="slides/slide318.xml"/><Relationship Id="rId44" Type="http://schemas.openxmlformats.org/officeDocument/2006/relationships/slide" Target="slides/slide15.xml"/><Relationship Id="rId65" Type="http://schemas.openxmlformats.org/officeDocument/2006/relationships/slide" Target="slides/slide36.xml"/><Relationship Id="rId86" Type="http://schemas.openxmlformats.org/officeDocument/2006/relationships/slide" Target="slides/slide57.xml"/><Relationship Id="rId130" Type="http://schemas.openxmlformats.org/officeDocument/2006/relationships/slide" Target="slides/slide101.xml"/><Relationship Id="rId151" Type="http://schemas.openxmlformats.org/officeDocument/2006/relationships/slide" Target="slides/slide122.xml"/><Relationship Id="rId368" Type="http://schemas.openxmlformats.org/officeDocument/2006/relationships/slide" Target="slides/slide339.xml"/><Relationship Id="rId389" Type="http://schemas.openxmlformats.org/officeDocument/2006/relationships/slide" Target="slides/slide360.xml"/><Relationship Id="rId172" Type="http://schemas.openxmlformats.org/officeDocument/2006/relationships/slide" Target="slides/slide143.xml"/><Relationship Id="rId193" Type="http://schemas.openxmlformats.org/officeDocument/2006/relationships/slide" Target="slides/slide164.xml"/><Relationship Id="rId207" Type="http://schemas.openxmlformats.org/officeDocument/2006/relationships/slide" Target="slides/slide178.xml"/><Relationship Id="rId228" Type="http://schemas.openxmlformats.org/officeDocument/2006/relationships/slide" Target="slides/slide199.xml"/><Relationship Id="rId249" Type="http://schemas.openxmlformats.org/officeDocument/2006/relationships/slide" Target="slides/slide220.xml"/><Relationship Id="rId414" Type="http://schemas.openxmlformats.org/officeDocument/2006/relationships/slide" Target="slides/slide385.xml"/><Relationship Id="rId13" Type="http://schemas.openxmlformats.org/officeDocument/2006/relationships/slideMaster" Target="slideMasters/slideMaster13.xml"/><Relationship Id="rId109" Type="http://schemas.openxmlformats.org/officeDocument/2006/relationships/slide" Target="slides/slide80.xml"/><Relationship Id="rId260" Type="http://schemas.openxmlformats.org/officeDocument/2006/relationships/slide" Target="slides/slide231.xml"/><Relationship Id="rId281" Type="http://schemas.openxmlformats.org/officeDocument/2006/relationships/slide" Target="slides/slide252.xml"/><Relationship Id="rId316" Type="http://schemas.openxmlformats.org/officeDocument/2006/relationships/slide" Target="slides/slide287.xml"/><Relationship Id="rId337" Type="http://schemas.openxmlformats.org/officeDocument/2006/relationships/slide" Target="slides/slide308.xml"/><Relationship Id="rId34" Type="http://schemas.openxmlformats.org/officeDocument/2006/relationships/slide" Target="slides/slide5.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20" Type="http://schemas.openxmlformats.org/officeDocument/2006/relationships/slide" Target="slides/slide91.xml"/><Relationship Id="rId141" Type="http://schemas.openxmlformats.org/officeDocument/2006/relationships/slide" Target="slides/slide112.xml"/><Relationship Id="rId358" Type="http://schemas.openxmlformats.org/officeDocument/2006/relationships/slide" Target="slides/slide329.xml"/><Relationship Id="rId379" Type="http://schemas.openxmlformats.org/officeDocument/2006/relationships/slide" Target="slides/slide350.xml"/><Relationship Id="rId7" Type="http://schemas.openxmlformats.org/officeDocument/2006/relationships/slideMaster" Target="slideMasters/slideMaster7.xml"/><Relationship Id="rId162" Type="http://schemas.openxmlformats.org/officeDocument/2006/relationships/slide" Target="slides/slide133.xml"/><Relationship Id="rId183" Type="http://schemas.openxmlformats.org/officeDocument/2006/relationships/slide" Target="slides/slide154.xml"/><Relationship Id="rId218" Type="http://schemas.openxmlformats.org/officeDocument/2006/relationships/slide" Target="slides/slide189.xml"/><Relationship Id="rId239" Type="http://schemas.openxmlformats.org/officeDocument/2006/relationships/slide" Target="slides/slide210.xml"/><Relationship Id="rId390" Type="http://schemas.openxmlformats.org/officeDocument/2006/relationships/slide" Target="slides/slide361.xml"/><Relationship Id="rId404" Type="http://schemas.openxmlformats.org/officeDocument/2006/relationships/slide" Target="slides/slide375.xml"/><Relationship Id="rId250" Type="http://schemas.openxmlformats.org/officeDocument/2006/relationships/slide" Target="slides/slide221.xml"/><Relationship Id="rId271" Type="http://schemas.openxmlformats.org/officeDocument/2006/relationships/slide" Target="slides/slide242.xml"/><Relationship Id="rId292" Type="http://schemas.openxmlformats.org/officeDocument/2006/relationships/slide" Target="slides/slide263.xml"/><Relationship Id="rId306" Type="http://schemas.openxmlformats.org/officeDocument/2006/relationships/slide" Target="slides/slide277.xml"/><Relationship Id="rId24" Type="http://schemas.openxmlformats.org/officeDocument/2006/relationships/slideMaster" Target="slideMasters/slideMaster24.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31" Type="http://schemas.openxmlformats.org/officeDocument/2006/relationships/slide" Target="slides/slide102.xml"/><Relationship Id="rId327" Type="http://schemas.openxmlformats.org/officeDocument/2006/relationships/slide" Target="slides/slide298.xml"/><Relationship Id="rId348" Type="http://schemas.openxmlformats.org/officeDocument/2006/relationships/slide" Target="slides/slide319.xml"/><Relationship Id="rId369" Type="http://schemas.openxmlformats.org/officeDocument/2006/relationships/slide" Target="slides/slide340.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208" Type="http://schemas.openxmlformats.org/officeDocument/2006/relationships/slide" Target="slides/slide179.xml"/><Relationship Id="rId229" Type="http://schemas.openxmlformats.org/officeDocument/2006/relationships/slide" Target="slides/slide200.xml"/><Relationship Id="rId380" Type="http://schemas.openxmlformats.org/officeDocument/2006/relationships/slide" Target="slides/slide351.xml"/><Relationship Id="rId415" Type="http://schemas.openxmlformats.org/officeDocument/2006/relationships/slide" Target="slides/slide386.xml"/><Relationship Id="rId240" Type="http://schemas.openxmlformats.org/officeDocument/2006/relationships/slide" Target="slides/slide211.xml"/><Relationship Id="rId261" Type="http://schemas.openxmlformats.org/officeDocument/2006/relationships/slide" Target="slides/slide232.xml"/><Relationship Id="rId14" Type="http://schemas.openxmlformats.org/officeDocument/2006/relationships/slideMaster" Target="slideMasters/slideMaster14.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282" Type="http://schemas.openxmlformats.org/officeDocument/2006/relationships/slide" Target="slides/slide253.xml"/><Relationship Id="rId317" Type="http://schemas.openxmlformats.org/officeDocument/2006/relationships/slide" Target="slides/slide288.xml"/><Relationship Id="rId338" Type="http://schemas.openxmlformats.org/officeDocument/2006/relationships/slide" Target="slides/slide309.xml"/><Relationship Id="rId359" Type="http://schemas.openxmlformats.org/officeDocument/2006/relationships/slide" Target="slides/slide330.xml"/><Relationship Id="rId8" Type="http://schemas.openxmlformats.org/officeDocument/2006/relationships/slideMaster" Target="slideMasters/slideMaster8.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219" Type="http://schemas.openxmlformats.org/officeDocument/2006/relationships/slide" Target="slides/slide190.xml"/><Relationship Id="rId370" Type="http://schemas.openxmlformats.org/officeDocument/2006/relationships/slide" Target="slides/slide341.xml"/><Relationship Id="rId391" Type="http://schemas.openxmlformats.org/officeDocument/2006/relationships/slide" Target="slides/slide362.xml"/><Relationship Id="rId405" Type="http://schemas.openxmlformats.org/officeDocument/2006/relationships/slide" Target="slides/slide376.xml"/><Relationship Id="rId230" Type="http://schemas.openxmlformats.org/officeDocument/2006/relationships/slide" Target="slides/slide201.xml"/><Relationship Id="rId251" Type="http://schemas.openxmlformats.org/officeDocument/2006/relationships/slide" Target="slides/slide222.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272" Type="http://schemas.openxmlformats.org/officeDocument/2006/relationships/slide" Target="slides/slide243.xml"/><Relationship Id="rId293" Type="http://schemas.openxmlformats.org/officeDocument/2006/relationships/slide" Target="slides/slide264.xml"/><Relationship Id="rId307" Type="http://schemas.openxmlformats.org/officeDocument/2006/relationships/slide" Target="slides/slide278.xml"/><Relationship Id="rId328" Type="http://schemas.openxmlformats.org/officeDocument/2006/relationships/slide" Target="slides/slide299.xml"/><Relationship Id="rId349" Type="http://schemas.openxmlformats.org/officeDocument/2006/relationships/slide" Target="slides/slide320.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95" Type="http://schemas.openxmlformats.org/officeDocument/2006/relationships/slide" Target="slides/slide166.xml"/><Relationship Id="rId209" Type="http://schemas.openxmlformats.org/officeDocument/2006/relationships/slide" Target="slides/slide180.xml"/><Relationship Id="rId360" Type="http://schemas.openxmlformats.org/officeDocument/2006/relationships/slide" Target="slides/slide331.xml"/><Relationship Id="rId381" Type="http://schemas.openxmlformats.org/officeDocument/2006/relationships/slide" Target="slides/slide352.xml"/><Relationship Id="rId416" Type="http://schemas.openxmlformats.org/officeDocument/2006/relationships/slide" Target="slides/slide387.xml"/><Relationship Id="rId220" Type="http://schemas.openxmlformats.org/officeDocument/2006/relationships/slide" Target="slides/slide191.xml"/><Relationship Id="rId241" Type="http://schemas.openxmlformats.org/officeDocument/2006/relationships/slide" Target="slides/slide212.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262" Type="http://schemas.openxmlformats.org/officeDocument/2006/relationships/slide" Target="slides/slide233.xml"/><Relationship Id="rId283" Type="http://schemas.openxmlformats.org/officeDocument/2006/relationships/slide" Target="slides/slide254.xml"/><Relationship Id="rId318" Type="http://schemas.openxmlformats.org/officeDocument/2006/relationships/slide" Target="slides/slide289.xml"/><Relationship Id="rId339" Type="http://schemas.openxmlformats.org/officeDocument/2006/relationships/slide" Target="slides/slide310.xml"/><Relationship Id="rId78" Type="http://schemas.openxmlformats.org/officeDocument/2006/relationships/slide" Target="slides/slide49.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64" Type="http://schemas.openxmlformats.org/officeDocument/2006/relationships/slide" Target="slides/slide135.xml"/><Relationship Id="rId185" Type="http://schemas.openxmlformats.org/officeDocument/2006/relationships/slide" Target="slides/slide156.xml"/><Relationship Id="rId350" Type="http://schemas.openxmlformats.org/officeDocument/2006/relationships/slide" Target="slides/slide321.xml"/><Relationship Id="rId371" Type="http://schemas.openxmlformats.org/officeDocument/2006/relationships/slide" Target="slides/slide342.xml"/><Relationship Id="rId406" Type="http://schemas.openxmlformats.org/officeDocument/2006/relationships/slide" Target="slides/slide377.xml"/><Relationship Id="rId9" Type="http://schemas.openxmlformats.org/officeDocument/2006/relationships/slideMaster" Target="slideMasters/slideMaster9.xml"/><Relationship Id="rId210" Type="http://schemas.openxmlformats.org/officeDocument/2006/relationships/slide" Target="slides/slide181.xml"/><Relationship Id="rId392" Type="http://schemas.openxmlformats.org/officeDocument/2006/relationships/slide" Target="slides/slide363.xml"/><Relationship Id="rId26" Type="http://schemas.openxmlformats.org/officeDocument/2006/relationships/slideMaster" Target="slideMasters/slideMaster26.xml"/><Relationship Id="rId231" Type="http://schemas.openxmlformats.org/officeDocument/2006/relationships/slide" Target="slides/slide202.xml"/><Relationship Id="rId252" Type="http://schemas.openxmlformats.org/officeDocument/2006/relationships/slide" Target="slides/slide223.xml"/><Relationship Id="rId273" Type="http://schemas.openxmlformats.org/officeDocument/2006/relationships/slide" Target="slides/slide244.xml"/><Relationship Id="rId294" Type="http://schemas.openxmlformats.org/officeDocument/2006/relationships/slide" Target="slides/slide265.xml"/><Relationship Id="rId308" Type="http://schemas.openxmlformats.org/officeDocument/2006/relationships/slide" Target="slides/slide279.xml"/><Relationship Id="rId329" Type="http://schemas.openxmlformats.org/officeDocument/2006/relationships/slide" Target="slides/slide300.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340" Type="http://schemas.openxmlformats.org/officeDocument/2006/relationships/slide" Target="slides/slide311.xml"/><Relationship Id="rId361" Type="http://schemas.openxmlformats.org/officeDocument/2006/relationships/slide" Target="slides/slide332.xml"/><Relationship Id="rId196" Type="http://schemas.openxmlformats.org/officeDocument/2006/relationships/slide" Target="slides/slide167.xml"/><Relationship Id="rId200" Type="http://schemas.openxmlformats.org/officeDocument/2006/relationships/slide" Target="slides/slide171.xml"/><Relationship Id="rId382" Type="http://schemas.openxmlformats.org/officeDocument/2006/relationships/slide" Target="slides/slide353.xml"/><Relationship Id="rId417" Type="http://schemas.openxmlformats.org/officeDocument/2006/relationships/slide" Target="slides/slide388.xml"/><Relationship Id="rId16" Type="http://schemas.openxmlformats.org/officeDocument/2006/relationships/slideMaster" Target="slideMasters/slideMaster16.xml"/><Relationship Id="rId221" Type="http://schemas.openxmlformats.org/officeDocument/2006/relationships/slide" Target="slides/slide192.xml"/><Relationship Id="rId242" Type="http://schemas.openxmlformats.org/officeDocument/2006/relationships/slide" Target="slides/slide213.xml"/><Relationship Id="rId263" Type="http://schemas.openxmlformats.org/officeDocument/2006/relationships/slide" Target="slides/slide234.xml"/><Relationship Id="rId284" Type="http://schemas.openxmlformats.org/officeDocument/2006/relationships/slide" Target="slides/slide255.xml"/><Relationship Id="rId319" Type="http://schemas.openxmlformats.org/officeDocument/2006/relationships/slide" Target="slides/slide290.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330" Type="http://schemas.openxmlformats.org/officeDocument/2006/relationships/slide" Target="slides/slide301.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 Id="rId351" Type="http://schemas.openxmlformats.org/officeDocument/2006/relationships/slide" Target="slides/slide322.xml"/><Relationship Id="rId372" Type="http://schemas.openxmlformats.org/officeDocument/2006/relationships/slide" Target="slides/slide343.xml"/><Relationship Id="rId393" Type="http://schemas.openxmlformats.org/officeDocument/2006/relationships/slide" Target="slides/slide364.xml"/><Relationship Id="rId407" Type="http://schemas.openxmlformats.org/officeDocument/2006/relationships/slide" Target="slides/slide378.xml"/><Relationship Id="rId211" Type="http://schemas.openxmlformats.org/officeDocument/2006/relationships/slide" Target="slides/slide182.xml"/><Relationship Id="rId232" Type="http://schemas.openxmlformats.org/officeDocument/2006/relationships/slide" Target="slides/slide203.xml"/><Relationship Id="rId253" Type="http://schemas.openxmlformats.org/officeDocument/2006/relationships/slide" Target="slides/slide224.xml"/><Relationship Id="rId274" Type="http://schemas.openxmlformats.org/officeDocument/2006/relationships/slide" Target="slides/slide245.xml"/><Relationship Id="rId295" Type="http://schemas.openxmlformats.org/officeDocument/2006/relationships/slide" Target="slides/slide266.xml"/><Relationship Id="rId309" Type="http://schemas.openxmlformats.org/officeDocument/2006/relationships/slide" Target="slides/slide280.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320" Type="http://schemas.openxmlformats.org/officeDocument/2006/relationships/slide" Target="slides/slide291.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97" Type="http://schemas.openxmlformats.org/officeDocument/2006/relationships/slide" Target="slides/slide168.xml"/><Relationship Id="rId341" Type="http://schemas.openxmlformats.org/officeDocument/2006/relationships/slide" Target="slides/slide312.xml"/><Relationship Id="rId362" Type="http://schemas.openxmlformats.org/officeDocument/2006/relationships/slide" Target="slides/slide333.xml"/><Relationship Id="rId383" Type="http://schemas.openxmlformats.org/officeDocument/2006/relationships/slide" Target="slides/slide354.xml"/><Relationship Id="rId418" Type="http://schemas.openxmlformats.org/officeDocument/2006/relationships/notesMaster" Target="notesMasters/notesMaster1.xml"/><Relationship Id="rId201" Type="http://schemas.openxmlformats.org/officeDocument/2006/relationships/slide" Target="slides/slide172.xml"/><Relationship Id="rId222" Type="http://schemas.openxmlformats.org/officeDocument/2006/relationships/slide" Target="slides/slide193.xml"/><Relationship Id="rId243" Type="http://schemas.openxmlformats.org/officeDocument/2006/relationships/slide" Target="slides/slide214.xml"/><Relationship Id="rId264" Type="http://schemas.openxmlformats.org/officeDocument/2006/relationships/slide" Target="slides/slide235.xml"/><Relationship Id="rId285" Type="http://schemas.openxmlformats.org/officeDocument/2006/relationships/slide" Target="slides/slide256.xml"/><Relationship Id="rId17" Type="http://schemas.openxmlformats.org/officeDocument/2006/relationships/slideMaster" Target="slideMasters/slideMaster17.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310" Type="http://schemas.openxmlformats.org/officeDocument/2006/relationships/slide" Target="slides/slide281.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87" Type="http://schemas.openxmlformats.org/officeDocument/2006/relationships/slide" Target="slides/slide158.xml"/><Relationship Id="rId331" Type="http://schemas.openxmlformats.org/officeDocument/2006/relationships/slide" Target="slides/slide302.xml"/><Relationship Id="rId352" Type="http://schemas.openxmlformats.org/officeDocument/2006/relationships/slide" Target="slides/slide323.xml"/><Relationship Id="rId373" Type="http://schemas.openxmlformats.org/officeDocument/2006/relationships/slide" Target="slides/slide344.xml"/><Relationship Id="rId394" Type="http://schemas.openxmlformats.org/officeDocument/2006/relationships/slide" Target="slides/slide365.xml"/><Relationship Id="rId408" Type="http://schemas.openxmlformats.org/officeDocument/2006/relationships/slide" Target="slides/slide379.xml"/><Relationship Id="rId1" Type="http://schemas.openxmlformats.org/officeDocument/2006/relationships/slideMaster" Target="slideMasters/slideMaster1.xml"/><Relationship Id="rId212" Type="http://schemas.openxmlformats.org/officeDocument/2006/relationships/slide" Target="slides/slide183.xml"/><Relationship Id="rId233" Type="http://schemas.openxmlformats.org/officeDocument/2006/relationships/slide" Target="slides/slide204.xml"/><Relationship Id="rId254" Type="http://schemas.openxmlformats.org/officeDocument/2006/relationships/slide" Target="slides/slide225.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275" Type="http://schemas.openxmlformats.org/officeDocument/2006/relationships/slide" Target="slides/slide246.xml"/><Relationship Id="rId296" Type="http://schemas.openxmlformats.org/officeDocument/2006/relationships/slide" Target="slides/slide267.xml"/><Relationship Id="rId300" Type="http://schemas.openxmlformats.org/officeDocument/2006/relationships/slide" Target="slides/slide271.xml"/><Relationship Id="rId60" Type="http://schemas.openxmlformats.org/officeDocument/2006/relationships/slide" Target="slides/slide31.xml"/><Relationship Id="rId81" Type="http://schemas.openxmlformats.org/officeDocument/2006/relationships/slide" Target="slides/slide52.xml"/><Relationship Id="rId135" Type="http://schemas.openxmlformats.org/officeDocument/2006/relationships/slide" Target="slides/slide106.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321" Type="http://schemas.openxmlformats.org/officeDocument/2006/relationships/slide" Target="slides/slide292.xml"/><Relationship Id="rId342" Type="http://schemas.openxmlformats.org/officeDocument/2006/relationships/slide" Target="slides/slide313.xml"/><Relationship Id="rId363" Type="http://schemas.openxmlformats.org/officeDocument/2006/relationships/slide" Target="slides/slide334.xml"/><Relationship Id="rId384" Type="http://schemas.openxmlformats.org/officeDocument/2006/relationships/slide" Target="slides/slide355.xml"/><Relationship Id="rId419" Type="http://schemas.openxmlformats.org/officeDocument/2006/relationships/presProps" Target="presProps.xml"/><Relationship Id="rId202" Type="http://schemas.openxmlformats.org/officeDocument/2006/relationships/slide" Target="slides/slide173.xml"/><Relationship Id="rId223" Type="http://schemas.openxmlformats.org/officeDocument/2006/relationships/slide" Target="slides/slide194.xml"/><Relationship Id="rId244" Type="http://schemas.openxmlformats.org/officeDocument/2006/relationships/slide" Target="slides/slide215.xml"/><Relationship Id="rId18" Type="http://schemas.openxmlformats.org/officeDocument/2006/relationships/slideMaster" Target="slideMasters/slideMaster18.xml"/><Relationship Id="rId39" Type="http://schemas.openxmlformats.org/officeDocument/2006/relationships/slide" Target="slides/slide10.xml"/><Relationship Id="rId265" Type="http://schemas.openxmlformats.org/officeDocument/2006/relationships/slide" Target="slides/slide236.xml"/><Relationship Id="rId286" Type="http://schemas.openxmlformats.org/officeDocument/2006/relationships/slide" Target="slides/slide257.xml"/><Relationship Id="rId50" Type="http://schemas.openxmlformats.org/officeDocument/2006/relationships/slide" Target="slides/slide21.xml"/><Relationship Id="rId104" Type="http://schemas.openxmlformats.org/officeDocument/2006/relationships/slide" Target="slides/slide75.xml"/><Relationship Id="rId125" Type="http://schemas.openxmlformats.org/officeDocument/2006/relationships/slide" Target="slides/slide96.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311" Type="http://schemas.openxmlformats.org/officeDocument/2006/relationships/slide" Target="slides/slide282.xml"/><Relationship Id="rId332" Type="http://schemas.openxmlformats.org/officeDocument/2006/relationships/slide" Target="slides/slide303.xml"/><Relationship Id="rId353" Type="http://schemas.openxmlformats.org/officeDocument/2006/relationships/slide" Target="slides/slide324.xml"/><Relationship Id="rId374" Type="http://schemas.openxmlformats.org/officeDocument/2006/relationships/slide" Target="slides/slide345.xml"/><Relationship Id="rId395" Type="http://schemas.openxmlformats.org/officeDocument/2006/relationships/slide" Target="slides/slide366.xml"/><Relationship Id="rId409" Type="http://schemas.openxmlformats.org/officeDocument/2006/relationships/slide" Target="slides/slide380.xml"/><Relationship Id="rId71" Type="http://schemas.openxmlformats.org/officeDocument/2006/relationships/slide" Target="slides/slide42.xml"/><Relationship Id="rId92" Type="http://schemas.openxmlformats.org/officeDocument/2006/relationships/slide" Target="slides/slide63.xml"/><Relationship Id="rId213" Type="http://schemas.openxmlformats.org/officeDocument/2006/relationships/slide" Target="slides/slide184.xml"/><Relationship Id="rId234" Type="http://schemas.openxmlformats.org/officeDocument/2006/relationships/slide" Target="slides/slide205.xml"/><Relationship Id="rId420"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6.xml"/><Relationship Id="rId276" Type="http://schemas.openxmlformats.org/officeDocument/2006/relationships/slide" Target="slides/slide247.xml"/><Relationship Id="rId297" Type="http://schemas.openxmlformats.org/officeDocument/2006/relationships/slide" Target="slides/slide268.xml"/><Relationship Id="rId40" Type="http://schemas.openxmlformats.org/officeDocument/2006/relationships/slide" Target="slides/slide11.xml"/><Relationship Id="rId115" Type="http://schemas.openxmlformats.org/officeDocument/2006/relationships/slide" Target="slides/slide86.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301" Type="http://schemas.openxmlformats.org/officeDocument/2006/relationships/slide" Target="slides/slide272.xml"/><Relationship Id="rId322" Type="http://schemas.openxmlformats.org/officeDocument/2006/relationships/slide" Target="slides/slide293.xml"/><Relationship Id="rId343" Type="http://schemas.openxmlformats.org/officeDocument/2006/relationships/slide" Target="slides/slide314.xml"/><Relationship Id="rId364" Type="http://schemas.openxmlformats.org/officeDocument/2006/relationships/slide" Target="slides/slide335.xml"/><Relationship Id="rId61" Type="http://schemas.openxmlformats.org/officeDocument/2006/relationships/slide" Target="slides/slide32.xml"/><Relationship Id="rId82" Type="http://schemas.openxmlformats.org/officeDocument/2006/relationships/slide" Target="slides/slide53.xml"/><Relationship Id="rId199" Type="http://schemas.openxmlformats.org/officeDocument/2006/relationships/slide" Target="slides/slide170.xml"/><Relationship Id="rId203" Type="http://schemas.openxmlformats.org/officeDocument/2006/relationships/slide" Target="slides/slide174.xml"/><Relationship Id="rId385" Type="http://schemas.openxmlformats.org/officeDocument/2006/relationships/slide" Target="slides/slide356.xml"/><Relationship Id="rId19" Type="http://schemas.openxmlformats.org/officeDocument/2006/relationships/slideMaster" Target="slideMasters/slideMaster19.xml"/><Relationship Id="rId224" Type="http://schemas.openxmlformats.org/officeDocument/2006/relationships/slide" Target="slides/slide195.xml"/><Relationship Id="rId245" Type="http://schemas.openxmlformats.org/officeDocument/2006/relationships/slide" Target="slides/slide216.xml"/><Relationship Id="rId266" Type="http://schemas.openxmlformats.org/officeDocument/2006/relationships/slide" Target="slides/slide237.xml"/><Relationship Id="rId287" Type="http://schemas.openxmlformats.org/officeDocument/2006/relationships/slide" Target="slides/slide258.xml"/><Relationship Id="rId410" Type="http://schemas.openxmlformats.org/officeDocument/2006/relationships/slide" Target="slides/slide381.xml"/><Relationship Id="rId30" Type="http://schemas.openxmlformats.org/officeDocument/2006/relationships/slide" Target="slides/slide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312" Type="http://schemas.openxmlformats.org/officeDocument/2006/relationships/slide" Target="slides/slide283.xml"/><Relationship Id="rId333" Type="http://schemas.openxmlformats.org/officeDocument/2006/relationships/slide" Target="slides/slide304.xml"/><Relationship Id="rId354" Type="http://schemas.openxmlformats.org/officeDocument/2006/relationships/slide" Target="slides/slide325.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189" Type="http://schemas.openxmlformats.org/officeDocument/2006/relationships/slide" Target="slides/slide160.xml"/><Relationship Id="rId375" Type="http://schemas.openxmlformats.org/officeDocument/2006/relationships/slide" Target="slides/slide346.xml"/><Relationship Id="rId396" Type="http://schemas.openxmlformats.org/officeDocument/2006/relationships/slide" Target="slides/slide367.xml"/><Relationship Id="rId3" Type="http://schemas.openxmlformats.org/officeDocument/2006/relationships/slideMaster" Target="slideMasters/slideMaster3.xml"/><Relationship Id="rId214" Type="http://schemas.openxmlformats.org/officeDocument/2006/relationships/slide" Target="slides/slide185.xml"/><Relationship Id="rId235" Type="http://schemas.openxmlformats.org/officeDocument/2006/relationships/slide" Target="slides/slide206.xml"/><Relationship Id="rId256" Type="http://schemas.openxmlformats.org/officeDocument/2006/relationships/slide" Target="slides/slide227.xml"/><Relationship Id="rId277" Type="http://schemas.openxmlformats.org/officeDocument/2006/relationships/slide" Target="slides/slide248.xml"/><Relationship Id="rId298" Type="http://schemas.openxmlformats.org/officeDocument/2006/relationships/slide" Target="slides/slide269.xml"/><Relationship Id="rId400" Type="http://schemas.openxmlformats.org/officeDocument/2006/relationships/slide" Target="slides/slide371.xml"/><Relationship Id="rId421" Type="http://schemas.openxmlformats.org/officeDocument/2006/relationships/theme" Target="theme/theme1.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302" Type="http://schemas.openxmlformats.org/officeDocument/2006/relationships/slide" Target="slides/slide273.xml"/><Relationship Id="rId323" Type="http://schemas.openxmlformats.org/officeDocument/2006/relationships/slide" Target="slides/slide294.xml"/><Relationship Id="rId344" Type="http://schemas.openxmlformats.org/officeDocument/2006/relationships/slide" Target="slides/slide315.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179" Type="http://schemas.openxmlformats.org/officeDocument/2006/relationships/slide" Target="slides/slide150.xml"/><Relationship Id="rId365" Type="http://schemas.openxmlformats.org/officeDocument/2006/relationships/slide" Target="slides/slide336.xml"/><Relationship Id="rId386" Type="http://schemas.openxmlformats.org/officeDocument/2006/relationships/slide" Target="slides/slide357.xml"/><Relationship Id="rId190" Type="http://schemas.openxmlformats.org/officeDocument/2006/relationships/slide" Target="slides/slide161.xml"/><Relationship Id="rId204" Type="http://schemas.openxmlformats.org/officeDocument/2006/relationships/slide" Target="slides/slide175.xml"/><Relationship Id="rId225" Type="http://schemas.openxmlformats.org/officeDocument/2006/relationships/slide" Target="slides/slide196.xml"/><Relationship Id="rId246" Type="http://schemas.openxmlformats.org/officeDocument/2006/relationships/slide" Target="slides/slide217.xml"/><Relationship Id="rId267" Type="http://schemas.openxmlformats.org/officeDocument/2006/relationships/slide" Target="slides/slide238.xml"/><Relationship Id="rId288" Type="http://schemas.openxmlformats.org/officeDocument/2006/relationships/slide" Target="slides/slide259.xml"/><Relationship Id="rId411" Type="http://schemas.openxmlformats.org/officeDocument/2006/relationships/slide" Target="slides/slide382.xml"/><Relationship Id="rId106" Type="http://schemas.openxmlformats.org/officeDocument/2006/relationships/slide" Target="slides/slide77.xml"/><Relationship Id="rId127" Type="http://schemas.openxmlformats.org/officeDocument/2006/relationships/slide" Target="slides/slide98.xml"/><Relationship Id="rId313" Type="http://schemas.openxmlformats.org/officeDocument/2006/relationships/slide" Target="slides/slide284.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94" Type="http://schemas.openxmlformats.org/officeDocument/2006/relationships/slide" Target="slides/slide65.xml"/><Relationship Id="rId148" Type="http://schemas.openxmlformats.org/officeDocument/2006/relationships/slide" Target="slides/slide119.xml"/><Relationship Id="rId169" Type="http://schemas.openxmlformats.org/officeDocument/2006/relationships/slide" Target="slides/slide140.xml"/><Relationship Id="rId334" Type="http://schemas.openxmlformats.org/officeDocument/2006/relationships/slide" Target="slides/slide305.xml"/><Relationship Id="rId355" Type="http://schemas.openxmlformats.org/officeDocument/2006/relationships/slide" Target="slides/slide326.xml"/><Relationship Id="rId376" Type="http://schemas.openxmlformats.org/officeDocument/2006/relationships/slide" Target="slides/slide347.xml"/><Relationship Id="rId397" Type="http://schemas.openxmlformats.org/officeDocument/2006/relationships/slide" Target="slides/slide368.xml"/><Relationship Id="rId4" Type="http://schemas.openxmlformats.org/officeDocument/2006/relationships/slideMaster" Target="slideMasters/slideMaster4.xml"/><Relationship Id="rId180" Type="http://schemas.openxmlformats.org/officeDocument/2006/relationships/slide" Target="slides/slide151.xml"/><Relationship Id="rId215" Type="http://schemas.openxmlformats.org/officeDocument/2006/relationships/slide" Target="slides/slide186.xml"/><Relationship Id="rId236" Type="http://schemas.openxmlformats.org/officeDocument/2006/relationships/slide" Target="slides/slide207.xml"/><Relationship Id="rId257" Type="http://schemas.openxmlformats.org/officeDocument/2006/relationships/slide" Target="slides/slide228.xml"/><Relationship Id="rId278" Type="http://schemas.openxmlformats.org/officeDocument/2006/relationships/slide" Target="slides/slide249.xml"/><Relationship Id="rId401" Type="http://schemas.openxmlformats.org/officeDocument/2006/relationships/slide" Target="slides/slide372.xml"/><Relationship Id="rId422" Type="http://schemas.openxmlformats.org/officeDocument/2006/relationships/tableStyles" Target="tableStyles.xml"/><Relationship Id="rId303" Type="http://schemas.openxmlformats.org/officeDocument/2006/relationships/slide" Target="slides/slide274.xml"/><Relationship Id="rId42" Type="http://schemas.openxmlformats.org/officeDocument/2006/relationships/slide" Target="slides/slide13.xml"/><Relationship Id="rId84" Type="http://schemas.openxmlformats.org/officeDocument/2006/relationships/slide" Target="slides/slide55.xml"/><Relationship Id="rId138" Type="http://schemas.openxmlformats.org/officeDocument/2006/relationships/slide" Target="slides/slide109.xml"/><Relationship Id="rId345" Type="http://schemas.openxmlformats.org/officeDocument/2006/relationships/slide" Target="slides/slide316.xml"/><Relationship Id="rId387" Type="http://schemas.openxmlformats.org/officeDocument/2006/relationships/slide" Target="slides/slide358.xml"/><Relationship Id="rId191" Type="http://schemas.openxmlformats.org/officeDocument/2006/relationships/slide" Target="slides/slide162.xml"/><Relationship Id="rId205" Type="http://schemas.openxmlformats.org/officeDocument/2006/relationships/slide" Target="slides/slide176.xml"/><Relationship Id="rId247" Type="http://schemas.openxmlformats.org/officeDocument/2006/relationships/slide" Target="slides/slide218.xml"/><Relationship Id="rId412" Type="http://schemas.openxmlformats.org/officeDocument/2006/relationships/slide" Target="slides/slide383.xml"/><Relationship Id="rId107" Type="http://schemas.openxmlformats.org/officeDocument/2006/relationships/slide" Target="slides/slide78.xml"/><Relationship Id="rId289" Type="http://schemas.openxmlformats.org/officeDocument/2006/relationships/slide" Target="slides/slide260.xml"/><Relationship Id="rId11" Type="http://schemas.openxmlformats.org/officeDocument/2006/relationships/slideMaster" Target="slideMasters/slideMaster11.xml"/><Relationship Id="rId53" Type="http://schemas.openxmlformats.org/officeDocument/2006/relationships/slide" Target="slides/slide24.xml"/><Relationship Id="rId149" Type="http://schemas.openxmlformats.org/officeDocument/2006/relationships/slide" Target="slides/slide120.xml"/><Relationship Id="rId314" Type="http://schemas.openxmlformats.org/officeDocument/2006/relationships/slide" Target="slides/slide285.xml"/><Relationship Id="rId356" Type="http://schemas.openxmlformats.org/officeDocument/2006/relationships/slide" Target="slides/slide327.xml"/><Relationship Id="rId398" Type="http://schemas.openxmlformats.org/officeDocument/2006/relationships/slide" Target="slides/slide369.xml"/><Relationship Id="rId95" Type="http://schemas.openxmlformats.org/officeDocument/2006/relationships/slide" Target="slides/slide66.xml"/><Relationship Id="rId160" Type="http://schemas.openxmlformats.org/officeDocument/2006/relationships/slide" Target="slides/slide131.xml"/><Relationship Id="rId216" Type="http://schemas.openxmlformats.org/officeDocument/2006/relationships/slide" Target="slides/slide187.xml"/><Relationship Id="rId258" Type="http://schemas.openxmlformats.org/officeDocument/2006/relationships/slide" Target="slides/slide22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 Id="rId4"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image" Target="../media/image159.emf"/><Relationship Id="rId5" Type="http://schemas.openxmlformats.org/officeDocument/2006/relationships/image" Target="../media/image163.emf"/><Relationship Id="rId4" Type="http://schemas.openxmlformats.org/officeDocument/2006/relationships/image" Target="../media/image16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9.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image" Target="../media/image229.emf"/><Relationship Id="rId1" Type="http://schemas.openxmlformats.org/officeDocument/2006/relationships/image" Target="../media/image228.emf"/><Relationship Id="rId4" Type="http://schemas.openxmlformats.org/officeDocument/2006/relationships/image" Target="../media/image23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 Id="rId4"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4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4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7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1.emf"/></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10.03922" units="1/cm"/>
          <inkml:channelProperty channel="Y" name="resolution" value="13.47368" units="1/cm"/>
          <inkml:channelProperty channel="T" name="resolution" value="1" units="1/dev"/>
        </inkml:channelProperties>
      </inkml:inkSource>
      <inkml:timestamp xml:id="ts0" timeString="2022-05-04T02:19:23.428"/>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22275 4465 0,'24'0'94,"76"0"-78,123-50-16,-25 1 15,-49-1 1,-25 25-16,-25-24 16,75-1-16,-124 50 78,24 0-63,0 0-15,1 0 16,-26-50 0,-24 50-1,99 0 1</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10.03922" units="1/cm"/>
          <inkml:channelProperty channel="Y" name="resolution" value="13.47368" units="1/cm"/>
          <inkml:channelProperty channel="T" name="resolution" value="1" units="1/dev"/>
        </inkml:channelProperties>
      </inkml:inkSource>
      <inkml:timestamp xml:id="ts0" timeString="2022-05-04T02:19:23.428"/>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22275 4465 0,'24'0'94,"76"0"-78,123-50-16,-25 1 15,-49-1 1,-25 25-16,-25-24 16,75-1-16,-124 50 78,24 0-63,0 0-15,1 0 16,-26-50 0,-24 50-1,99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EDCF0C-4913-46A3-8FF6-46D2D0918F39}" type="datetimeFigureOut">
              <a:rPr lang="zh-TW" altLang="en-US" smtClean="0"/>
              <a:t>2023/5/5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01B56B-1122-4E68-80EC-6571D5F625B0}" type="slidenum">
              <a:rPr lang="zh-TW" altLang="en-US" smtClean="0"/>
              <a:t>‹#›</a:t>
            </a:fld>
            <a:endParaRPr lang="zh-TW" altLang="en-US"/>
          </a:p>
        </p:txBody>
      </p:sp>
    </p:spTree>
    <p:extLst>
      <p:ext uri="{BB962C8B-B14F-4D97-AF65-F5344CB8AC3E}">
        <p14:creationId xmlns:p14="http://schemas.microsoft.com/office/powerpoint/2010/main" val="1335488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4</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270083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13</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351606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14</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800071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15</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825799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16</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4279350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b="0"/>
              <a:pPr algn="r"/>
              <a:t>45</a:t>
            </a:fld>
            <a:endParaRPr lang="en-US" altLang="zh-TW" sz="1200" b="0"/>
          </a:p>
        </p:txBody>
      </p:sp>
    </p:spTree>
    <p:extLst>
      <p:ext uri="{BB962C8B-B14F-4D97-AF65-F5344CB8AC3E}">
        <p14:creationId xmlns:p14="http://schemas.microsoft.com/office/powerpoint/2010/main" val="1975348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b="0"/>
              <a:pPr algn="r"/>
              <a:t>46</a:t>
            </a:fld>
            <a:endParaRPr lang="en-US" altLang="zh-TW" sz="1200" b="0"/>
          </a:p>
        </p:txBody>
      </p:sp>
    </p:spTree>
    <p:extLst>
      <p:ext uri="{BB962C8B-B14F-4D97-AF65-F5344CB8AC3E}">
        <p14:creationId xmlns:p14="http://schemas.microsoft.com/office/powerpoint/2010/main" val="627033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DAB16ED-5C5B-4A7B-B3E2-10A70E66B8FB}" type="slidenum">
              <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000477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51</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915859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58</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643620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62</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217949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5</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768303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63</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785853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b="0"/>
              <a:pPr algn="r"/>
              <a:t>76</a:t>
            </a:fld>
            <a:endParaRPr lang="en-US" altLang="zh-TW" sz="1200" b="0"/>
          </a:p>
        </p:txBody>
      </p:sp>
    </p:spTree>
    <p:extLst>
      <p:ext uri="{BB962C8B-B14F-4D97-AF65-F5344CB8AC3E}">
        <p14:creationId xmlns:p14="http://schemas.microsoft.com/office/powerpoint/2010/main" val="1031243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b="0"/>
              <a:pPr algn="r"/>
              <a:t>77</a:t>
            </a:fld>
            <a:endParaRPr lang="en-US" altLang="zh-TW" sz="1200" b="0"/>
          </a:p>
        </p:txBody>
      </p:sp>
    </p:spTree>
    <p:extLst>
      <p:ext uri="{BB962C8B-B14F-4D97-AF65-F5344CB8AC3E}">
        <p14:creationId xmlns:p14="http://schemas.microsoft.com/office/powerpoint/2010/main" val="1208691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b="0"/>
              <a:pPr algn="r"/>
              <a:t>82</a:t>
            </a:fld>
            <a:endParaRPr lang="en-US" altLang="zh-TW" sz="1200" b="0"/>
          </a:p>
        </p:txBody>
      </p:sp>
    </p:spTree>
    <p:extLst>
      <p:ext uri="{BB962C8B-B14F-4D97-AF65-F5344CB8AC3E}">
        <p14:creationId xmlns:p14="http://schemas.microsoft.com/office/powerpoint/2010/main" val="4078928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88</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370826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89</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432126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DAB16ED-5C5B-4A7B-B3E2-10A70E66B8FB}" type="slidenum">
              <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932690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DAB16ED-5C5B-4A7B-B3E2-10A70E66B8FB}" type="slidenum">
              <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449355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DAB16ED-5C5B-4A7B-B3E2-10A70E66B8FB}" type="slidenum">
              <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247796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DAB16ED-5C5B-4A7B-B3E2-10A70E66B8FB}" type="slidenum">
              <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10376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6</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408397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DAB16ED-5C5B-4A7B-B3E2-10A70E66B8FB}" type="slidenum">
              <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321114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DAB16ED-5C5B-4A7B-B3E2-10A70E66B8FB}" type="slidenum">
              <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951723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DAB16ED-5C5B-4A7B-B3E2-10A70E66B8FB}" type="slidenum">
              <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482374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b="0"/>
              <a:pPr algn="r"/>
              <a:t>132</a:t>
            </a:fld>
            <a:endParaRPr lang="en-US" altLang="zh-TW" sz="1200" b="0"/>
          </a:p>
        </p:txBody>
      </p:sp>
    </p:spTree>
    <p:extLst>
      <p:ext uri="{BB962C8B-B14F-4D97-AF65-F5344CB8AC3E}">
        <p14:creationId xmlns:p14="http://schemas.microsoft.com/office/powerpoint/2010/main" val="63463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b="0"/>
              <a:pPr algn="r"/>
              <a:t>133</a:t>
            </a:fld>
            <a:endParaRPr lang="en-US" altLang="zh-TW" sz="1200" b="0"/>
          </a:p>
        </p:txBody>
      </p:sp>
    </p:spTree>
    <p:extLst>
      <p:ext uri="{BB962C8B-B14F-4D97-AF65-F5344CB8AC3E}">
        <p14:creationId xmlns:p14="http://schemas.microsoft.com/office/powerpoint/2010/main" val="2452731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DAB16ED-5C5B-4A7B-B3E2-10A70E66B8FB}" type="slidenum">
              <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026082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150</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640380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151</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625505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rPr>
              <a:pPr algn="r"/>
              <a:t>156</a:t>
            </a:fld>
            <a:endParaRPr lang="en-US" altLang="zh-TW" sz="1200">
              <a:solidFill>
                <a:prstClr val="black"/>
              </a:solidFill>
            </a:endParaRPr>
          </a:p>
        </p:txBody>
      </p:sp>
    </p:spTree>
    <p:extLst>
      <p:ext uri="{BB962C8B-B14F-4D97-AF65-F5344CB8AC3E}">
        <p14:creationId xmlns:p14="http://schemas.microsoft.com/office/powerpoint/2010/main" val="2787708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157</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40839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7</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008689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158</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788540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164</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63442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174</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2336278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175</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720698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196</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220625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197</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706062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211</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654152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212</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378277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rPr>
              <a:pPr algn="r"/>
              <a:t>222</a:t>
            </a:fld>
            <a:endParaRPr lang="en-US" altLang="zh-TW" sz="1200">
              <a:solidFill>
                <a:prstClr val="black"/>
              </a:solidFill>
            </a:endParaRPr>
          </a:p>
        </p:txBody>
      </p:sp>
    </p:spTree>
    <p:extLst>
      <p:ext uri="{BB962C8B-B14F-4D97-AF65-F5344CB8AC3E}">
        <p14:creationId xmlns:p14="http://schemas.microsoft.com/office/powerpoint/2010/main" val="12719849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dirty="0">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223</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815716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b="0"/>
              <a:pPr algn="r"/>
              <a:t>8</a:t>
            </a:fld>
            <a:endParaRPr lang="en-US" altLang="zh-TW" sz="1200" b="0"/>
          </a:p>
        </p:txBody>
      </p:sp>
    </p:spTree>
    <p:extLst>
      <p:ext uri="{BB962C8B-B14F-4D97-AF65-F5344CB8AC3E}">
        <p14:creationId xmlns:p14="http://schemas.microsoft.com/office/powerpoint/2010/main" val="1271984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224</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8000713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225</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8257997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244</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6335922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259</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634634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260</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2700837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261</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3796442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262</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103997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263</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809936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dirty="0">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280</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7871003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281</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41714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dirty="0">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9</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8157164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DAB16ED-5C5B-4A7B-B3E2-10A70E66B8FB}" type="slidenum">
              <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285</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3837726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DAB16ED-5C5B-4A7B-B3E2-10A70E66B8FB}" type="slidenum">
              <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286</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2784935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292</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9303773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293</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4966095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308</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6336608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309</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9027758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313</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7606010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319</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9753480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320</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9762244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321</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46157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10</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3833213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DAB16ED-5C5B-4A7B-B3E2-10A70E66B8FB}" type="slidenum">
              <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333</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7084762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343</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6724410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344</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98958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349</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6708127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350</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8407252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363</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5723749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364</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7259486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369</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3115890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11</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2594608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ln/>
        </p:spPr>
      </p:sp>
      <p:sp>
        <p:nvSpPr>
          <p:cNvPr id="133123" name="備忘稿版面配置區 2"/>
          <p:cNvSpPr>
            <a:spLocks noGrp="1"/>
          </p:cNvSpPr>
          <p:nvPr>
            <p:ph type="body" idx="1"/>
          </p:nvPr>
        </p:nvSpPr>
        <p:spPr>
          <a:noFill/>
        </p:spPr>
        <p:txBody>
          <a:bodyPr/>
          <a:lstStyle/>
          <a:p>
            <a:endParaRPr lang="zh-TW" altLang="en-US">
              <a:latin typeface="Arial" charset="0"/>
            </a:endParaRPr>
          </a:p>
        </p:txBody>
      </p:sp>
      <p:sp>
        <p:nvSpPr>
          <p:cNvPr id="133124" name="投影片編號版面配置區 3"/>
          <p:cNvSpPr txBox="1">
            <a:spLocks noGrp="1"/>
          </p:cNvSpPr>
          <p:nvPr/>
        </p:nvSpPr>
        <p:spPr bwMode="auto">
          <a:xfrm>
            <a:off x="3884613" y="8685213"/>
            <a:ext cx="2971800" cy="457200"/>
          </a:xfrm>
          <a:prstGeom prst="rect">
            <a:avLst/>
          </a:prstGeom>
          <a:noFill/>
          <a:ln w="9525">
            <a:noFill/>
            <a:miter lim="800000"/>
            <a:headEnd/>
            <a:tailEnd/>
          </a:ln>
          <a:effectLst/>
        </p:spPr>
        <p:txBody>
          <a:bodyPr anchor="b"/>
          <a:lstStyle/>
          <a:p>
            <a:pPr algn="r"/>
            <a:fld id="{1DAB16ED-5C5B-4A7B-B3E2-10A70E66B8FB}" type="slidenum">
              <a:rPr lang="en-US" altLang="zh-TW" sz="1200">
                <a:solidFill>
                  <a:prstClr val="black"/>
                </a:solidFill>
                <a:ea typeface="標楷體" pitchFamily="65" charset="-120"/>
              </a:rPr>
              <a:pPr algn="r"/>
              <a:t>12</a:t>
            </a:fld>
            <a:endParaRPr lang="en-US" altLang="zh-TW" sz="1200">
              <a:solidFill>
                <a:prstClr val="black"/>
              </a:solidFill>
              <a:ea typeface="標楷體" pitchFamily="65" charset="-120"/>
            </a:endParaRPr>
          </a:p>
        </p:txBody>
      </p:sp>
    </p:spTree>
    <p:extLst>
      <p:ext uri="{BB962C8B-B14F-4D97-AF65-F5344CB8AC3E}">
        <p14:creationId xmlns:p14="http://schemas.microsoft.com/office/powerpoint/2010/main" val="142062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5034FA56-8D7F-47DC-A3D3-9D46BEA36A21}" type="slidenum">
              <a:rPr lang="en-US" altLang="zh-TW"/>
              <a:pPr/>
              <a:t>‹#›</a:t>
            </a:fld>
            <a:endParaRPr lang="en-US" altLang="zh-TW"/>
          </a:p>
        </p:txBody>
      </p:sp>
    </p:spTree>
    <p:extLst>
      <p:ext uri="{BB962C8B-B14F-4D97-AF65-F5344CB8AC3E}">
        <p14:creationId xmlns:p14="http://schemas.microsoft.com/office/powerpoint/2010/main" val="3869635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1F578907-A8B1-4108-A68F-E59E8C67AE85}" type="slidenum">
              <a:rPr lang="en-US" altLang="zh-TW"/>
              <a:pPr/>
              <a:t>‹#›</a:t>
            </a:fld>
            <a:endParaRPr lang="en-US" altLang="zh-TW"/>
          </a:p>
        </p:txBody>
      </p:sp>
    </p:spTree>
    <p:extLst>
      <p:ext uri="{BB962C8B-B14F-4D97-AF65-F5344CB8AC3E}">
        <p14:creationId xmlns:p14="http://schemas.microsoft.com/office/powerpoint/2010/main" val="3830236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00846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823255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048720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039128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452248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988608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263980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0918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370829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00306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ADBAA270-1607-4AD9-910B-6A9CAEFFB2EC}" type="slidenum">
              <a:rPr lang="en-US" altLang="zh-TW"/>
              <a:pPr/>
              <a:t>‹#›</a:t>
            </a:fld>
            <a:endParaRPr lang="en-US" altLang="zh-TW"/>
          </a:p>
        </p:txBody>
      </p:sp>
    </p:spTree>
    <p:extLst>
      <p:ext uri="{BB962C8B-B14F-4D97-AF65-F5344CB8AC3E}">
        <p14:creationId xmlns:p14="http://schemas.microsoft.com/office/powerpoint/2010/main" val="36151165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272319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956412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463853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692217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446828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194670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576778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083233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481833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98760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6553200" y="6245225"/>
            <a:ext cx="2133600" cy="476250"/>
          </a:xfrm>
        </p:spPr>
        <p:txBody>
          <a:bodyPr/>
          <a:lstStyle>
            <a:lvl1pPr>
              <a:defRPr/>
            </a:lvl1pPr>
          </a:lstStyle>
          <a:p>
            <a:fld id="{A48C60C5-3858-4312-B491-529090888B7D}" type="slidenum">
              <a:rPr lang="en-US" altLang="zh-TW"/>
              <a:pPr/>
              <a:t>‹#›</a:t>
            </a:fld>
            <a:endParaRPr lang="en-US" altLang="zh-TW"/>
          </a:p>
        </p:txBody>
      </p:sp>
    </p:spTree>
    <p:extLst>
      <p:ext uri="{BB962C8B-B14F-4D97-AF65-F5344CB8AC3E}">
        <p14:creationId xmlns:p14="http://schemas.microsoft.com/office/powerpoint/2010/main" val="17212760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560107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893640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529444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9083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27261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261437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203185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170709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563950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28180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Tree>
    <p:extLst>
      <p:ext uri="{BB962C8B-B14F-4D97-AF65-F5344CB8AC3E}">
        <p14:creationId xmlns:p14="http://schemas.microsoft.com/office/powerpoint/2010/main" val="26657527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586558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85126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691664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681458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498837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39248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631526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566491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069800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2045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8212516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5034FA56-8D7F-47DC-A3D3-9D46BEA36A2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9302630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33EACAD0-81B9-4331-97DB-7B11C520D4E3}"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7307806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0DE92929-B406-405E-815B-23A150999F0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9236709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D3482E9C-9068-4941-B1FC-11A02F57A32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2299518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FE6758BE-E498-40C1-8121-757984D355D8}"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7214425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1FE14CCD-1009-4A18-AF58-698E5AD34AD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9852617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878441AE-B0D1-40B3-B383-DC6171549C2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2111025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1390A3FB-5B28-4CF9-8EC3-0F53796A0CD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6345317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6319F43A-D0FE-4ADA-8933-CE4F6041FB9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5636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1F578907-A8B1-4108-A68F-E59E8C67AE85}"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593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9006927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ADBAA270-1607-4AD9-910B-6A9CAEFFB2E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5133868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a:xfrm>
            <a:off x="6553200" y="6245225"/>
            <a:ext cx="2133600" cy="476250"/>
          </a:xfrm>
        </p:spPr>
        <p:txBody>
          <a:bodyPr/>
          <a:lstStyle>
            <a:lvl1pPr>
              <a:defRPr/>
            </a:lvl1pPr>
          </a:lstStyle>
          <a:p>
            <a:fld id="{A48C60C5-3858-4312-B491-529090888B7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4861368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427702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804754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619980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859319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685130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392192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304844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0402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7805196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053338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853138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558314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015049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508661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389485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093869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536446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77045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76281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277361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398598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176080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849855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0959865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221701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483526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070310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629693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375619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12141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Tree>
    <p:extLst>
      <p:ext uri="{BB962C8B-B14F-4D97-AF65-F5344CB8AC3E}">
        <p14:creationId xmlns:p14="http://schemas.microsoft.com/office/powerpoint/2010/main" val="15954119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00340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33146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520487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571899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166889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467230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833012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493821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291095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84034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59025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488685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867183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049945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420221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738128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932168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982353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294899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914235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73178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33EACAD0-81B9-4331-97DB-7B11C520D4E3}" type="slidenum">
              <a:rPr lang="en-US" altLang="zh-TW"/>
              <a:pPr/>
              <a:t>‹#›</a:t>
            </a:fld>
            <a:endParaRPr lang="en-US" altLang="zh-TW"/>
          </a:p>
        </p:txBody>
      </p:sp>
    </p:spTree>
    <p:extLst>
      <p:ext uri="{BB962C8B-B14F-4D97-AF65-F5344CB8AC3E}">
        <p14:creationId xmlns:p14="http://schemas.microsoft.com/office/powerpoint/2010/main" val="2572864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15569629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963847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4845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107466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728747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4470457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600694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939733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4294495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375435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11027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149867674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195425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714806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939256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796372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7013721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246699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06775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47614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1119110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27499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6574629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664429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65955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349094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989797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298244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615696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155107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899378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498860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87951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6428543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095294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427818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435415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323415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842502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755125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372645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099814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058081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82925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457200" y="6245225"/>
            <a:ext cx="2133600" cy="476250"/>
          </a:xfrm>
          <a:prstGeom prst="rect">
            <a:avLst/>
          </a:prstGeom>
        </p:spPr>
        <p:txBody>
          <a:bodyPr/>
          <a:lstStyle>
            <a:lvl1pPr>
              <a:defRPr/>
            </a:lvl1pPr>
          </a:lstStyle>
          <a:p>
            <a:endParaRPr lang="en-US" altLang="zh-TW"/>
          </a:p>
        </p:txBody>
      </p:sp>
      <p:sp>
        <p:nvSpPr>
          <p:cNvPr id="5" name="頁尾版面配置區 4"/>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zh-TW"/>
          </a:p>
        </p:txBody>
      </p:sp>
      <p:sp>
        <p:nvSpPr>
          <p:cNvPr id="6" name="投影片編號版面配置區 5"/>
          <p:cNvSpPr>
            <a:spLocks noGrp="1"/>
          </p:cNvSpPr>
          <p:nvPr>
            <p:ph type="sldNum" sz="quarter" idx="12"/>
          </p:nvPr>
        </p:nvSpPr>
        <p:spPr>
          <a:xfrm>
            <a:off x="6553200" y="6245225"/>
            <a:ext cx="2133600" cy="476250"/>
          </a:xfrm>
          <a:prstGeom prst="rect">
            <a:avLst/>
          </a:prstGeom>
        </p:spPr>
        <p:txBody>
          <a:bodyPr/>
          <a:lstStyle>
            <a:lvl1pPr>
              <a:defRPr/>
            </a:lvl1pPr>
          </a:lstStyle>
          <a:p>
            <a:fld id="{33EACAD0-81B9-4331-97DB-7B11C520D4E3}" type="slidenum">
              <a:rPr lang="en-US" altLang="zh-TW"/>
              <a:pPr/>
              <a:t>‹#›</a:t>
            </a:fld>
            <a:endParaRPr lang="en-US" altLang="zh-TW"/>
          </a:p>
        </p:txBody>
      </p:sp>
    </p:spTree>
    <p:extLst>
      <p:ext uri="{BB962C8B-B14F-4D97-AF65-F5344CB8AC3E}">
        <p14:creationId xmlns:p14="http://schemas.microsoft.com/office/powerpoint/2010/main" val="347839891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820799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980401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816076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564061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591402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656439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2395576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3203438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638210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38947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5034FA56-8D7F-47DC-A3D3-9D46BEA36A2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878579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277907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882493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4606386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990421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751718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425349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059890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5127021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4766200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51529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33EACAD0-81B9-4331-97DB-7B11C520D4E3}"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8290680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678748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987094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5034FA56-8D7F-47DC-A3D3-9D46BEA36A2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68675839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33EACAD0-81B9-4331-97DB-7B11C520D4E3}"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4037637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0DE92929-B406-405E-815B-23A150999F0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456105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D3482E9C-9068-4941-B1FC-11A02F57A32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0584841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FE6758BE-E498-40C1-8121-757984D355D8}"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42667664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1FE14CCD-1009-4A18-AF58-698E5AD34AD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6834452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878441AE-B0D1-40B3-B383-DC6171549C2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7519546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1390A3FB-5B28-4CF9-8EC3-0F53796A0CD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834141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0DE92929-B406-405E-815B-23A150999F0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2928523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6319F43A-D0FE-4ADA-8933-CE4F6041FB9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737669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1F578907-A8B1-4108-A68F-E59E8C67AE85}"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7336092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ADBAA270-1607-4AD9-910B-6A9CAEFFB2E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621219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a:xfrm>
            <a:off x="6553200" y="6245225"/>
            <a:ext cx="2133600" cy="476250"/>
          </a:xfrm>
        </p:spPr>
        <p:txBody>
          <a:bodyPr/>
          <a:lstStyle>
            <a:lvl1pPr>
              <a:defRPr/>
            </a:lvl1pPr>
          </a:lstStyle>
          <a:p>
            <a:fld id="{A48C60C5-3858-4312-B491-529090888B7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75056136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713686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1736478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9609341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0393227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1701957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68434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D3482E9C-9068-4941-B1FC-11A02F57A32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6331621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0918887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91621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8500915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4451855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824703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185350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909153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081556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3370289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53504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FE6758BE-E498-40C1-8121-757984D355D8}"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36737426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3110463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3175493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196816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1757985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003361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3966454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736245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6405081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5437010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3204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0DE92929-B406-405E-815B-23A150999F0C}" type="slidenum">
              <a:rPr lang="en-US" altLang="zh-TW"/>
              <a:pPr/>
              <a:t>‹#›</a:t>
            </a:fld>
            <a:endParaRPr lang="en-US" altLang="zh-TW"/>
          </a:p>
        </p:txBody>
      </p:sp>
    </p:spTree>
    <p:extLst>
      <p:ext uri="{BB962C8B-B14F-4D97-AF65-F5344CB8AC3E}">
        <p14:creationId xmlns:p14="http://schemas.microsoft.com/office/powerpoint/2010/main" val="2283385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1FE14CCD-1009-4A18-AF58-698E5AD34AD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5869879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5556636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1249476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6685242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9739649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3585483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195210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7221243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5637995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4378542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42988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878441AE-B0D1-40B3-B383-DC6171549C2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10899552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0754039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432125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624774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0628144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2401457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1430731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9568208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477009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5034FA56-8D7F-47DC-A3D3-9D46BEA36A2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6078431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33EACAD0-81B9-4331-97DB-7B11C520D4E3}"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382829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1390A3FB-5B28-4CF9-8EC3-0F53796A0CD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73694275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0DE92929-B406-405E-815B-23A150999F0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5752665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D3482E9C-9068-4941-B1FC-11A02F57A32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386621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FE6758BE-E498-40C1-8121-757984D355D8}"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30349357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1FE14CCD-1009-4A18-AF58-698E5AD34AD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10664152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878441AE-B0D1-40B3-B383-DC6171549C2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22296002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1390A3FB-5B28-4CF9-8EC3-0F53796A0CD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59943276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6319F43A-D0FE-4ADA-8933-CE4F6041FB9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22430876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1F578907-A8B1-4108-A68F-E59E8C67AE85}"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5996524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ADBAA270-1607-4AD9-910B-6A9CAEFFB2E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5421948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a:xfrm>
            <a:off x="6553200" y="6245225"/>
            <a:ext cx="2133600" cy="476250"/>
          </a:xfrm>
        </p:spPr>
        <p:txBody>
          <a:bodyPr/>
          <a:lstStyle>
            <a:lvl1pPr>
              <a:defRPr/>
            </a:lvl1pPr>
          </a:lstStyle>
          <a:p>
            <a:fld id="{A48C60C5-3858-4312-B491-529090888B7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604499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6319F43A-D0FE-4ADA-8933-CE4F6041FB9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976923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1F578907-A8B1-4108-A68F-E59E8C67AE85}"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889036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ADBAA270-1607-4AD9-910B-6A9CAEFFB2E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673878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a:xfrm>
            <a:off x="6553200" y="6245225"/>
            <a:ext cx="2133600" cy="476250"/>
          </a:xfrm>
        </p:spPr>
        <p:txBody>
          <a:bodyPr/>
          <a:lstStyle>
            <a:lvl1pPr>
              <a:defRPr/>
            </a:lvl1pPr>
          </a:lstStyle>
          <a:p>
            <a:fld id="{A48C60C5-3858-4312-B491-529090888B7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771748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5034FA56-8D7F-47DC-A3D3-9D46BEA36A2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788853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33EACAD0-81B9-4331-97DB-7B11C520D4E3}"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414525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0DE92929-B406-405E-815B-23A150999F0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36036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D3482E9C-9068-4941-B1FC-11A02F57A32E}" type="slidenum">
              <a:rPr lang="en-US" altLang="zh-TW"/>
              <a:pPr/>
              <a:t>‹#›</a:t>
            </a:fld>
            <a:endParaRPr lang="en-US" altLang="zh-TW"/>
          </a:p>
        </p:txBody>
      </p:sp>
    </p:spTree>
    <p:extLst>
      <p:ext uri="{BB962C8B-B14F-4D97-AF65-F5344CB8AC3E}">
        <p14:creationId xmlns:p14="http://schemas.microsoft.com/office/powerpoint/2010/main" val="18108318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D3482E9C-9068-4941-B1FC-11A02F57A32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005298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FE6758BE-E498-40C1-8121-757984D355D8}"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312469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1FE14CCD-1009-4A18-AF58-698E5AD34AD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455316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878441AE-B0D1-40B3-B383-DC6171549C2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380575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1390A3FB-5B28-4CF9-8EC3-0F53796A0CD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591215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6319F43A-D0FE-4ADA-8933-CE4F6041FB9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151925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1F578907-A8B1-4108-A68F-E59E8C67AE85}"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9889112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ADBAA270-1607-4AD9-910B-6A9CAEFFB2E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918418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a:xfrm>
            <a:off x="6553200" y="6245225"/>
            <a:ext cx="2133600" cy="476250"/>
          </a:xfrm>
        </p:spPr>
        <p:txBody>
          <a:bodyPr/>
          <a:lstStyle>
            <a:lvl1pPr>
              <a:defRPr/>
            </a:lvl1pPr>
          </a:lstStyle>
          <a:p>
            <a:fld id="{A48C60C5-3858-4312-B491-529090888B7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7714983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5034FA56-8D7F-47DC-A3D3-9D46BEA36A2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48935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p>
        </p:txBody>
      </p:sp>
      <p:sp>
        <p:nvSpPr>
          <p:cNvPr id="8" name="頁尾版面配置區 7"/>
          <p:cNvSpPr>
            <a:spLocks noGrp="1"/>
          </p:cNvSpPr>
          <p:nvPr>
            <p:ph type="ftr" sz="quarter" idx="11"/>
          </p:nvPr>
        </p:nvSpPr>
        <p:spPr/>
        <p:txBody>
          <a:bodyPr/>
          <a:lstStyle>
            <a:lvl1pPr>
              <a:defRPr/>
            </a:lvl1pPr>
          </a:lstStyle>
          <a:p>
            <a:endParaRPr lang="en-US" altLang="zh-TW"/>
          </a:p>
        </p:txBody>
      </p:sp>
      <p:sp>
        <p:nvSpPr>
          <p:cNvPr id="9" name="投影片編號版面配置區 8"/>
          <p:cNvSpPr>
            <a:spLocks noGrp="1"/>
          </p:cNvSpPr>
          <p:nvPr>
            <p:ph type="sldNum" sz="quarter" idx="12"/>
          </p:nvPr>
        </p:nvSpPr>
        <p:spPr/>
        <p:txBody>
          <a:bodyPr/>
          <a:lstStyle>
            <a:lvl1pPr>
              <a:defRPr/>
            </a:lvl1pPr>
          </a:lstStyle>
          <a:p>
            <a:fld id="{FE6758BE-E498-40C1-8121-757984D355D8}" type="slidenum">
              <a:rPr lang="en-US" altLang="zh-TW"/>
              <a:pPr/>
              <a:t>‹#›</a:t>
            </a:fld>
            <a:endParaRPr lang="en-US" altLang="zh-TW"/>
          </a:p>
        </p:txBody>
      </p:sp>
    </p:spTree>
    <p:extLst>
      <p:ext uri="{BB962C8B-B14F-4D97-AF65-F5344CB8AC3E}">
        <p14:creationId xmlns:p14="http://schemas.microsoft.com/office/powerpoint/2010/main" val="8098721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33EACAD0-81B9-4331-97DB-7B11C520D4E3}"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052290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0DE92929-B406-405E-815B-23A150999F0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7405934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D3482E9C-9068-4941-B1FC-11A02F57A32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487762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FE6758BE-E498-40C1-8121-757984D355D8}"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5436844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1FE14CCD-1009-4A18-AF58-698E5AD34AD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108992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878441AE-B0D1-40B3-B383-DC6171549C2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7966066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1390A3FB-5B28-4CF9-8EC3-0F53796A0CD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8821598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6319F43A-D0FE-4ADA-8933-CE4F6041FB9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731788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1F578907-A8B1-4108-A68F-E59E8C67AE85}"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8438549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ADBAA270-1607-4AD9-910B-6A9CAEFFB2E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596144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p>
        </p:txBody>
      </p:sp>
      <p:sp>
        <p:nvSpPr>
          <p:cNvPr id="4" name="頁尾版面配置區 3"/>
          <p:cNvSpPr>
            <a:spLocks noGrp="1"/>
          </p:cNvSpPr>
          <p:nvPr>
            <p:ph type="ftr" sz="quarter" idx="11"/>
          </p:nvPr>
        </p:nvSpPr>
        <p:spPr/>
        <p:txBody>
          <a:bodyPr/>
          <a:lstStyle>
            <a:lvl1pPr>
              <a:defRPr/>
            </a:lvl1pPr>
          </a:lstStyle>
          <a:p>
            <a:endParaRPr lang="en-US" altLang="zh-TW"/>
          </a:p>
        </p:txBody>
      </p:sp>
      <p:sp>
        <p:nvSpPr>
          <p:cNvPr id="5" name="投影片編號版面配置區 4"/>
          <p:cNvSpPr>
            <a:spLocks noGrp="1"/>
          </p:cNvSpPr>
          <p:nvPr>
            <p:ph type="sldNum" sz="quarter" idx="12"/>
          </p:nvPr>
        </p:nvSpPr>
        <p:spPr/>
        <p:txBody>
          <a:bodyPr/>
          <a:lstStyle>
            <a:lvl1pPr>
              <a:defRPr/>
            </a:lvl1pPr>
          </a:lstStyle>
          <a:p>
            <a:fld id="{1FE14CCD-1009-4A18-AF58-698E5AD34ADE}" type="slidenum">
              <a:rPr lang="en-US" altLang="zh-TW"/>
              <a:pPr/>
              <a:t>‹#›</a:t>
            </a:fld>
            <a:endParaRPr lang="en-US" altLang="zh-TW"/>
          </a:p>
        </p:txBody>
      </p:sp>
    </p:spTree>
    <p:extLst>
      <p:ext uri="{BB962C8B-B14F-4D97-AF65-F5344CB8AC3E}">
        <p14:creationId xmlns:p14="http://schemas.microsoft.com/office/powerpoint/2010/main" val="354785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a:xfrm>
            <a:off x="6553200" y="6245225"/>
            <a:ext cx="2133600" cy="476250"/>
          </a:xfrm>
        </p:spPr>
        <p:txBody>
          <a:bodyPr/>
          <a:lstStyle>
            <a:lvl1pPr>
              <a:defRPr/>
            </a:lvl1pPr>
          </a:lstStyle>
          <a:p>
            <a:fld id="{A48C60C5-3858-4312-B491-529090888B7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8908554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5034FA56-8D7F-47DC-A3D3-9D46BEA36A2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914966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33EACAD0-81B9-4331-97DB-7B11C520D4E3}"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6886934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0DE92929-B406-405E-815B-23A150999F0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207094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D3482E9C-9068-4941-B1FC-11A02F57A32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951172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FE6758BE-E498-40C1-8121-757984D355D8}"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744362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1FE14CCD-1009-4A18-AF58-698E5AD34AD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7389616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878441AE-B0D1-40B3-B383-DC6171549C2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9063499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1390A3FB-5B28-4CF9-8EC3-0F53796A0CD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516687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6319F43A-D0FE-4ADA-8933-CE4F6041FB9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896668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p>
        </p:txBody>
      </p:sp>
      <p:sp>
        <p:nvSpPr>
          <p:cNvPr id="3" name="頁尾版面配置區 2"/>
          <p:cNvSpPr>
            <a:spLocks noGrp="1"/>
          </p:cNvSpPr>
          <p:nvPr>
            <p:ph type="ftr" sz="quarter" idx="11"/>
          </p:nvPr>
        </p:nvSpPr>
        <p:spPr/>
        <p:txBody>
          <a:bodyPr/>
          <a:lstStyle>
            <a:lvl1pPr>
              <a:defRPr/>
            </a:lvl1pPr>
          </a:lstStyle>
          <a:p>
            <a:endParaRPr lang="en-US" altLang="zh-TW"/>
          </a:p>
        </p:txBody>
      </p:sp>
      <p:sp>
        <p:nvSpPr>
          <p:cNvPr id="4" name="投影片編號版面配置區 3"/>
          <p:cNvSpPr>
            <a:spLocks noGrp="1"/>
          </p:cNvSpPr>
          <p:nvPr>
            <p:ph type="sldNum" sz="quarter" idx="12"/>
          </p:nvPr>
        </p:nvSpPr>
        <p:spPr/>
        <p:txBody>
          <a:bodyPr/>
          <a:lstStyle>
            <a:lvl1pPr>
              <a:defRPr/>
            </a:lvl1pPr>
          </a:lstStyle>
          <a:p>
            <a:fld id="{878441AE-B0D1-40B3-B383-DC6171549C27}" type="slidenum">
              <a:rPr lang="en-US" altLang="zh-TW"/>
              <a:pPr/>
              <a:t>‹#›</a:t>
            </a:fld>
            <a:endParaRPr lang="en-US" altLang="zh-TW"/>
          </a:p>
        </p:txBody>
      </p:sp>
    </p:spTree>
    <p:extLst>
      <p:ext uri="{BB962C8B-B14F-4D97-AF65-F5344CB8AC3E}">
        <p14:creationId xmlns:p14="http://schemas.microsoft.com/office/powerpoint/2010/main" val="20465164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1F578907-A8B1-4108-A68F-E59E8C67AE85}"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166330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ADBAA270-1607-4AD9-910B-6A9CAEFFB2E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8058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a:xfrm>
            <a:off x="6553200" y="6245225"/>
            <a:ext cx="2133600" cy="476250"/>
          </a:xfrm>
        </p:spPr>
        <p:txBody>
          <a:bodyPr/>
          <a:lstStyle>
            <a:lvl1pPr>
              <a:defRPr/>
            </a:lvl1pPr>
          </a:lstStyle>
          <a:p>
            <a:fld id="{A48C60C5-3858-4312-B491-529090888B7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2940748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Tree>
    <p:extLst>
      <p:ext uri="{BB962C8B-B14F-4D97-AF65-F5344CB8AC3E}">
        <p14:creationId xmlns:p14="http://schemas.microsoft.com/office/powerpoint/2010/main" val="25537140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109978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16182737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5999617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68999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Tree>
    <p:extLst>
      <p:ext uri="{BB962C8B-B14F-4D97-AF65-F5344CB8AC3E}">
        <p14:creationId xmlns:p14="http://schemas.microsoft.com/office/powerpoint/2010/main" val="38515981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75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1390A3FB-5B28-4CF9-8EC3-0F53796A0CD1}" type="slidenum">
              <a:rPr lang="en-US" altLang="zh-TW"/>
              <a:pPr/>
              <a:t>‹#›</a:t>
            </a:fld>
            <a:endParaRPr lang="en-US" altLang="zh-TW"/>
          </a:p>
        </p:txBody>
      </p:sp>
    </p:spTree>
    <p:extLst>
      <p:ext uri="{BB962C8B-B14F-4D97-AF65-F5344CB8AC3E}">
        <p14:creationId xmlns:p14="http://schemas.microsoft.com/office/powerpoint/2010/main" val="40110094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957652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3609069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8962861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7335234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fld id="{2AE12F71-091C-46B1-8220-A1B4B734AE8C}" type="datetimeFigureOut">
              <a:rPr lang="zh-TW" altLang="en-US" smtClean="0"/>
              <a:t>2023/5/5</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11899BA9-4376-49D2-B109-82B59F0CD527}" type="slidenum">
              <a:rPr lang="zh-TW" altLang="en-US" smtClean="0"/>
              <a:t>‹#›</a:t>
            </a:fld>
            <a:endParaRPr lang="zh-TW" altLang="en-US"/>
          </a:p>
        </p:txBody>
      </p:sp>
    </p:spTree>
    <p:extLst>
      <p:ext uri="{BB962C8B-B14F-4D97-AF65-F5344CB8AC3E}">
        <p14:creationId xmlns:p14="http://schemas.microsoft.com/office/powerpoint/2010/main" val="40631896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153601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902739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545937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280682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36176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6319F43A-D0FE-4ADA-8933-CE4F6041FB9F}" type="slidenum">
              <a:rPr lang="en-US" altLang="zh-TW"/>
              <a:pPr/>
              <a:t>‹#›</a:t>
            </a:fld>
            <a:endParaRPr lang="en-US" altLang="zh-TW"/>
          </a:p>
        </p:txBody>
      </p:sp>
    </p:spTree>
    <p:extLst>
      <p:ext uri="{BB962C8B-B14F-4D97-AF65-F5344CB8AC3E}">
        <p14:creationId xmlns:p14="http://schemas.microsoft.com/office/powerpoint/2010/main" val="32145915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375389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66441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719317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53475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176264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352962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261701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36137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028229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491D9F5-5D08-41B1-BD22-F52EDA68FF38}" type="datetimeFigureOut">
              <a:rPr lang="zh-TW" altLang="en-US" smtClean="0">
                <a:solidFill>
                  <a:prstClr val="black">
                    <a:tint val="75000"/>
                  </a:prstClr>
                </a:solidFill>
              </a:rPr>
              <a:pPr/>
              <a:t>2023/5/5</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CCEAA26-5C74-47D3-A414-742BE17325DA}"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57206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theme" Target="../theme/theme2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theme" Target="../theme/theme29.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66E022F-B78D-407B-84AD-74A127FD7664}"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152348372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419768772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174567976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66E022F-B78D-407B-84AD-74A127FD766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2894192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25250206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232734320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2829094327"/>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744510128"/>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83791811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238559472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8" descr="社會"/>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2051" name="Rectangle 19">
            <a:hlinkClick r:id="" action="ppaction://hlinkshowjump?jump=previousslide"/>
          </p:cNvPr>
          <p:cNvSpPr>
            <a:spLocks noChangeArrowheads="1"/>
          </p:cNvSpPr>
          <p:nvPr/>
        </p:nvSpPr>
        <p:spPr bwMode="auto">
          <a:xfrm>
            <a:off x="8763000" y="49530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z="3200">
              <a:solidFill>
                <a:srgbClr val="000000"/>
              </a:solidFill>
              <a:latin typeface="Times New Roman" pitchFamily="18" charset="0"/>
              <a:ea typeface="標楷體" pitchFamily="65" charset="-120"/>
            </a:endParaRPr>
          </a:p>
        </p:txBody>
      </p:sp>
      <p:sp>
        <p:nvSpPr>
          <p:cNvPr id="2052" name="Rectangle 20">
            <a:hlinkClick r:id="" action="ppaction://hlinkshowjump?jump=nextslide"/>
          </p:cNvPr>
          <p:cNvSpPr>
            <a:spLocks noChangeArrowheads="1"/>
          </p:cNvSpPr>
          <p:nvPr/>
        </p:nvSpPr>
        <p:spPr bwMode="auto">
          <a:xfrm>
            <a:off x="8763000" y="53340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z="3200">
              <a:solidFill>
                <a:srgbClr val="000000"/>
              </a:solidFill>
              <a:latin typeface="Times New Roman" pitchFamily="18" charset="0"/>
              <a:ea typeface="標楷體" pitchFamily="65" charset="-120"/>
            </a:endParaRPr>
          </a:p>
        </p:txBody>
      </p:sp>
      <p:sp>
        <p:nvSpPr>
          <p:cNvPr id="2053" name="Rectangle 21">
            <a:hlinkClick r:id="" action="ppaction://hlinkshowjump?jump=endshow"/>
          </p:cNvPr>
          <p:cNvSpPr>
            <a:spLocks noChangeArrowheads="1"/>
          </p:cNvSpPr>
          <p:nvPr/>
        </p:nvSpPr>
        <p:spPr bwMode="auto">
          <a:xfrm>
            <a:off x="8763000" y="58007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z="3200">
              <a:solidFill>
                <a:srgbClr val="000000"/>
              </a:solidFill>
              <a:latin typeface="Times New Roman" pitchFamily="18" charset="0"/>
              <a:ea typeface="標楷體" pitchFamily="65" charset="-120"/>
            </a:endParaRPr>
          </a:p>
        </p:txBody>
      </p:sp>
      <p:sp>
        <p:nvSpPr>
          <p:cNvPr id="2054" name="Rectangle 6"/>
          <p:cNvSpPr>
            <a:spLocks noChangeArrowheads="1"/>
          </p:cNvSpPr>
          <p:nvPr userDrawn="1"/>
        </p:nvSpPr>
        <p:spPr bwMode="auto">
          <a:xfrm>
            <a:off x="8101013" y="4652963"/>
            <a:ext cx="1042987" cy="1800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srgbClr val="000000"/>
              </a:solidFill>
              <a:ea typeface="標楷體" pitchFamily="65" charset="-120"/>
            </a:endParaRPr>
          </a:p>
        </p:txBody>
      </p:sp>
    </p:spTree>
    <p:extLst>
      <p:ext uri="{BB962C8B-B14F-4D97-AF65-F5344CB8AC3E}">
        <p14:creationId xmlns:p14="http://schemas.microsoft.com/office/powerpoint/2010/main" val="20095568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4064" r:id="rId12"/>
  </p:sldLayoutIdLst>
  <p:txStyles>
    <p:titleStyle>
      <a:lvl1pPr algn="ctr" rtl="0" eaLnBrk="0" fontAlgn="base" hangingPunct="0">
        <a:spcBef>
          <a:spcPct val="0"/>
        </a:spcBef>
        <a:spcAft>
          <a:spcPct val="0"/>
        </a:spcAft>
        <a:defRPr kumimoji="1" sz="4400">
          <a:solidFill>
            <a:schemeClr val="tx2"/>
          </a:solidFill>
          <a:latin typeface="+mj-lt"/>
          <a:ea typeface="標楷體" pitchFamily="65" charset="-120"/>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5pPr>
      <a:lvl6pPr marL="4572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標楷體" pitchFamily="65"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標楷體" pitchFamily="65" charset="-120"/>
        </a:defRPr>
      </a:lvl2pPr>
      <a:lvl3pPr marL="1143000" indent="-228600" algn="l" rtl="0" eaLnBrk="0" fontAlgn="base" hangingPunct="0">
        <a:spcBef>
          <a:spcPct val="20000"/>
        </a:spcBef>
        <a:spcAft>
          <a:spcPct val="0"/>
        </a:spcAft>
        <a:buChar char="•"/>
        <a:defRPr kumimoji="1" sz="2400">
          <a:solidFill>
            <a:schemeClr val="tx1"/>
          </a:solidFill>
          <a:latin typeface="+mn-lt"/>
          <a:ea typeface="標楷體" pitchFamily="65" charset="-120"/>
        </a:defRPr>
      </a:lvl3pPr>
      <a:lvl4pPr marL="1600200" indent="-228600" algn="l" rtl="0" eaLnBrk="0" fontAlgn="base" hangingPunct="0">
        <a:spcBef>
          <a:spcPct val="20000"/>
        </a:spcBef>
        <a:spcAft>
          <a:spcPct val="0"/>
        </a:spcAft>
        <a:buChar char="–"/>
        <a:defRPr kumimoji="1" sz="2000">
          <a:solidFill>
            <a:schemeClr val="tx1"/>
          </a:solidFill>
          <a:latin typeface="+mn-lt"/>
          <a:ea typeface="標楷體" pitchFamily="65" charset="-120"/>
        </a:defRPr>
      </a:lvl4pPr>
      <a:lvl5pPr marL="2057400" indent="-228600" algn="l" rtl="0" eaLnBrk="0" fontAlgn="base" hangingPunct="0">
        <a:spcBef>
          <a:spcPct val="20000"/>
        </a:spcBef>
        <a:spcAft>
          <a:spcPct val="0"/>
        </a:spcAft>
        <a:buChar char="»"/>
        <a:defRPr kumimoji="1" sz="2000">
          <a:solidFill>
            <a:schemeClr val="tx1"/>
          </a:solidFill>
          <a:latin typeface="+mn-lt"/>
          <a:ea typeface="標楷體" pitchFamily="65" charset="-120"/>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252272051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176859422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144800706"/>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378433376"/>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66E022F-B78D-407B-84AD-74A127FD766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817492869"/>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2785812141"/>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1834308713"/>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791163341"/>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646670081"/>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66E022F-B78D-407B-84AD-74A127FD766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542460614"/>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66E022F-B78D-407B-84AD-74A127FD766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9490596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66E022F-B78D-407B-84AD-74A127FD766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2844298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66E022F-B78D-407B-84AD-74A127FD766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8617691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66E022F-B78D-407B-84AD-74A127FD766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1127314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8" descr="社會"/>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2051" name="Rectangle 19">
            <a:hlinkClick r:id="" action="ppaction://hlinkshowjump?jump=previousslide"/>
          </p:cNvPr>
          <p:cNvSpPr>
            <a:spLocks noChangeArrowheads="1"/>
          </p:cNvSpPr>
          <p:nvPr/>
        </p:nvSpPr>
        <p:spPr bwMode="auto">
          <a:xfrm>
            <a:off x="8763000" y="49530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z="3200" b="0">
              <a:latin typeface="Times New Roman" pitchFamily="18" charset="0"/>
            </a:endParaRPr>
          </a:p>
        </p:txBody>
      </p:sp>
      <p:sp>
        <p:nvSpPr>
          <p:cNvPr id="2052" name="Rectangle 20">
            <a:hlinkClick r:id="" action="ppaction://hlinkshowjump?jump=nextslide"/>
          </p:cNvPr>
          <p:cNvSpPr>
            <a:spLocks noChangeArrowheads="1"/>
          </p:cNvSpPr>
          <p:nvPr/>
        </p:nvSpPr>
        <p:spPr bwMode="auto">
          <a:xfrm>
            <a:off x="8763000" y="53340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z="3200" b="0">
              <a:latin typeface="Times New Roman" pitchFamily="18" charset="0"/>
            </a:endParaRPr>
          </a:p>
        </p:txBody>
      </p:sp>
      <p:sp>
        <p:nvSpPr>
          <p:cNvPr id="2053" name="Rectangle 21">
            <a:hlinkClick r:id="" action="ppaction://hlinkshowjump?jump=endshow"/>
          </p:cNvPr>
          <p:cNvSpPr>
            <a:spLocks noChangeArrowheads="1"/>
          </p:cNvSpPr>
          <p:nvPr/>
        </p:nvSpPr>
        <p:spPr bwMode="auto">
          <a:xfrm>
            <a:off x="8763000" y="58007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z="3200" b="0">
              <a:latin typeface="Times New Roman" pitchFamily="18" charset="0"/>
            </a:endParaRPr>
          </a:p>
        </p:txBody>
      </p:sp>
      <p:sp>
        <p:nvSpPr>
          <p:cNvPr id="2054" name="Rectangle 6"/>
          <p:cNvSpPr>
            <a:spLocks noChangeArrowheads="1"/>
          </p:cNvSpPr>
          <p:nvPr userDrawn="1"/>
        </p:nvSpPr>
        <p:spPr bwMode="auto">
          <a:xfrm>
            <a:off x="8101013" y="4652963"/>
            <a:ext cx="1042987" cy="1800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b="0"/>
          </a:p>
        </p:txBody>
      </p:sp>
    </p:spTree>
    <p:extLst>
      <p:ext uri="{BB962C8B-B14F-4D97-AF65-F5344CB8AC3E}">
        <p14:creationId xmlns:p14="http://schemas.microsoft.com/office/powerpoint/2010/main" val="11756571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4078" r:id="rId12"/>
  </p:sldLayoutIdLst>
  <p:txStyles>
    <p:titleStyle>
      <a:lvl1pPr algn="ctr" rtl="0" eaLnBrk="0" fontAlgn="base" hangingPunct="0">
        <a:spcBef>
          <a:spcPct val="0"/>
        </a:spcBef>
        <a:spcAft>
          <a:spcPct val="0"/>
        </a:spcAft>
        <a:defRPr kumimoji="1" sz="4400">
          <a:solidFill>
            <a:schemeClr val="tx2"/>
          </a:solidFill>
          <a:latin typeface="+mj-lt"/>
          <a:ea typeface="標楷體" pitchFamily="65" charset="-120"/>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5pPr>
      <a:lvl6pPr marL="4572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標楷體" pitchFamily="65"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標楷體" pitchFamily="65" charset="-120"/>
        </a:defRPr>
      </a:lvl2pPr>
      <a:lvl3pPr marL="1143000" indent="-228600" algn="l" rtl="0" eaLnBrk="0" fontAlgn="base" hangingPunct="0">
        <a:spcBef>
          <a:spcPct val="20000"/>
        </a:spcBef>
        <a:spcAft>
          <a:spcPct val="0"/>
        </a:spcAft>
        <a:buChar char="•"/>
        <a:defRPr kumimoji="1" sz="2400">
          <a:solidFill>
            <a:schemeClr val="tx1"/>
          </a:solidFill>
          <a:latin typeface="+mn-lt"/>
          <a:ea typeface="標楷體" pitchFamily="65" charset="-120"/>
        </a:defRPr>
      </a:lvl3pPr>
      <a:lvl4pPr marL="1600200" indent="-228600" algn="l" rtl="0" eaLnBrk="0" fontAlgn="base" hangingPunct="0">
        <a:spcBef>
          <a:spcPct val="20000"/>
        </a:spcBef>
        <a:spcAft>
          <a:spcPct val="0"/>
        </a:spcAft>
        <a:buChar char="–"/>
        <a:defRPr kumimoji="1" sz="2000">
          <a:solidFill>
            <a:schemeClr val="tx1"/>
          </a:solidFill>
          <a:latin typeface="+mn-lt"/>
          <a:ea typeface="標楷體" pitchFamily="65" charset="-120"/>
        </a:defRPr>
      </a:lvl4pPr>
      <a:lvl5pPr marL="2057400" indent="-228600" algn="l" rtl="0" eaLnBrk="0" fontAlgn="base" hangingPunct="0">
        <a:spcBef>
          <a:spcPct val="20000"/>
        </a:spcBef>
        <a:spcAft>
          <a:spcPct val="0"/>
        </a:spcAft>
        <a:buChar char="»"/>
        <a:defRPr kumimoji="1" sz="2000">
          <a:solidFill>
            <a:schemeClr val="tx1"/>
          </a:solidFill>
          <a:latin typeface="+mn-lt"/>
          <a:ea typeface="標楷體" pitchFamily="65" charset="-120"/>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142421061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91D9F5-5D08-41B1-BD22-F52EDA68FF38}" type="datetimeFigureOut">
              <a:rPr kumimoji="0" lang="zh-TW" altLang="en-US" smtClean="0">
                <a:solidFill>
                  <a:prstClr val="black">
                    <a:tint val="75000"/>
                  </a:prstClr>
                </a:solidFill>
                <a:latin typeface="Calibri"/>
                <a:ea typeface="新細明體"/>
              </a:rPr>
              <a:pPr fontAlgn="auto">
                <a:spcBef>
                  <a:spcPts val="0"/>
                </a:spcBef>
                <a:spcAft>
                  <a:spcPts val="0"/>
                </a:spcAft>
              </a:pPr>
              <a:t>2023/5/5</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CCEAA26-5C74-47D3-A414-742BE17325DA}"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214561458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41.xml"/><Relationship Id="rId1" Type="http://schemas.openxmlformats.org/officeDocument/2006/relationships/vmlDrawing" Target="../drawings/vmlDrawing7.vml"/><Relationship Id="rId4" Type="http://schemas.openxmlformats.org/officeDocument/2006/relationships/image" Target="../media/image78.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0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41.xml"/><Relationship Id="rId5" Type="http://schemas.openxmlformats.org/officeDocument/2006/relationships/image" Target="../media/image82.jpeg"/><Relationship Id="rId4" Type="http://schemas.openxmlformats.org/officeDocument/2006/relationships/image" Target="../media/image8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0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75.xml"/></Relationships>
</file>

<file path=ppt/slides/_rels/slide11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87.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90.jpeg"/><Relationship Id="rId4" Type="http://schemas.openxmlformats.org/officeDocument/2006/relationships/image" Target="../media/image89.jpeg"/></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91.emf"/></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92.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9.xml"/><Relationship Id="rId1" Type="http://schemas.openxmlformats.org/officeDocument/2006/relationships/themeOverride" Target="../theme/themeOverride1.xml"/><Relationship Id="rId4" Type="http://schemas.openxmlformats.org/officeDocument/2006/relationships/image" Target="../media/image94.jpe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slideLayout" Target="../slideLayouts/slideLayout164.xml"/><Relationship Id="rId1" Type="http://schemas.openxmlformats.org/officeDocument/2006/relationships/vmlDrawing" Target="../drawings/vmlDrawing11.v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95.wmf"/></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134.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8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9.xml"/><Relationship Id="rId1" Type="http://schemas.openxmlformats.org/officeDocument/2006/relationships/themeOverride" Target="../theme/themeOverride2.xml"/><Relationship Id="rId4" Type="http://schemas.openxmlformats.org/officeDocument/2006/relationships/image" Target="../media/image10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6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2.xml"/><Relationship Id="rId1" Type="http://schemas.openxmlformats.org/officeDocument/2006/relationships/vmlDrawing" Target="../drawings/vmlDrawing12.vml"/><Relationship Id="rId4" Type="http://schemas.openxmlformats.org/officeDocument/2006/relationships/image" Target="../media/image115.e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2.xml"/><Relationship Id="rId1" Type="http://schemas.openxmlformats.org/officeDocument/2006/relationships/vmlDrawing" Target="../drawings/vmlDrawing13.vml"/><Relationship Id="rId4" Type="http://schemas.openxmlformats.org/officeDocument/2006/relationships/image" Target="../media/image116.em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62.xml"/><Relationship Id="rId1" Type="http://schemas.openxmlformats.org/officeDocument/2006/relationships/vmlDrawing" Target="../drawings/vmlDrawing14.vml"/><Relationship Id="rId4" Type="http://schemas.openxmlformats.org/officeDocument/2006/relationships/image" Target="../media/image117.emf"/></Relationships>
</file>

<file path=ppt/slides/_rels/slide1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2.xml"/><Relationship Id="rId5" Type="http://schemas.openxmlformats.org/officeDocument/2006/relationships/image" Target="../media/image121.jpeg"/><Relationship Id="rId4" Type="http://schemas.openxmlformats.org/officeDocument/2006/relationships/image" Target="../media/image120.jpeg"/></Relationships>
</file>

<file path=ppt/slides/_rels/slide1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0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7.xml"/></Relationships>
</file>

<file path=ppt/slides/_rels/slide173.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6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62.xml"/><Relationship Id="rId1" Type="http://schemas.openxmlformats.org/officeDocument/2006/relationships/vmlDrawing" Target="../drawings/vmlDrawing15.vml"/><Relationship Id="rId4" Type="http://schemas.openxmlformats.org/officeDocument/2006/relationships/image" Target="../media/image124.emf"/></Relationships>
</file>

<file path=ppt/slides/_rels/slide17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8.xml"/></Relationships>
</file>

<file path=ppt/slides/_rels/slide18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8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8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18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19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2.bin"/><Relationship Id="rId10"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oleObject" Target="../embeddings/oleObject4.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1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75.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144.emf"/><Relationship Id="rId4" Type="http://schemas.openxmlformats.org/officeDocument/2006/relationships/oleObject" Target="../embeddings/oleObject22.bin"/></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48.xml"/><Relationship Id="rId1" Type="http://schemas.openxmlformats.org/officeDocument/2006/relationships/slideLayout" Target="../slideLayouts/slideLayout7.xml"/><Relationship Id="rId10" Type="http://schemas.openxmlformats.org/officeDocument/2006/relationships/image" Target="../media/image31.emf"/></Relationships>
</file>

<file path=ppt/slides/_rels/slide2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8" Type="http://schemas.openxmlformats.org/officeDocument/2006/relationships/image" Target="../media/image161.e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163.e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60.e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162.emf"/><Relationship Id="rId4" Type="http://schemas.openxmlformats.org/officeDocument/2006/relationships/image" Target="../media/image159.emf"/><Relationship Id="rId9" Type="http://schemas.openxmlformats.org/officeDocument/2006/relationships/oleObject" Target="../embeddings/oleObject26.bin"/></Relationships>
</file>

<file path=ppt/slides/_rels/slide23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308.xml"/><Relationship Id="rId5" Type="http://schemas.openxmlformats.org/officeDocument/2006/relationships/image" Target="../media/image167.jpeg"/><Relationship Id="rId4" Type="http://schemas.openxmlformats.org/officeDocument/2006/relationships/image" Target="../media/image16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169.emf"/></Relationships>
</file>

<file path=ppt/slides/_rels/slide24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52.xml"/></Relationships>
</file>

<file path=ppt/slides/_rels/slide244.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5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63.xml"/></Relationships>
</file>

<file path=ppt/slides/_rels/slide25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63.xml"/></Relationships>
</file>

<file path=ppt/slides/_rels/slide25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63.xml"/></Relationships>
</file>

<file path=ppt/slides/_rels/slide25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63.xml"/><Relationship Id="rId6" Type="http://schemas.openxmlformats.org/officeDocument/2006/relationships/image" Target="../media/image180.png"/><Relationship Id="rId5" Type="http://schemas.openxmlformats.org/officeDocument/2006/relationships/image" Target="../media/image179.jpeg"/><Relationship Id="rId4" Type="http://schemas.openxmlformats.org/officeDocument/2006/relationships/image" Target="../media/image178.jpeg"/></Relationships>
</file>

<file path=ppt/slides/_rels/slide25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63.xml"/></Relationships>
</file>

<file path=ppt/slides/_rels/slide25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68.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26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264.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38.xml"/></Relationships>
</file>

<file path=ppt/slides/_rels/slide26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7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38.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38.xml"/></Relationships>
</file>

<file path=ppt/slides/_rels/slide27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38.xml"/></Relationships>
</file>

<file path=ppt/slides/_rels/slide27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38.xml"/></Relationships>
</file>

<file path=ppt/slides/_rels/slide275.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43.xml"/></Relationships>
</file>

<file path=ppt/slides/_rels/slide27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38.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28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59.xml"/><Relationship Id="rId1" Type="http://schemas.openxmlformats.org/officeDocument/2006/relationships/slideLayout" Target="../slideLayouts/slideLayout19.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38.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9.xml"/></Relationships>
</file>

<file path=ppt/slides/_rels/slide28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61.xml"/><Relationship Id="rId1" Type="http://schemas.openxmlformats.org/officeDocument/2006/relationships/slideLayout" Target="../slideLayouts/slideLayout79.xml"/></Relationships>
</file>

<file path=ppt/slides/_rels/slide28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30.xml"/></Relationships>
</file>

<file path=ppt/slides/_rels/slide288.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10.jpeg"/><Relationship Id="rId2" Type="http://schemas.openxmlformats.org/officeDocument/2006/relationships/image" Target="../media/image205.jpeg"/><Relationship Id="rId1" Type="http://schemas.openxmlformats.org/officeDocument/2006/relationships/slideLayout" Target="../slideLayouts/slideLayout130.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8.xml"/><Relationship Id="rId5" Type="http://schemas.openxmlformats.org/officeDocument/2006/relationships/image" Target="../media/image24.jpeg"/><Relationship Id="rId4" Type="http://schemas.openxmlformats.org/officeDocument/2006/relationships/image" Target="../media/image23.jpeg"/></Relationships>
</file>

<file path=ppt/slides/_rels/slide29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38.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2.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38.xml"/><Relationship Id="rId5" Type="http://schemas.openxmlformats.org/officeDocument/2006/relationships/image" Target="../media/image216.jpeg"/><Relationship Id="rId4" Type="http://schemas.openxmlformats.org/officeDocument/2006/relationships/image" Target="../media/image215.jpeg"/></Relationships>
</file>

<file path=ppt/slides/_rels/slide29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38.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8.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38.xml"/></Relationships>
</file>

<file path=ppt/slides/_rels/slide299.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6.bin"/><Relationship Id="rId10" Type="http://schemas.openxmlformats.org/officeDocument/2006/relationships/image" Target="../media/image9.emf"/><Relationship Id="rId4" Type="http://schemas.openxmlformats.org/officeDocument/2006/relationships/image" Target="../media/image6.emf"/><Relationship Id="rId9" Type="http://schemas.openxmlformats.org/officeDocument/2006/relationships/oleObject" Target="../embeddings/oleObject8.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00.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08.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1.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38.xml"/><Relationship Id="rId5" Type="http://schemas.openxmlformats.org/officeDocument/2006/relationships/image" Target="../media/image224.jpeg"/><Relationship Id="rId4" Type="http://schemas.openxmlformats.org/officeDocument/2006/relationships/image" Target="../media/image223.jpeg"/></Relationships>
</file>

<file path=ppt/slides/_rels/slide312.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43.xml"/></Relationships>
</file>

<file path=ppt/slides/_rels/slide313.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317.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319.xml"/></Relationships>
</file>

<file path=ppt/slides/_rels/slide318.xml.rels><?xml version="1.0" encoding="UTF-8" standalone="yes"?>
<Relationships xmlns="http://schemas.openxmlformats.org/package/2006/relationships"><Relationship Id="rId8" Type="http://schemas.openxmlformats.org/officeDocument/2006/relationships/image" Target="../media/image230.e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324.xml"/><Relationship Id="rId1" Type="http://schemas.openxmlformats.org/officeDocument/2006/relationships/vmlDrawing" Target="../drawings/vmlDrawing19.vml"/><Relationship Id="rId6" Type="http://schemas.openxmlformats.org/officeDocument/2006/relationships/image" Target="../media/image229.emf"/><Relationship Id="rId5" Type="http://schemas.openxmlformats.org/officeDocument/2006/relationships/oleObject" Target="../embeddings/oleObject30.bin"/><Relationship Id="rId10" Type="http://schemas.openxmlformats.org/officeDocument/2006/relationships/image" Target="../media/image231.emf"/><Relationship Id="rId4" Type="http://schemas.openxmlformats.org/officeDocument/2006/relationships/image" Target="../media/image228.emf"/><Relationship Id="rId9" Type="http://schemas.openxmlformats.org/officeDocument/2006/relationships/oleObject" Target="../embeddings/oleObject32.bin"/></Relationships>
</file>

<file path=ppt/slides/_rels/slide31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8.xml"/></Relationships>
</file>

<file path=ppt/slides/_rels/slide320.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30.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53.xml"/></Relationships>
</file>

<file path=ppt/slides/_rels/slide33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153.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33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70.xml"/><Relationship Id="rId1" Type="http://schemas.openxmlformats.org/officeDocument/2006/relationships/slideLayout" Target="../slideLayouts/slideLayout79.xml"/><Relationship Id="rId5" Type="http://schemas.openxmlformats.org/officeDocument/2006/relationships/image" Target="../media/image242.jpeg"/><Relationship Id="rId4" Type="http://schemas.openxmlformats.org/officeDocument/2006/relationships/image" Target="../media/image241.jpe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245.emf"/></Relationships>
</file>

<file path=ppt/slides/_rels/slide338.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9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image" Target="../media/image249.emf"/></Relationships>
</file>

<file path=ppt/slides/_rels/slide343.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345.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4.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9.xml.rels><?xml version="1.0" encoding="UTF-8" standalone="yes"?>
<Relationships xmlns="http://schemas.openxmlformats.org/package/2006/relationships"><Relationship Id="rId3" Type="http://schemas.openxmlformats.org/officeDocument/2006/relationships/image" Target="../media/image252.emf"/><Relationship Id="rId2" Type="http://schemas.openxmlformats.org/officeDocument/2006/relationships/notesSlide" Target="../notesSlides/notesSlide73.xml"/><Relationship Id="rId1" Type="http://schemas.openxmlformats.org/officeDocument/2006/relationships/slideLayout" Target="../slideLayouts/slideLayout19.xml"/><Relationship Id="rId4" Type="http://schemas.openxmlformats.org/officeDocument/2006/relationships/image" Target="../media/image25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2.xml"/><Relationship Id="rId5" Type="http://schemas.openxmlformats.org/officeDocument/2006/relationships/image" Target="../media/image258.jpeg"/><Relationship Id="rId4" Type="http://schemas.openxmlformats.org/officeDocument/2006/relationships/image" Target="../media/image257.jpeg"/></Relationships>
</file>

<file path=ppt/slides/_rels/slide354.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6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365.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97.xml"/><Relationship Id="rId6" Type="http://schemas.openxmlformats.org/officeDocument/2006/relationships/image" Target="../media/image273.jpeg"/><Relationship Id="rId5" Type="http://schemas.openxmlformats.org/officeDocument/2006/relationships/image" Target="../media/image272.jpeg"/><Relationship Id="rId4" Type="http://schemas.openxmlformats.org/officeDocument/2006/relationships/image" Target="../media/image271.jpeg"/></Relationships>
</file>

<file path=ppt/slides/_rels/slide36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86.xml"/><Relationship Id="rId1" Type="http://schemas.openxmlformats.org/officeDocument/2006/relationships/vmlDrawing" Target="../drawings/vmlDrawing22.vml"/><Relationship Id="rId4" Type="http://schemas.openxmlformats.org/officeDocument/2006/relationships/image" Target="../media/image274.emf"/></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2" Type="http://schemas.openxmlformats.org/officeDocument/2006/relationships/image" Target="../media/image275.emf"/><Relationship Id="rId1" Type="http://schemas.openxmlformats.org/officeDocument/2006/relationships/slideLayout" Target="../slideLayouts/slideLayout24.xml"/></Relationships>
</file>

<file path=ppt/slides/_rels/slide371.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jpeg"/><Relationship Id="rId1" Type="http://schemas.openxmlformats.org/officeDocument/2006/relationships/slideLayout" Target="../slideLayouts/slideLayout24.xml"/><Relationship Id="rId6" Type="http://schemas.openxmlformats.org/officeDocument/2006/relationships/image" Target="../media/image275.emf"/><Relationship Id="rId5" Type="http://schemas.openxmlformats.org/officeDocument/2006/relationships/image" Target="../media/image279.jpeg"/><Relationship Id="rId4" Type="http://schemas.openxmlformats.org/officeDocument/2006/relationships/image" Target="../media/image278.jpeg"/></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4.xml.rels><?xml version="1.0" encoding="UTF-8" standalone="yes"?>
<Relationships xmlns="http://schemas.openxmlformats.org/package/2006/relationships"><Relationship Id="rId2" Type="http://schemas.openxmlformats.org/officeDocument/2006/relationships/image" Target="../media/image275.emf"/><Relationship Id="rId1" Type="http://schemas.openxmlformats.org/officeDocument/2006/relationships/slideLayout" Target="../slideLayouts/slideLayout24.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7.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4.xml"/></Relationships>
</file>

<file path=ppt/slides/_rels/slide378.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4.xml"/></Relationships>
</file>

<file path=ppt/slides/_rels/slide379.xml.rels><?xml version="1.0" encoding="UTF-8" standalone="yes"?>
<Relationships xmlns="http://schemas.openxmlformats.org/package/2006/relationships"><Relationship Id="rId3" Type="http://schemas.openxmlformats.org/officeDocument/2006/relationships/image" Target="../media/image283.emf"/><Relationship Id="rId2" Type="http://schemas.openxmlformats.org/officeDocument/2006/relationships/image" Target="../media/image282.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24.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image" Target="../media/image287.jpeg"/><Relationship Id="rId1" Type="http://schemas.openxmlformats.org/officeDocument/2006/relationships/slideLayout" Target="../slideLayouts/slideLayout2.xml"/><Relationship Id="rId5" Type="http://schemas.openxmlformats.org/officeDocument/2006/relationships/image" Target="../media/image290.jpeg"/><Relationship Id="rId4" Type="http://schemas.openxmlformats.org/officeDocument/2006/relationships/image" Target="../media/image289.jpeg"/></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8.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3.emf"/></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8.emf"/></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61.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63.emf"/></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7.xml"/><Relationship Id="rId10" Type="http://schemas.openxmlformats.org/officeDocument/2006/relationships/image" Target="../media/image31.emf"/></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8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zh-TW" altLang="en-US" sz="5400" dirty="0">
                <a:solidFill>
                  <a:srgbClr val="FF0000"/>
                </a:solidFill>
                <a:ea typeface="華康勘亭流" pitchFamily="65" charset="-120"/>
              </a:rPr>
              <a:t>變因。探究與實作</a:t>
            </a:r>
          </a:p>
        </p:txBody>
      </p:sp>
      <p:sp>
        <p:nvSpPr>
          <p:cNvPr id="257027" name="Rectangle 3"/>
          <p:cNvSpPr>
            <a:spLocks noGrp="1" noChangeArrowheads="1"/>
          </p:cNvSpPr>
          <p:nvPr>
            <p:ph type="body" idx="1"/>
          </p:nvPr>
        </p:nvSpPr>
        <p:spPr>
          <a:xfrm>
            <a:off x="468313" y="1628775"/>
            <a:ext cx="8229600" cy="3344863"/>
          </a:xfrm>
        </p:spPr>
        <p:txBody>
          <a:bodyPr/>
          <a:lstStyle/>
          <a:p>
            <a:pPr algn="ctr"/>
            <a:r>
              <a:rPr lang="zh-TW" altLang="en-US" sz="4400" dirty="0">
                <a:solidFill>
                  <a:srgbClr val="0066FF"/>
                </a:solidFill>
                <a:ea typeface="華康魏碑體" pitchFamily="65" charset="-120"/>
              </a:rPr>
              <a:t>控制變因</a:t>
            </a:r>
            <a:r>
              <a:rPr lang="en-US" altLang="zh-TW" sz="4400" dirty="0">
                <a:solidFill>
                  <a:srgbClr val="0066FF"/>
                </a:solidFill>
                <a:ea typeface="華康魏碑體" pitchFamily="65" charset="-120"/>
              </a:rPr>
              <a:t>(</a:t>
            </a:r>
            <a:r>
              <a:rPr lang="zh-TW" altLang="en-US" sz="4400" dirty="0">
                <a:solidFill>
                  <a:srgbClr val="0066FF"/>
                </a:solidFill>
                <a:ea typeface="華康魏碑體" pitchFamily="65" charset="-120"/>
              </a:rPr>
              <a:t>數據不變的</a:t>
            </a:r>
            <a:r>
              <a:rPr lang="en-US" altLang="zh-TW" sz="4400" dirty="0">
                <a:solidFill>
                  <a:srgbClr val="0066FF"/>
                </a:solidFill>
                <a:ea typeface="華康魏碑體" pitchFamily="65" charset="-120"/>
              </a:rPr>
              <a:t>)</a:t>
            </a:r>
            <a:endParaRPr lang="zh-TW" altLang="en-US" sz="4400" dirty="0">
              <a:solidFill>
                <a:srgbClr val="0066FF"/>
              </a:solidFill>
              <a:ea typeface="華康魏碑體" pitchFamily="65" charset="-120"/>
            </a:endParaRPr>
          </a:p>
          <a:p>
            <a:pPr algn="ctr"/>
            <a:r>
              <a:rPr lang="zh-TW" altLang="en-US" sz="4400" dirty="0">
                <a:solidFill>
                  <a:srgbClr val="0066FF"/>
                </a:solidFill>
                <a:ea typeface="華康魏碑體" pitchFamily="65" charset="-120"/>
              </a:rPr>
              <a:t>操縱變因</a:t>
            </a:r>
            <a:r>
              <a:rPr lang="en-US" altLang="zh-TW" sz="4400" dirty="0">
                <a:solidFill>
                  <a:srgbClr val="0066FF"/>
                </a:solidFill>
                <a:ea typeface="華康魏碑體" pitchFamily="65" charset="-120"/>
              </a:rPr>
              <a:t>(</a:t>
            </a:r>
            <a:r>
              <a:rPr lang="zh-TW" altLang="en-US" sz="4400" dirty="0">
                <a:solidFill>
                  <a:srgbClr val="0066FF"/>
                </a:solidFill>
                <a:ea typeface="華康魏碑體" pitchFamily="65" charset="-120"/>
              </a:rPr>
              <a:t>常放在</a:t>
            </a:r>
            <a:r>
              <a:rPr lang="en-US" altLang="zh-TW" sz="4400" dirty="0">
                <a:solidFill>
                  <a:srgbClr val="0066FF"/>
                </a:solidFill>
                <a:ea typeface="華康魏碑體" pitchFamily="65" charset="-120"/>
              </a:rPr>
              <a:t>x</a:t>
            </a:r>
            <a:r>
              <a:rPr lang="zh-TW" altLang="en-US" sz="4400" dirty="0">
                <a:solidFill>
                  <a:srgbClr val="0066FF"/>
                </a:solidFill>
                <a:ea typeface="華康魏碑體" pitchFamily="65" charset="-120"/>
              </a:rPr>
              <a:t>軸</a:t>
            </a:r>
            <a:r>
              <a:rPr lang="en-US" altLang="zh-TW" sz="4400" dirty="0">
                <a:solidFill>
                  <a:srgbClr val="0066FF"/>
                </a:solidFill>
                <a:ea typeface="華康魏碑體" pitchFamily="65" charset="-120"/>
              </a:rPr>
              <a:t>)</a:t>
            </a:r>
            <a:endParaRPr lang="zh-TW" altLang="en-US" sz="4400" dirty="0">
              <a:solidFill>
                <a:srgbClr val="0066FF"/>
              </a:solidFill>
              <a:ea typeface="華康魏碑體" pitchFamily="65" charset="-120"/>
            </a:endParaRPr>
          </a:p>
          <a:p>
            <a:pPr algn="ctr"/>
            <a:r>
              <a:rPr lang="zh-TW" altLang="en-US" sz="4400" dirty="0">
                <a:solidFill>
                  <a:srgbClr val="0066FF"/>
                </a:solidFill>
                <a:ea typeface="華康魏碑體" pitchFamily="65" charset="-120"/>
              </a:rPr>
              <a:t>應變變因</a:t>
            </a:r>
            <a:r>
              <a:rPr lang="en-US" altLang="zh-TW" sz="4400" dirty="0">
                <a:solidFill>
                  <a:srgbClr val="0066FF"/>
                </a:solidFill>
                <a:ea typeface="華康魏碑體" pitchFamily="65" charset="-120"/>
              </a:rPr>
              <a:t>(</a:t>
            </a:r>
            <a:r>
              <a:rPr lang="zh-TW" altLang="en-US" sz="4400" dirty="0">
                <a:solidFill>
                  <a:srgbClr val="0066FF"/>
                </a:solidFill>
                <a:ea typeface="華康魏碑體" pitchFamily="65" charset="-120"/>
              </a:rPr>
              <a:t>常放在</a:t>
            </a:r>
            <a:r>
              <a:rPr lang="en-US" altLang="zh-TW" sz="4400" dirty="0">
                <a:solidFill>
                  <a:srgbClr val="0066FF"/>
                </a:solidFill>
                <a:ea typeface="華康魏碑體" pitchFamily="65" charset="-120"/>
              </a:rPr>
              <a:t>y</a:t>
            </a:r>
            <a:r>
              <a:rPr lang="zh-TW" altLang="en-US" sz="4400" dirty="0">
                <a:solidFill>
                  <a:srgbClr val="0066FF"/>
                </a:solidFill>
                <a:ea typeface="華康魏碑體" pitchFamily="65" charset="-120"/>
              </a:rPr>
              <a:t>軸</a:t>
            </a:r>
            <a:r>
              <a:rPr lang="en-US" altLang="zh-TW" sz="4400" dirty="0">
                <a:solidFill>
                  <a:srgbClr val="0066FF"/>
                </a:solidFill>
                <a:ea typeface="華康魏碑體" pitchFamily="65" charset="-120"/>
              </a:rPr>
              <a:t>)</a:t>
            </a:r>
          </a:p>
          <a:p>
            <a:pPr algn="ctr"/>
            <a:r>
              <a:rPr lang="zh-TW" altLang="en-US" sz="4400" dirty="0">
                <a:solidFill>
                  <a:srgbClr val="0066FF"/>
                </a:solidFill>
                <a:ea typeface="華康魏碑體" pitchFamily="65" charset="-120"/>
              </a:rPr>
              <a:t>描點作圖能力</a:t>
            </a:r>
          </a:p>
          <a:p>
            <a:pPr algn="ctr"/>
            <a:endParaRPr lang="en-US" altLang="zh-TW" sz="4400" dirty="0">
              <a:solidFill>
                <a:srgbClr val="0066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323849" y="919584"/>
            <a:ext cx="8515351" cy="531793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5" name="矩形 4"/>
          <p:cNvSpPr>
            <a:spLocks noChangeArrowheads="1"/>
          </p:cNvSpPr>
          <p:nvPr/>
        </p:nvSpPr>
        <p:spPr bwMode="auto">
          <a:xfrm>
            <a:off x="323849" y="292100"/>
            <a:ext cx="8429625" cy="634020"/>
          </a:xfrm>
          <a:prstGeom prst="rect">
            <a:avLst/>
          </a:prstGeom>
          <a:noFill/>
          <a:ln w="9525">
            <a:noFill/>
            <a:miter lim="800000"/>
            <a:headEnd/>
            <a:tailEnd/>
          </a:ln>
        </p:spPr>
        <p:txBody>
          <a:bodyPr wrap="square">
            <a:spAutoFit/>
          </a:bodyPr>
          <a:lstStyle/>
          <a:p>
            <a:pPr marL="450850" indent="-450850" algn="just">
              <a:lnSpc>
                <a:spcPct val="110000"/>
              </a:lnSpc>
            </a:pPr>
            <a:r>
              <a:rPr lang="en-US" altLang="zh-TW" sz="3200" dirty="0">
                <a:solidFill>
                  <a:srgbClr val="FF0000"/>
                </a:solidFill>
                <a:latin typeface="Times New Roman"/>
                <a:ea typeface="標楷體" pitchFamily="65" charset="-120"/>
              </a:rPr>
              <a:t>110</a:t>
            </a:r>
            <a:r>
              <a:rPr lang="zh-TW" altLang="en-US" sz="3200" dirty="0">
                <a:solidFill>
                  <a:srgbClr val="000000"/>
                </a:solidFill>
                <a:latin typeface="Times New Roman"/>
                <a:ea typeface="標楷體" pitchFamily="65" charset="-120"/>
              </a:rPr>
              <a:t>請閱讀下列敘述後，回答</a:t>
            </a:r>
            <a:r>
              <a:rPr lang="en-US" altLang="zh-TW" sz="3200" dirty="0">
                <a:solidFill>
                  <a:srgbClr val="000000"/>
                </a:solidFill>
                <a:latin typeface="Times New Roman"/>
                <a:ea typeface="標楷體" pitchFamily="65" charset="-120"/>
              </a:rPr>
              <a:t>50</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51</a:t>
            </a:r>
            <a:r>
              <a:rPr lang="zh-TW" altLang="en-US" sz="3200" dirty="0">
                <a:solidFill>
                  <a:srgbClr val="000000"/>
                </a:solidFill>
                <a:latin typeface="Times New Roman"/>
                <a:ea typeface="標楷體" pitchFamily="65" charset="-120"/>
              </a:rPr>
              <a:t>題</a:t>
            </a:r>
          </a:p>
        </p:txBody>
      </p:sp>
      <p:sp>
        <p:nvSpPr>
          <p:cNvPr id="4" name="矩形 3"/>
          <p:cNvSpPr>
            <a:spLocks noChangeArrowheads="1"/>
          </p:cNvSpPr>
          <p:nvPr/>
        </p:nvSpPr>
        <p:spPr bwMode="auto">
          <a:xfrm>
            <a:off x="323849" y="919584"/>
            <a:ext cx="8515351" cy="4031873"/>
          </a:xfrm>
          <a:prstGeom prst="rect">
            <a:avLst/>
          </a:prstGeom>
          <a:noFill/>
          <a:ln w="9525">
            <a:noFill/>
            <a:miter lim="800000"/>
            <a:headEnd/>
            <a:tailEnd/>
          </a:ln>
        </p:spPr>
        <p:txBody>
          <a:bodyPr wrap="square">
            <a:spAutoFit/>
          </a:bodyPr>
          <a:lstStyle/>
          <a:p>
            <a:pPr algn="just" hangingPunct="0"/>
            <a:r>
              <a:rPr lang="zh-TW" altLang="en-US" sz="3200" dirty="0">
                <a:solidFill>
                  <a:srgbClr val="000000"/>
                </a:solidFill>
                <a:latin typeface="Times New Roman"/>
                <a:ea typeface="標楷體" pitchFamily="65" charset="-120"/>
              </a:rPr>
              <a:t>　　</a:t>
            </a:r>
            <a:r>
              <a:rPr lang="zh-TW" altLang="en-US" sz="3200" u="sng" spc="-100" dirty="0">
                <a:solidFill>
                  <a:srgbClr val="000000"/>
                </a:solidFill>
                <a:latin typeface="Times New Roman"/>
                <a:ea typeface="標楷體" pitchFamily="65" charset="-120"/>
              </a:rPr>
              <a:t>小敏</a:t>
            </a:r>
            <a:r>
              <a:rPr lang="zh-TW" altLang="en-US" sz="3200" spc="-100" dirty="0">
                <a:solidFill>
                  <a:srgbClr val="000000"/>
                </a:solidFill>
                <a:latin typeface="Times New Roman"/>
                <a:ea typeface="標楷體" pitchFamily="65" charset="-120"/>
              </a:rPr>
              <a:t>複製網路上「茶包天燈」這個科學實驗，其流程如圖</a:t>
            </a:r>
            <a:r>
              <a:rPr lang="en-US" altLang="zh-TW" sz="3200" spc="-100" dirty="0">
                <a:solidFill>
                  <a:srgbClr val="000000"/>
                </a:solidFill>
                <a:latin typeface="Times New Roman"/>
                <a:ea typeface="標楷體" pitchFamily="65" charset="-120"/>
              </a:rPr>
              <a:t>(</a:t>
            </a:r>
            <a:r>
              <a:rPr lang="zh-TW" altLang="en-US" sz="3200" spc="-100" dirty="0">
                <a:solidFill>
                  <a:srgbClr val="000000"/>
                </a:solidFill>
                <a:latin typeface="Times New Roman"/>
                <a:ea typeface="標楷體" pitchFamily="65" charset="-120"/>
              </a:rPr>
              <a:t>二十四</a:t>
            </a:r>
            <a:r>
              <a:rPr lang="en-US" altLang="zh-TW" sz="3200" spc="-100" dirty="0">
                <a:solidFill>
                  <a:srgbClr val="000000"/>
                </a:solidFill>
                <a:latin typeface="Times New Roman"/>
                <a:ea typeface="標楷體" pitchFamily="65" charset="-120"/>
              </a:rPr>
              <a:t>)</a:t>
            </a:r>
            <a:r>
              <a:rPr lang="zh-TW" altLang="en-US" sz="3200" spc="-100" dirty="0">
                <a:solidFill>
                  <a:srgbClr val="000000"/>
                </a:solidFill>
                <a:latin typeface="Times New Roman"/>
                <a:ea typeface="標楷體" pitchFamily="65" charset="-120"/>
              </a:rPr>
              <a:t>所示。她在無風的環境進行實驗，當實驗進行到最後，茶包燃燒後的灰燼會飄向空中，如同一個小天燈。</a:t>
            </a:r>
            <a:r>
              <a:rPr lang="zh-TW" altLang="en-US" sz="3200" u="sng" spc="-100" dirty="0">
                <a:solidFill>
                  <a:srgbClr val="000000"/>
                </a:solidFill>
                <a:latin typeface="Times New Roman"/>
                <a:ea typeface="標楷體" pitchFamily="65" charset="-120"/>
              </a:rPr>
              <a:t>小敏</a:t>
            </a:r>
            <a:r>
              <a:rPr lang="zh-TW" altLang="en-US" sz="3200" spc="-100" dirty="0">
                <a:solidFill>
                  <a:srgbClr val="000000"/>
                </a:solidFill>
                <a:latin typeface="Times New Roman"/>
                <a:ea typeface="標楷體" pitchFamily="65" charset="-120"/>
              </a:rPr>
              <a:t>認為此現象的成因應該與熱對流有關，茶包上方的空氣受到加熱而上升時，周圍的冷空氣遞補而形成熱對流，茶包灰燼因重量很輕而受到空氣的帶動飄向空中。</a:t>
            </a:r>
          </a:p>
        </p:txBody>
      </p:sp>
    </p:spTree>
    <p:extLst>
      <p:ext uri="{BB962C8B-B14F-4D97-AF65-F5344CB8AC3E}">
        <p14:creationId xmlns:p14="http://schemas.microsoft.com/office/powerpoint/2010/main" val="2988736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zh-TW" altLang="en-US" sz="5400">
                <a:solidFill>
                  <a:srgbClr val="FF0000"/>
                </a:solidFill>
                <a:ea typeface="華康勘亭流" pitchFamily="65" charset="-120"/>
              </a:rPr>
              <a:t>熱量與比熱</a:t>
            </a:r>
          </a:p>
        </p:txBody>
      </p:sp>
      <p:sp>
        <p:nvSpPr>
          <p:cNvPr id="194563" name="Rectangle 3"/>
          <p:cNvSpPr>
            <a:spLocks noGrp="1" noChangeArrowheads="1"/>
          </p:cNvSpPr>
          <p:nvPr>
            <p:ph type="body" idx="1"/>
          </p:nvPr>
        </p:nvSpPr>
        <p:spPr>
          <a:xfrm>
            <a:off x="2484438" y="1600200"/>
            <a:ext cx="6202362" cy="4525963"/>
          </a:xfrm>
        </p:spPr>
        <p:txBody>
          <a:bodyPr/>
          <a:lstStyle/>
          <a:p>
            <a:r>
              <a:rPr lang="en-US" altLang="zh-TW">
                <a:solidFill>
                  <a:srgbClr val="0066FF"/>
                </a:solidFill>
                <a:latin typeface="華康中圓體" pitchFamily="49" charset="-120"/>
                <a:ea typeface="華康中圓體" pitchFamily="49" charset="-120"/>
              </a:rPr>
              <a:t>ΔH = m</a:t>
            </a:r>
            <a:r>
              <a:rPr lang="zh-TW" altLang="en-US">
                <a:solidFill>
                  <a:srgbClr val="0066FF"/>
                </a:solidFill>
              </a:rPr>
              <a:t>．</a:t>
            </a:r>
            <a:r>
              <a:rPr lang="zh-TW" altLang="en-US">
                <a:solidFill>
                  <a:srgbClr val="0066FF"/>
                </a:solidFill>
                <a:latin typeface="華康中圓體" pitchFamily="49" charset="-120"/>
                <a:ea typeface="華康中圓體" pitchFamily="49" charset="-120"/>
              </a:rPr>
              <a:t> </a:t>
            </a:r>
            <a:r>
              <a:rPr lang="en-US" altLang="zh-TW">
                <a:solidFill>
                  <a:srgbClr val="0066FF"/>
                </a:solidFill>
                <a:latin typeface="華康中圓體" pitchFamily="49" charset="-120"/>
                <a:ea typeface="華康中圓體" pitchFamily="49" charset="-120"/>
              </a:rPr>
              <a:t>s </a:t>
            </a:r>
            <a:r>
              <a:rPr lang="zh-TW" altLang="en-US">
                <a:solidFill>
                  <a:srgbClr val="0066FF"/>
                </a:solidFill>
              </a:rPr>
              <a:t>．</a:t>
            </a:r>
            <a:r>
              <a:rPr lang="en-US" altLang="zh-TW">
                <a:solidFill>
                  <a:srgbClr val="0066FF"/>
                </a:solidFill>
                <a:latin typeface="華康中圓體" pitchFamily="49" charset="-120"/>
                <a:ea typeface="華康中圓體" pitchFamily="49" charset="-120"/>
              </a:rPr>
              <a:t>ΔT</a:t>
            </a:r>
          </a:p>
          <a:p>
            <a:r>
              <a:rPr lang="zh-TW" altLang="en-US">
                <a:solidFill>
                  <a:srgbClr val="0066FF"/>
                </a:solidFill>
                <a:latin typeface="華康中圓體" pitchFamily="49" charset="-120"/>
                <a:ea typeface="華康中圓體" pitchFamily="49" charset="-120"/>
              </a:rPr>
              <a:t>傳導</a:t>
            </a:r>
          </a:p>
          <a:p>
            <a:r>
              <a:rPr lang="zh-TW" altLang="en-US">
                <a:solidFill>
                  <a:srgbClr val="0066FF"/>
                </a:solidFill>
                <a:latin typeface="華康中圓體" pitchFamily="49" charset="-120"/>
                <a:ea typeface="華康中圓體" pitchFamily="49" charset="-120"/>
              </a:rPr>
              <a:t>對流</a:t>
            </a:r>
          </a:p>
          <a:p>
            <a:r>
              <a:rPr lang="zh-TW" altLang="en-US">
                <a:solidFill>
                  <a:srgbClr val="0066FF"/>
                </a:solidFill>
                <a:latin typeface="華康中圓體" pitchFamily="49" charset="-120"/>
                <a:ea typeface="華康中圓體" pitchFamily="49" charset="-120"/>
              </a:rPr>
              <a:t>輻射</a:t>
            </a:r>
          </a:p>
          <a:p>
            <a:endParaRPr lang="en-US" altLang="zh-TW">
              <a:solidFill>
                <a:srgbClr val="0066FF"/>
              </a:solidFill>
              <a:latin typeface="華康中圓體" pitchFamily="49" charset="-120"/>
              <a:ea typeface="華康中圓體" pitchFamily="49" charset="-120"/>
            </a:endParaRPr>
          </a:p>
        </p:txBody>
      </p:sp>
    </p:spTree>
    <p:extLst>
      <p:ext uri="{BB962C8B-B14F-4D97-AF65-F5344CB8AC3E}">
        <p14:creationId xmlns:p14="http://schemas.microsoft.com/office/powerpoint/2010/main" val="32032831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457200" y="274638"/>
            <a:ext cx="8229600" cy="4522787"/>
          </a:xfrm>
        </p:spPr>
        <p:txBody>
          <a:bodyPr anchor="t"/>
          <a:lstStyle/>
          <a:p>
            <a:pPr algn="l"/>
            <a:r>
              <a:rPr lang="zh-TW" altLang="en-US" sz="2800"/>
              <a:t>取溫度、材質及體積相同的甲、乙兩金屬球，將甲球漆成白色，乙球漆成黑色，再將兩球以細線並排懸吊於空中，放置在陽光下曝曬，</a:t>
            </a:r>
            <a:r>
              <a:rPr lang="en-US" altLang="zh-TW" sz="2800"/>
              <a:t>20</a:t>
            </a:r>
            <a:r>
              <a:rPr lang="zh-TW" altLang="en-US" sz="2800"/>
              <a:t>分鐘後測量兩者溫度，結果乙球比甲球高</a:t>
            </a:r>
            <a:r>
              <a:rPr lang="en-US" altLang="zh-TW" sz="2800"/>
              <a:t>3 ℃</a:t>
            </a:r>
            <a:r>
              <a:rPr lang="zh-TW" altLang="en-US" sz="2800"/>
              <a:t>，下列何者是此現象發生的主要原因？</a:t>
            </a:r>
            <a:r>
              <a:rPr lang="zh-TW" altLang="en-US" sz="4000"/>
              <a:t> </a:t>
            </a:r>
            <a:r>
              <a:rPr lang="zh-TW" altLang="en-US" sz="2400"/>
              <a:t>    </a:t>
            </a:r>
            <a:br>
              <a:rPr lang="zh-TW" altLang="en-US" sz="2400"/>
            </a:br>
            <a:r>
              <a:rPr lang="en-US" altLang="zh-TW" sz="2800"/>
              <a:t>(A)</a:t>
            </a:r>
            <a:r>
              <a:rPr lang="zh-TW" altLang="en-US" sz="2800"/>
              <a:t>白色可增加金屬球的比熱　　　</a:t>
            </a:r>
            <a:br>
              <a:rPr lang="zh-TW" altLang="en-US" sz="2800"/>
            </a:br>
            <a:r>
              <a:rPr lang="en-US" altLang="zh-TW" sz="2800"/>
              <a:t>(B)</a:t>
            </a:r>
            <a:r>
              <a:rPr lang="zh-TW" altLang="en-US" sz="2800"/>
              <a:t>黑色可增加金屬球的比熱</a:t>
            </a:r>
            <a:br>
              <a:rPr lang="zh-TW" altLang="en-US" sz="2800"/>
            </a:br>
            <a:r>
              <a:rPr lang="en-US" altLang="zh-TW" sz="2800"/>
              <a:t>(C)</a:t>
            </a:r>
            <a:r>
              <a:rPr lang="zh-TW" altLang="en-US" sz="2800"/>
              <a:t>白色金屬球較易吸收輻射熱　　</a:t>
            </a:r>
            <a:br>
              <a:rPr lang="zh-TW" altLang="en-US" sz="2800"/>
            </a:br>
            <a:r>
              <a:rPr lang="en-US" altLang="zh-TW" sz="2800"/>
              <a:t>(D)</a:t>
            </a:r>
            <a:r>
              <a:rPr lang="zh-TW" altLang="en-US" sz="2800"/>
              <a:t>黑色金屬球較易吸收輻射熱</a:t>
            </a:r>
            <a:r>
              <a:rPr lang="zh-TW" altLang="en-US" sz="4000"/>
              <a:t> </a:t>
            </a:r>
          </a:p>
        </p:txBody>
      </p:sp>
      <p:sp>
        <p:nvSpPr>
          <p:cNvPr id="250883" name="Rectangle 3"/>
          <p:cNvSpPr>
            <a:spLocks noGrp="1" noChangeArrowheads="1"/>
          </p:cNvSpPr>
          <p:nvPr>
            <p:ph type="body" idx="1"/>
          </p:nvPr>
        </p:nvSpPr>
        <p:spPr>
          <a:xfrm>
            <a:off x="457200" y="4797425"/>
            <a:ext cx="8229600" cy="1328738"/>
          </a:xfrm>
        </p:spPr>
        <p:txBody>
          <a:bodyPr/>
          <a:lstStyle/>
          <a:p>
            <a:pPr>
              <a:lnSpc>
                <a:spcPct val="80000"/>
              </a:lnSpc>
            </a:pPr>
            <a:r>
              <a:rPr lang="zh-TW" altLang="en-US" sz="2400"/>
              <a:t>答案：</a:t>
            </a:r>
            <a:r>
              <a:rPr lang="en-US" altLang="zh-TW" sz="2400"/>
              <a:t>D</a:t>
            </a:r>
            <a:r>
              <a:rPr lang="zh-TW" altLang="en-US" sz="2400"/>
              <a:t>解析：甲乙兩金屬球材質相同，代表密度相同，兩者體積也相同，所以兩球的質量和起始溫度一樣，乙球溫度較甲球高的原因應是黑色較易吸收幅射熱，白色較易反射輻射熱，故答案選</a:t>
            </a:r>
            <a:r>
              <a:rPr lang="en-US" altLang="zh-TW" sz="2400"/>
              <a:t>(D)</a:t>
            </a:r>
            <a:r>
              <a:rPr lang="zh-TW" altLang="en-US" sz="2400"/>
              <a:t>。 </a:t>
            </a:r>
          </a:p>
        </p:txBody>
      </p:sp>
    </p:spTree>
    <p:extLst>
      <p:ext uri="{BB962C8B-B14F-4D97-AF65-F5344CB8AC3E}">
        <p14:creationId xmlns:p14="http://schemas.microsoft.com/office/powerpoint/2010/main" val="3876248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0883">
                                            <p:txEl>
                                              <p:pRg st="0" end="0"/>
                                            </p:txEl>
                                          </p:spTgt>
                                        </p:tgtEl>
                                        <p:attrNameLst>
                                          <p:attrName>style.visibility</p:attrName>
                                        </p:attrNameLst>
                                      </p:cBhvr>
                                      <p:to>
                                        <p:strVal val="visible"/>
                                      </p:to>
                                    </p:set>
                                    <p:animEffect transition="in" filter="box(in)">
                                      <p:cBhvr>
                                        <p:cTn id="7" dur="500"/>
                                        <p:tgtEl>
                                          <p:spTgt spid="2508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468313" y="404813"/>
            <a:ext cx="8229600" cy="2189162"/>
          </a:xfrm>
        </p:spPr>
        <p:txBody>
          <a:bodyPr/>
          <a:lstStyle/>
          <a:p>
            <a:r>
              <a:rPr lang="zh-TW" altLang="en-US"/>
              <a:t>今取四個不同條件的金屬塊甲、乙、丙、丁，四者條件的資訊如附表所示。四個金屬塊放置在室溫</a:t>
            </a:r>
            <a:r>
              <a:rPr lang="en-US" altLang="zh-TW"/>
              <a:t>20℃</a:t>
            </a:r>
            <a:r>
              <a:rPr lang="zh-TW" altLang="en-US"/>
              <a:t>的環境下一段時間後，四者的溫度均降為</a:t>
            </a:r>
            <a:r>
              <a:rPr lang="en-US" altLang="zh-TW"/>
              <a:t>20℃</a:t>
            </a:r>
            <a:r>
              <a:rPr lang="zh-TW" altLang="en-US"/>
              <a:t>。 </a:t>
            </a:r>
          </a:p>
        </p:txBody>
      </p:sp>
      <p:sp>
        <p:nvSpPr>
          <p:cNvPr id="53253" name="Rectangle 5"/>
          <p:cNvSpPr>
            <a:spLocks noChangeArrowheads="1"/>
          </p:cNvSpPr>
          <p:nvPr/>
        </p:nvSpPr>
        <p:spPr bwMode="auto">
          <a:xfrm>
            <a:off x="0" y="2795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solidFill>
                <a:srgbClr val="000000"/>
              </a:solidFill>
            </a:endParaRPr>
          </a:p>
        </p:txBody>
      </p:sp>
      <p:graphicFrame>
        <p:nvGraphicFramePr>
          <p:cNvPr id="53252" name="Object 4"/>
          <p:cNvGraphicFramePr>
            <a:graphicFrameLocks noChangeAspect="1"/>
          </p:cNvGraphicFramePr>
          <p:nvPr/>
        </p:nvGraphicFramePr>
        <p:xfrm>
          <a:off x="611188" y="2916238"/>
          <a:ext cx="7469187" cy="3074987"/>
        </p:xfrm>
        <a:graphic>
          <a:graphicData uri="http://schemas.openxmlformats.org/presentationml/2006/ole">
            <mc:AlternateContent xmlns:mc="http://schemas.openxmlformats.org/markup-compatibility/2006">
              <mc:Choice xmlns:v="urn:schemas-microsoft-com:vml" Requires="v">
                <p:oleObj spid="_x0000_s296978" name="Document" r:id="rId3" imgW="3073560" imgH="1269192" progId="Word.Document.8">
                  <p:embed/>
                </p:oleObj>
              </mc:Choice>
              <mc:Fallback>
                <p:oleObj name="Document" r:id="rId3" imgW="3073560" imgH="126919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916238"/>
                        <a:ext cx="7469187" cy="307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315314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539750" y="981075"/>
            <a:ext cx="8229600" cy="1646238"/>
          </a:xfrm>
        </p:spPr>
        <p:txBody>
          <a:bodyPr/>
          <a:lstStyle/>
          <a:p>
            <a:pPr algn="l"/>
            <a:r>
              <a:rPr lang="en-US" altLang="zh-TW" sz="2800"/>
              <a:t>(1)</a:t>
            </a:r>
            <a:r>
              <a:rPr lang="zh-TW" altLang="en-US" sz="2800"/>
              <a:t>甲、乙、丙、丁四個金屬塊由初始溫度降至</a:t>
            </a:r>
            <a:r>
              <a:rPr lang="en-US" altLang="zh-TW" sz="2800"/>
              <a:t>20℃</a:t>
            </a:r>
            <a:r>
              <a:rPr lang="zh-TW" altLang="en-US" sz="2800"/>
              <a:t>時，何者所散失的熱量最多？ </a:t>
            </a:r>
            <a:br>
              <a:rPr lang="zh-TW" altLang="en-US" sz="2800"/>
            </a:br>
            <a:r>
              <a:rPr lang="en-US" altLang="zh-TW" sz="2800"/>
              <a:t>(A)</a:t>
            </a:r>
            <a:r>
              <a:rPr lang="zh-TW" altLang="en-US" sz="2800"/>
              <a:t>甲　</a:t>
            </a:r>
            <a:r>
              <a:rPr lang="en-US" altLang="zh-TW" sz="2800"/>
              <a:t>(B)</a:t>
            </a:r>
            <a:r>
              <a:rPr lang="zh-TW" altLang="en-US" sz="2800"/>
              <a:t>乙　</a:t>
            </a:r>
            <a:r>
              <a:rPr lang="en-US" altLang="zh-TW" sz="2800"/>
              <a:t>(C)</a:t>
            </a:r>
            <a:r>
              <a:rPr lang="zh-TW" altLang="en-US" sz="2800"/>
              <a:t>丙　</a:t>
            </a:r>
            <a:r>
              <a:rPr lang="en-US" altLang="zh-TW" sz="2800"/>
              <a:t>(D)</a:t>
            </a:r>
            <a:r>
              <a:rPr lang="zh-TW" altLang="en-US" sz="2800"/>
              <a:t>丁</a:t>
            </a:r>
            <a:r>
              <a:rPr lang="zh-TW" altLang="en-US"/>
              <a:t> </a:t>
            </a:r>
          </a:p>
        </p:txBody>
      </p:sp>
      <p:sp>
        <p:nvSpPr>
          <p:cNvPr id="49155" name="Rectangle 3"/>
          <p:cNvSpPr>
            <a:spLocks noGrp="1" noChangeArrowheads="1"/>
          </p:cNvSpPr>
          <p:nvPr>
            <p:ph type="body" idx="1"/>
          </p:nvPr>
        </p:nvSpPr>
        <p:spPr>
          <a:xfrm>
            <a:off x="395288" y="3357563"/>
            <a:ext cx="8229600" cy="3124200"/>
          </a:xfrm>
        </p:spPr>
        <p:txBody>
          <a:bodyPr/>
          <a:lstStyle/>
          <a:p>
            <a:pPr>
              <a:buFontTx/>
              <a:buNone/>
            </a:pPr>
            <a:r>
              <a:rPr lang="en-US" altLang="zh-TW" sz="2800"/>
              <a:t>(2)</a:t>
            </a:r>
            <a:r>
              <a:rPr lang="zh-TW" altLang="en-US" sz="2800"/>
              <a:t>溫度降為</a:t>
            </a:r>
            <a:r>
              <a:rPr lang="en-US" altLang="zh-TW" sz="2800"/>
              <a:t>20℃</a:t>
            </a:r>
            <a:r>
              <a:rPr lang="zh-TW" altLang="en-US" sz="2800"/>
              <a:t>後，甲、乙、丙、丁四個金屬塊的體積分別為</a:t>
            </a:r>
            <a:r>
              <a:rPr lang="en-US" altLang="zh-TW" sz="2800"/>
              <a:t>V</a:t>
            </a:r>
            <a:r>
              <a:rPr lang="zh-TW" altLang="en-US" sz="2800"/>
              <a:t>甲、</a:t>
            </a:r>
            <a:r>
              <a:rPr lang="en-US" altLang="zh-TW" sz="2800"/>
              <a:t>V</a:t>
            </a:r>
            <a:r>
              <a:rPr lang="zh-TW" altLang="en-US" sz="2800"/>
              <a:t>乙、</a:t>
            </a:r>
            <a:r>
              <a:rPr lang="en-US" altLang="zh-TW" sz="2800"/>
              <a:t>V</a:t>
            </a:r>
            <a:r>
              <a:rPr lang="zh-TW" altLang="en-US" sz="2800"/>
              <a:t>丙、</a:t>
            </a:r>
            <a:r>
              <a:rPr lang="en-US" altLang="zh-TW" sz="2800"/>
              <a:t>V</a:t>
            </a:r>
            <a:r>
              <a:rPr lang="zh-TW" altLang="en-US" sz="2800"/>
              <a:t>丁，下列推斷何者正確？ </a:t>
            </a:r>
            <a:r>
              <a:rPr lang="en-US" altLang="zh-TW" sz="2800"/>
              <a:t>(A) V</a:t>
            </a:r>
            <a:r>
              <a:rPr lang="zh-TW" altLang="en-US" sz="2800"/>
              <a:t>甲＝</a:t>
            </a:r>
            <a:r>
              <a:rPr lang="en-US" altLang="zh-TW" sz="2800"/>
              <a:t>V</a:t>
            </a:r>
            <a:r>
              <a:rPr lang="zh-TW" altLang="en-US" sz="2800"/>
              <a:t>乙，</a:t>
            </a:r>
            <a:r>
              <a:rPr lang="en-US" altLang="zh-TW" sz="2800"/>
              <a:t>V</a:t>
            </a:r>
            <a:r>
              <a:rPr lang="zh-TW" altLang="en-US" sz="2800"/>
              <a:t>丙＝</a:t>
            </a:r>
            <a:r>
              <a:rPr lang="en-US" altLang="zh-TW" sz="2800"/>
              <a:t>V</a:t>
            </a:r>
            <a:r>
              <a:rPr lang="zh-TW" altLang="en-US" sz="2800"/>
              <a:t>丁　</a:t>
            </a:r>
            <a:r>
              <a:rPr lang="en-US" altLang="zh-TW" sz="2800"/>
              <a:t>(B) V</a:t>
            </a:r>
            <a:r>
              <a:rPr lang="zh-TW" altLang="en-US" sz="2800"/>
              <a:t>甲＝</a:t>
            </a:r>
            <a:r>
              <a:rPr lang="en-US" altLang="zh-TW" sz="2800"/>
              <a:t>V</a:t>
            </a:r>
            <a:r>
              <a:rPr lang="zh-TW" altLang="en-US" sz="2800"/>
              <a:t>丙，</a:t>
            </a:r>
            <a:r>
              <a:rPr lang="en-US" altLang="zh-TW" sz="2800"/>
              <a:t>V</a:t>
            </a:r>
            <a:r>
              <a:rPr lang="zh-TW" altLang="en-US" sz="2800"/>
              <a:t>乙＝</a:t>
            </a:r>
            <a:r>
              <a:rPr lang="en-US" altLang="zh-TW" sz="2800"/>
              <a:t>V</a:t>
            </a:r>
            <a:r>
              <a:rPr lang="zh-TW" altLang="en-US" sz="2800"/>
              <a:t>丁 </a:t>
            </a:r>
            <a:r>
              <a:rPr lang="en-US" altLang="zh-TW" sz="2800"/>
              <a:t>(C) V</a:t>
            </a:r>
            <a:r>
              <a:rPr lang="zh-TW" altLang="en-US" sz="2800"/>
              <a:t>甲＞</a:t>
            </a:r>
            <a:r>
              <a:rPr lang="en-US" altLang="zh-TW" sz="2800"/>
              <a:t>V</a:t>
            </a:r>
            <a:r>
              <a:rPr lang="zh-TW" altLang="en-US" sz="2800"/>
              <a:t>乙，</a:t>
            </a:r>
            <a:r>
              <a:rPr lang="en-US" altLang="zh-TW" sz="2800"/>
              <a:t>V</a:t>
            </a:r>
            <a:r>
              <a:rPr lang="zh-TW" altLang="en-US" sz="2800"/>
              <a:t>丙＞</a:t>
            </a:r>
            <a:r>
              <a:rPr lang="en-US" altLang="zh-TW" sz="2800"/>
              <a:t>V</a:t>
            </a:r>
            <a:r>
              <a:rPr lang="zh-TW" altLang="en-US" sz="2800"/>
              <a:t>丁　</a:t>
            </a:r>
            <a:r>
              <a:rPr lang="en-US" altLang="zh-TW" sz="2800"/>
              <a:t>(D) V</a:t>
            </a:r>
            <a:r>
              <a:rPr lang="zh-TW" altLang="en-US" sz="2800"/>
              <a:t>甲＜</a:t>
            </a:r>
            <a:r>
              <a:rPr lang="en-US" altLang="zh-TW" sz="2800"/>
              <a:t>V</a:t>
            </a:r>
            <a:r>
              <a:rPr lang="zh-TW" altLang="en-US" sz="2800"/>
              <a:t>乙，</a:t>
            </a:r>
            <a:r>
              <a:rPr lang="en-US" altLang="zh-TW" sz="2800"/>
              <a:t>V</a:t>
            </a:r>
            <a:r>
              <a:rPr lang="zh-TW" altLang="en-US" sz="2800"/>
              <a:t>丙＜</a:t>
            </a:r>
            <a:r>
              <a:rPr lang="en-US" altLang="zh-TW" sz="2800"/>
              <a:t>V</a:t>
            </a:r>
            <a:r>
              <a:rPr lang="zh-TW" altLang="en-US" sz="2800"/>
              <a:t>丁 </a:t>
            </a:r>
          </a:p>
        </p:txBody>
      </p:sp>
      <p:sp>
        <p:nvSpPr>
          <p:cNvPr id="49156" name="Rectangle 4"/>
          <p:cNvSpPr>
            <a:spLocks noChangeArrowheads="1"/>
          </p:cNvSpPr>
          <p:nvPr/>
        </p:nvSpPr>
        <p:spPr bwMode="auto">
          <a:xfrm>
            <a:off x="5795963" y="6165850"/>
            <a:ext cx="2674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(1)D</a:t>
            </a:r>
            <a:r>
              <a:rPr lang="zh-TW" altLang="en-US" sz="2400">
                <a:solidFill>
                  <a:srgbClr val="FF0000"/>
                </a:solidFill>
              </a:rPr>
              <a:t>；</a:t>
            </a:r>
            <a:r>
              <a:rPr lang="en-US" altLang="zh-TW" sz="2400">
                <a:solidFill>
                  <a:srgbClr val="FF0000"/>
                </a:solidFill>
              </a:rPr>
              <a:t>(2)D </a:t>
            </a:r>
          </a:p>
        </p:txBody>
      </p:sp>
    </p:spTree>
    <p:extLst>
      <p:ext uri="{BB962C8B-B14F-4D97-AF65-F5344CB8AC3E}">
        <p14:creationId xmlns:p14="http://schemas.microsoft.com/office/powerpoint/2010/main" val="1622695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additive="base">
                                        <p:cTn id="7" dur="500" fill="hold"/>
                                        <p:tgtEl>
                                          <p:spTgt spid="49156"/>
                                        </p:tgtEl>
                                        <p:attrNameLst>
                                          <p:attrName>ppt_x</p:attrName>
                                        </p:attrNameLst>
                                      </p:cBhvr>
                                      <p:tavLst>
                                        <p:tav tm="0">
                                          <p:val>
                                            <p:strVal val="#ppt_x"/>
                                          </p:val>
                                        </p:tav>
                                        <p:tav tm="100000">
                                          <p:val>
                                            <p:strVal val="#ppt_x"/>
                                          </p:val>
                                        </p:tav>
                                      </p:tavLst>
                                    </p:anim>
                                    <p:anim calcmode="lin" valueType="num">
                                      <p:cBhvr additive="base">
                                        <p:cTn id="8" dur="500" fill="hold"/>
                                        <p:tgtEl>
                                          <p:spTgt spid="491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body" idx="1"/>
          </p:nvPr>
        </p:nvSpPr>
        <p:spPr>
          <a:xfrm>
            <a:off x="468313" y="260350"/>
            <a:ext cx="8229600" cy="3673475"/>
          </a:xfrm>
        </p:spPr>
        <p:txBody>
          <a:bodyPr/>
          <a:lstStyle/>
          <a:p>
            <a:pPr>
              <a:lnSpc>
                <a:spcPct val="90000"/>
              </a:lnSpc>
            </a:pPr>
            <a:r>
              <a:rPr lang="zh-TW" altLang="en-US"/>
              <a:t>以兩個相同的穩定熱源同時分別加熱甲、乙兩杯純水，甲、乙兩杯內水的質量分別為</a:t>
            </a:r>
            <a:r>
              <a:rPr lang="en-US" altLang="zh-TW"/>
              <a:t>100 g</a:t>
            </a:r>
            <a:r>
              <a:rPr lang="zh-TW" altLang="en-US"/>
              <a:t>、</a:t>
            </a:r>
            <a:r>
              <a:rPr lang="en-US" altLang="zh-TW"/>
              <a:t>500 g</a:t>
            </a:r>
            <a:r>
              <a:rPr lang="zh-TW" altLang="en-US"/>
              <a:t>，初始溫度分別為</a:t>
            </a:r>
            <a:r>
              <a:rPr lang="en-US" altLang="zh-TW"/>
              <a:t>10 ℃</a:t>
            </a:r>
            <a:r>
              <a:rPr lang="zh-TW" altLang="en-US"/>
              <a:t>、</a:t>
            </a:r>
            <a:r>
              <a:rPr lang="en-US" altLang="zh-TW"/>
              <a:t>50 ℃</a:t>
            </a:r>
            <a:r>
              <a:rPr lang="zh-TW" altLang="en-US"/>
              <a:t>。已知加熱</a:t>
            </a:r>
            <a:r>
              <a:rPr lang="en-US" altLang="zh-TW"/>
              <a:t>1</a:t>
            </a:r>
            <a:r>
              <a:rPr lang="zh-TW" altLang="en-US"/>
              <a:t>分鐘後，甲杯水的溫度升高</a:t>
            </a:r>
            <a:r>
              <a:rPr lang="en-US" altLang="zh-TW"/>
              <a:t>10 ℃</a:t>
            </a:r>
            <a:r>
              <a:rPr lang="zh-TW" altLang="en-US"/>
              <a:t>，假設加熱過程中水的比熱固定，熱源釋放出來的熱量完全被水吸收，且不計水的蒸發與熱量散失，則兩杯水由初始溫度加熱到達相同溫度所需的最短時間為多少？ </a:t>
            </a:r>
            <a:r>
              <a:rPr lang="en-US" altLang="zh-TW"/>
              <a:t>(A) 4</a:t>
            </a:r>
            <a:r>
              <a:rPr lang="zh-TW" altLang="en-US"/>
              <a:t>分鐘　</a:t>
            </a:r>
            <a:r>
              <a:rPr lang="en-US" altLang="zh-TW"/>
              <a:t>(B) 5</a:t>
            </a:r>
            <a:r>
              <a:rPr lang="zh-TW" altLang="en-US"/>
              <a:t>分鐘　</a:t>
            </a:r>
            <a:r>
              <a:rPr lang="en-US" altLang="zh-TW"/>
              <a:t>(C) 9</a:t>
            </a:r>
            <a:r>
              <a:rPr lang="zh-TW" altLang="en-US"/>
              <a:t>分鐘　</a:t>
            </a:r>
            <a:r>
              <a:rPr lang="en-US" altLang="zh-TW"/>
              <a:t>(D) 10</a:t>
            </a:r>
            <a:r>
              <a:rPr lang="zh-TW" altLang="en-US"/>
              <a:t>分鐘</a:t>
            </a:r>
            <a:r>
              <a:rPr lang="zh-TW" altLang="en-US" sz="2800"/>
              <a:t> </a:t>
            </a:r>
          </a:p>
        </p:txBody>
      </p:sp>
      <p:sp>
        <p:nvSpPr>
          <p:cNvPr id="215043" name="Rectangle 3"/>
          <p:cNvSpPr>
            <a:spLocks noChangeArrowheads="1"/>
          </p:cNvSpPr>
          <p:nvPr/>
        </p:nvSpPr>
        <p:spPr bwMode="auto">
          <a:xfrm>
            <a:off x="7380288" y="5832475"/>
            <a:ext cx="1385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B </a:t>
            </a:r>
          </a:p>
        </p:txBody>
      </p:sp>
    </p:spTree>
    <p:extLst>
      <p:ext uri="{BB962C8B-B14F-4D97-AF65-F5344CB8AC3E}">
        <p14:creationId xmlns:p14="http://schemas.microsoft.com/office/powerpoint/2010/main" val="2655515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 calcmode="lin" valueType="num">
                                      <p:cBhvr additive="base">
                                        <p:cTn id="7" dur="500" fill="hold"/>
                                        <p:tgtEl>
                                          <p:spTgt spid="2150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4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body" sz="half" idx="1"/>
          </p:nvPr>
        </p:nvSpPr>
        <p:spPr>
          <a:xfrm>
            <a:off x="539750" y="476250"/>
            <a:ext cx="8280400" cy="3457575"/>
          </a:xfrm>
        </p:spPr>
        <p:txBody>
          <a:bodyPr/>
          <a:lstStyle/>
          <a:p>
            <a:r>
              <a:rPr lang="en-US" altLang="zh-TW" sz="3000">
                <a:solidFill>
                  <a:srgbClr val="FF0000"/>
                </a:solidFill>
              </a:rPr>
              <a:t>106</a:t>
            </a:r>
            <a:r>
              <a:rPr lang="zh-TW" altLang="en-US" sz="3000"/>
              <a:t>在一大氣壓下，甲、乙、丙三鋁塊質量分別為</a:t>
            </a:r>
            <a:r>
              <a:rPr lang="en-US" altLang="zh-TW" sz="3000"/>
              <a:t>M</a:t>
            </a:r>
            <a:r>
              <a:rPr lang="zh-TW" altLang="en-US" sz="3000" baseline="-25000"/>
              <a:t>甲</a:t>
            </a:r>
            <a:r>
              <a:rPr lang="zh-TW" altLang="en-US" sz="3000"/>
              <a:t>、</a:t>
            </a:r>
            <a:r>
              <a:rPr lang="en-US" altLang="zh-TW" sz="3000"/>
              <a:t>M</a:t>
            </a:r>
            <a:r>
              <a:rPr lang="zh-TW" altLang="en-US" sz="3000" baseline="-25000"/>
              <a:t>乙</a:t>
            </a:r>
            <a:r>
              <a:rPr lang="zh-TW" altLang="en-US" sz="3000"/>
              <a:t>、</a:t>
            </a:r>
            <a:r>
              <a:rPr lang="en-US" altLang="zh-TW" sz="3000"/>
              <a:t>M</a:t>
            </a:r>
            <a:r>
              <a:rPr lang="zh-TW" altLang="en-US" sz="3000" baseline="-25000"/>
              <a:t>丙</a:t>
            </a:r>
            <a:r>
              <a:rPr lang="zh-TW" altLang="en-US" sz="3000"/>
              <a:t>，已知三者最初的溫度不同，吸收相同熱量後，到達相同的溫度，如右表所示。若三鋁塊在升溫過程中均為固態且無熱量散失，則</a:t>
            </a:r>
            <a:r>
              <a:rPr lang="en-US" altLang="zh-TW" sz="3000"/>
              <a:t>M</a:t>
            </a:r>
            <a:r>
              <a:rPr lang="zh-TW" altLang="en-US" sz="3000" baseline="-25000"/>
              <a:t>甲</a:t>
            </a:r>
            <a:r>
              <a:rPr lang="zh-TW" altLang="en-US" sz="3000"/>
              <a:t>：</a:t>
            </a:r>
            <a:r>
              <a:rPr lang="en-US" altLang="zh-TW" sz="3000"/>
              <a:t>M</a:t>
            </a:r>
            <a:r>
              <a:rPr lang="zh-TW" altLang="en-US" sz="3000" baseline="-25000"/>
              <a:t>乙</a:t>
            </a:r>
            <a:r>
              <a:rPr lang="zh-TW" altLang="en-US" sz="3000"/>
              <a:t>：</a:t>
            </a:r>
            <a:r>
              <a:rPr lang="en-US" altLang="zh-TW" sz="3000"/>
              <a:t>M</a:t>
            </a:r>
            <a:r>
              <a:rPr lang="zh-TW" altLang="en-US" sz="3000" baseline="-25000"/>
              <a:t>丙</a:t>
            </a:r>
            <a:r>
              <a:rPr lang="zh-TW" altLang="en-US" sz="3000"/>
              <a:t>為下列何者？</a:t>
            </a:r>
            <a:br>
              <a:rPr lang="zh-TW" altLang="en-US" sz="3000"/>
            </a:br>
            <a:r>
              <a:rPr lang="en-US" altLang="zh-TW" sz="3000"/>
              <a:t>(A)</a:t>
            </a:r>
            <a:r>
              <a:rPr lang="zh-TW" altLang="en-US" sz="3000"/>
              <a:t>－</a:t>
            </a:r>
            <a:r>
              <a:rPr lang="en-US" altLang="zh-TW" sz="3000"/>
              <a:t>1</a:t>
            </a:r>
            <a:r>
              <a:rPr lang="zh-TW" altLang="en-US" sz="3000"/>
              <a:t>：</a:t>
            </a:r>
            <a:r>
              <a:rPr lang="en-US" altLang="zh-TW" sz="3000"/>
              <a:t>1</a:t>
            </a:r>
            <a:r>
              <a:rPr lang="zh-TW" altLang="en-US" sz="3000"/>
              <a:t>：</a:t>
            </a:r>
            <a:r>
              <a:rPr lang="en-US" altLang="zh-TW" sz="3000"/>
              <a:t>3</a:t>
            </a:r>
            <a:r>
              <a:rPr lang="zh-TW" altLang="en-US" sz="3000"/>
              <a:t>　　</a:t>
            </a:r>
            <a:r>
              <a:rPr lang="en-US" altLang="zh-TW" sz="3000"/>
              <a:t>(B) 1</a:t>
            </a:r>
            <a:r>
              <a:rPr lang="zh-TW" altLang="en-US" sz="3000"/>
              <a:t>：</a:t>
            </a:r>
            <a:r>
              <a:rPr lang="en-US" altLang="zh-TW" sz="3000"/>
              <a:t>2</a:t>
            </a:r>
            <a:r>
              <a:rPr lang="zh-TW" altLang="en-US" sz="3000"/>
              <a:t>：</a:t>
            </a:r>
            <a:r>
              <a:rPr lang="en-US" altLang="zh-TW" sz="3000"/>
              <a:t>3</a:t>
            </a:r>
            <a:r>
              <a:rPr lang="zh-TW" altLang="en-US" sz="3000"/>
              <a:t>　　</a:t>
            </a:r>
            <a:r>
              <a:rPr lang="en-US" altLang="zh-TW" sz="3000"/>
              <a:t>(C) 2</a:t>
            </a:r>
            <a:r>
              <a:rPr lang="zh-TW" altLang="en-US" sz="3000"/>
              <a:t>：</a:t>
            </a:r>
            <a:r>
              <a:rPr lang="en-US" altLang="zh-TW" sz="3000"/>
              <a:t>3</a:t>
            </a:r>
            <a:r>
              <a:rPr lang="zh-TW" altLang="en-US" sz="3000"/>
              <a:t>：</a:t>
            </a:r>
            <a:r>
              <a:rPr lang="en-US" altLang="zh-TW" sz="3000"/>
              <a:t>6</a:t>
            </a:r>
            <a:r>
              <a:rPr lang="zh-TW" altLang="en-US" sz="3000"/>
              <a:t>　　</a:t>
            </a:r>
            <a:r>
              <a:rPr lang="en-US" altLang="zh-TW" sz="3000"/>
              <a:t>(D) 3</a:t>
            </a:r>
            <a:r>
              <a:rPr lang="zh-TW" altLang="en-US" sz="3000"/>
              <a:t>：</a:t>
            </a:r>
            <a:r>
              <a:rPr lang="en-US" altLang="zh-TW" sz="3000"/>
              <a:t>2</a:t>
            </a:r>
            <a:r>
              <a:rPr lang="zh-TW" altLang="en-US" sz="3000"/>
              <a:t>：</a:t>
            </a:r>
            <a:r>
              <a:rPr lang="en-US" altLang="zh-TW" sz="3000"/>
              <a:t>1</a:t>
            </a:r>
          </a:p>
        </p:txBody>
      </p:sp>
      <p:sp>
        <p:nvSpPr>
          <p:cNvPr id="315395" name="Rectangle 3"/>
          <p:cNvSpPr>
            <a:spLocks noChangeArrowheads="1"/>
          </p:cNvSpPr>
          <p:nvPr/>
        </p:nvSpPr>
        <p:spPr bwMode="auto">
          <a:xfrm>
            <a:off x="473075" y="5830888"/>
            <a:ext cx="18145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spcBef>
                <a:spcPct val="20000"/>
              </a:spcBef>
              <a:buFontTx/>
              <a:buChar char="•"/>
            </a:pPr>
            <a:r>
              <a:rPr lang="en-US" altLang="zh-TW" sz="2400">
                <a:solidFill>
                  <a:srgbClr val="000000"/>
                </a:solidFill>
              </a:rPr>
              <a:t>【</a:t>
            </a:r>
            <a:r>
              <a:rPr lang="zh-TW" altLang="en-US" sz="2400">
                <a:solidFill>
                  <a:srgbClr val="000000"/>
                </a:solidFill>
              </a:rPr>
              <a:t>答案</a:t>
            </a:r>
            <a:r>
              <a:rPr lang="en-US" altLang="zh-TW" sz="2400">
                <a:solidFill>
                  <a:srgbClr val="000000"/>
                </a:solidFill>
              </a:rPr>
              <a:t>】C </a:t>
            </a:r>
          </a:p>
        </p:txBody>
      </p:sp>
      <p:graphicFrame>
        <p:nvGraphicFramePr>
          <p:cNvPr id="315396" name="Group 4"/>
          <p:cNvGraphicFramePr>
            <a:graphicFrameLocks noGrp="1"/>
          </p:cNvGraphicFramePr>
          <p:nvPr>
            <p:ph sz="half" idx="2"/>
          </p:nvPr>
        </p:nvGraphicFramePr>
        <p:xfrm>
          <a:off x="4067175" y="4149725"/>
          <a:ext cx="4619625" cy="1976439"/>
        </p:xfrm>
        <a:graphic>
          <a:graphicData uri="http://schemas.openxmlformats.org/drawingml/2006/table">
            <a:tbl>
              <a:tblPr/>
              <a:tblGrid>
                <a:gridCol w="1155700">
                  <a:extLst>
                    <a:ext uri="{9D8B030D-6E8A-4147-A177-3AD203B41FA5}">
                      <a16:colId xmlns="" xmlns:a16="http://schemas.microsoft.com/office/drawing/2014/main" val="20000"/>
                    </a:ext>
                  </a:extLst>
                </a:gridCol>
                <a:gridCol w="1154113">
                  <a:extLst>
                    <a:ext uri="{9D8B030D-6E8A-4147-A177-3AD203B41FA5}">
                      <a16:colId xmlns="" xmlns:a16="http://schemas.microsoft.com/office/drawing/2014/main" val="20001"/>
                    </a:ext>
                  </a:extLst>
                </a:gridCol>
                <a:gridCol w="1155700">
                  <a:extLst>
                    <a:ext uri="{9D8B030D-6E8A-4147-A177-3AD203B41FA5}">
                      <a16:colId xmlns="" xmlns:a16="http://schemas.microsoft.com/office/drawing/2014/main" val="20002"/>
                    </a:ext>
                  </a:extLst>
                </a:gridCol>
                <a:gridCol w="1154112">
                  <a:extLst>
                    <a:ext uri="{9D8B030D-6E8A-4147-A177-3AD203B41FA5}">
                      <a16:colId xmlns="" xmlns:a16="http://schemas.microsoft.com/office/drawing/2014/main" val="20003"/>
                    </a:ext>
                  </a:extLst>
                </a:gridCol>
              </a:tblGrid>
              <a:tr h="658813">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甲</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丙</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658813">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初溫℃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658813">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末溫℃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708082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5395"/>
                                        </p:tgtEl>
                                        <p:attrNameLst>
                                          <p:attrName>style.visibility</p:attrName>
                                        </p:attrNameLst>
                                      </p:cBhvr>
                                      <p:to>
                                        <p:strVal val="visible"/>
                                      </p:to>
                                    </p:set>
                                    <p:animEffect transition="in" filter="box(in)">
                                      <p:cBhvr>
                                        <p:cTn id="7" dur="500"/>
                                        <p:tgtEl>
                                          <p:spTgt spid="315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6"/>
            <a:ext cx="8229600" cy="5793507"/>
          </a:xfrm>
        </p:spPr>
        <p:txBody>
          <a:bodyPr/>
          <a:lstStyle/>
          <a:p>
            <a:r>
              <a:rPr lang="en-US" altLang="zh-TW" u="sng" dirty="0" smtClean="0">
                <a:solidFill>
                  <a:srgbClr val="FF0000"/>
                </a:solidFill>
                <a:latin typeface="Times New Roman"/>
                <a:ea typeface="華康中明體"/>
                <a:cs typeface="Times New Roman"/>
              </a:rPr>
              <a:t>111</a:t>
            </a:r>
            <a:r>
              <a:rPr lang="zh-TW" altLang="zh-TW" u="sng" dirty="0" smtClean="0">
                <a:latin typeface="Times New Roman"/>
                <a:ea typeface="華康中明體"/>
                <a:cs typeface="Times New Roman"/>
              </a:rPr>
              <a:t>小</a:t>
            </a:r>
            <a:r>
              <a:rPr lang="zh-TW" altLang="zh-TW" u="sng" dirty="0">
                <a:latin typeface="Times New Roman"/>
                <a:ea typeface="華康中明體"/>
                <a:cs typeface="Times New Roman"/>
              </a:rPr>
              <a:t>禮</a:t>
            </a:r>
            <a:r>
              <a:rPr lang="zh-TW" altLang="zh-TW" dirty="0">
                <a:latin typeface="Times New Roman"/>
                <a:ea typeface="華康中明體"/>
                <a:cs typeface="Times New Roman"/>
              </a:rPr>
              <a:t>將一杯</a:t>
            </a:r>
            <a:r>
              <a:rPr lang="en-US" altLang="zh-TW" dirty="0">
                <a:latin typeface="Times New Roman"/>
                <a:ea typeface="華康中明體"/>
              </a:rPr>
              <a:t>20℃</a:t>
            </a:r>
            <a:r>
              <a:rPr lang="zh-TW" altLang="zh-TW" dirty="0">
                <a:latin typeface="Times New Roman"/>
                <a:ea typeface="華康中明體"/>
                <a:cs typeface="Times New Roman"/>
              </a:rPr>
              <a:t>的純水分為甲、乙兩杯，甲、乙兩杯純水的質量分別為</a:t>
            </a:r>
            <a:r>
              <a:rPr lang="en-US" altLang="zh-TW" dirty="0">
                <a:latin typeface="Times New Roman"/>
                <a:ea typeface="華康中明體"/>
              </a:rPr>
              <a:t> M</a:t>
            </a:r>
            <a:r>
              <a:rPr lang="zh-TW" altLang="zh-TW" baseline="-25000" dirty="0">
                <a:latin typeface="Times New Roman"/>
                <a:ea typeface="華康中明體"/>
                <a:cs typeface="Times New Roman"/>
              </a:rPr>
              <a:t>甲</a:t>
            </a:r>
            <a:r>
              <a:rPr lang="zh-TW" altLang="zh-TW" dirty="0">
                <a:latin typeface="Times New Roman"/>
                <a:ea typeface="華康中明體"/>
                <a:cs typeface="Times New Roman"/>
              </a:rPr>
              <a:t>、</a:t>
            </a:r>
            <a:r>
              <a:rPr lang="en-US" altLang="zh-TW" dirty="0">
                <a:latin typeface="Times New Roman"/>
                <a:ea typeface="華康中明體"/>
              </a:rPr>
              <a:t>M</a:t>
            </a:r>
            <a:r>
              <a:rPr lang="zh-TW" altLang="zh-TW" baseline="-25000" dirty="0">
                <a:latin typeface="Times New Roman"/>
                <a:ea typeface="華康中明體"/>
                <a:cs typeface="Times New Roman"/>
              </a:rPr>
              <a:t>乙</a:t>
            </a:r>
            <a:r>
              <a:rPr lang="zh-TW" altLang="zh-TW" dirty="0">
                <a:latin typeface="Times New Roman"/>
                <a:ea typeface="華康中明體"/>
                <a:cs typeface="Times New Roman"/>
              </a:rPr>
              <a:t>，他將兩杯水分別以相同的熱源加熱，並記錄其加熱時間與上升溫度。已知</a:t>
            </a:r>
            <a:r>
              <a:rPr lang="en-US" altLang="zh-TW" dirty="0">
                <a:latin typeface="Times New Roman"/>
                <a:ea typeface="華康中明體"/>
              </a:rPr>
              <a:t> M</a:t>
            </a:r>
            <a:r>
              <a:rPr lang="zh-TW" altLang="zh-TW" baseline="-25000" dirty="0">
                <a:latin typeface="Times New Roman"/>
                <a:ea typeface="華康中明體"/>
                <a:cs typeface="Times New Roman"/>
              </a:rPr>
              <a:t>甲</a:t>
            </a:r>
            <a:r>
              <a:rPr lang="zh-TW" altLang="zh-TW" dirty="0">
                <a:latin typeface="Times New Roman"/>
                <a:ea typeface="華康中明體"/>
                <a:cs typeface="Times New Roman"/>
              </a:rPr>
              <a:t>：</a:t>
            </a:r>
            <a:r>
              <a:rPr lang="en-US" altLang="zh-TW" dirty="0">
                <a:latin typeface="Times New Roman"/>
                <a:ea typeface="華康中明體"/>
              </a:rPr>
              <a:t>M</a:t>
            </a:r>
            <a:r>
              <a:rPr lang="zh-TW" altLang="zh-TW" baseline="-25000" dirty="0">
                <a:latin typeface="Times New Roman"/>
                <a:ea typeface="華康中明體"/>
                <a:cs typeface="Times New Roman"/>
              </a:rPr>
              <a:t>乙</a:t>
            </a:r>
            <a:r>
              <a:rPr lang="zh-TW" altLang="zh-TW" dirty="0">
                <a:latin typeface="Times New Roman"/>
                <a:ea typeface="華康中明體"/>
                <a:cs typeface="Times New Roman"/>
              </a:rPr>
              <a:t>＝</a:t>
            </a:r>
            <a:r>
              <a:rPr lang="en-US" altLang="zh-TW" dirty="0">
                <a:latin typeface="Times New Roman"/>
                <a:ea typeface="華康中明體"/>
              </a:rPr>
              <a:t>3</a:t>
            </a:r>
            <a:r>
              <a:rPr lang="zh-TW" altLang="zh-TW" dirty="0">
                <a:latin typeface="Times New Roman"/>
                <a:ea typeface="華康中明體"/>
                <a:cs typeface="Times New Roman"/>
              </a:rPr>
              <a:t>：</a:t>
            </a:r>
            <a:r>
              <a:rPr lang="en-US" altLang="zh-TW" dirty="0">
                <a:latin typeface="Times New Roman"/>
                <a:ea typeface="華康中明體"/>
              </a:rPr>
              <a:t>2</a:t>
            </a:r>
            <a:r>
              <a:rPr lang="zh-TW" altLang="zh-TW" dirty="0">
                <a:latin typeface="Times New Roman"/>
                <a:ea typeface="華康中明體"/>
                <a:cs typeface="Times New Roman"/>
              </a:rPr>
              <a:t>，若熱源發出的熱量完全被水吸收，且水的蒸發忽略不計，則水的上升溫度與加熱時間之關係圖最接近下列何者？</a:t>
            </a:r>
            <a:endParaRPr lang="zh-TW" altLang="en-US" dirty="0"/>
          </a:p>
        </p:txBody>
      </p:sp>
    </p:spTree>
    <p:extLst>
      <p:ext uri="{BB962C8B-B14F-4D97-AF65-F5344CB8AC3E}">
        <p14:creationId xmlns:p14="http://schemas.microsoft.com/office/powerpoint/2010/main" val="14977647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自然2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15482"/>
            <a:ext cx="2762415" cy="263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自然2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04664"/>
            <a:ext cx="2713133" cy="2549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自然28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893" y="3573015"/>
            <a:ext cx="3082847" cy="279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自然28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3542695"/>
            <a:ext cx="2952328" cy="266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9660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476672"/>
            <a:ext cx="7772400" cy="33123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a:solidFill>
                  <a:srgbClr val="FF0000"/>
                </a:solidFill>
                <a:latin typeface="華康中黑體" panose="020B0509000000000000" pitchFamily="49" charset="-120"/>
                <a:ea typeface="華康中黑體" panose="020B0509000000000000" pitchFamily="49" charset="-120"/>
              </a:rPr>
              <a:t>107</a:t>
            </a:r>
            <a:r>
              <a:rPr kumimoji="0" lang="zh-TW" altLang="zh-TW" sz="2400">
                <a:solidFill>
                  <a:srgbClr val="000000"/>
                </a:solidFill>
                <a:latin typeface="華康中黑體" panose="020B0509000000000000" pitchFamily="49" charset="-120"/>
                <a:ea typeface="華康中黑體" panose="020B0509000000000000" pitchFamily="49" charset="-120"/>
              </a:rPr>
              <a:t>有甲、乙、丙三杯水，將三杯水混合，當混合後的水達熱平衡時，水溫為</a:t>
            </a:r>
            <a:r>
              <a:rPr kumimoji="0" lang="en-US" altLang="zh-TW" sz="2400">
                <a:solidFill>
                  <a:srgbClr val="000000"/>
                </a:solidFill>
                <a:latin typeface="華康中黑體" panose="020B0509000000000000" pitchFamily="49" charset="-120"/>
                <a:ea typeface="華康中黑體" panose="020B0509000000000000" pitchFamily="49" charset="-120"/>
              </a:rPr>
              <a:t>50</a:t>
            </a:r>
            <a:r>
              <a:rPr kumimoji="0" lang="zh-TW" altLang="zh-TW" sz="2400">
                <a:solidFill>
                  <a:srgbClr val="000000"/>
                </a:solidFill>
                <a:latin typeface="華康中黑體" panose="020B0509000000000000" pitchFamily="49" charset="-120"/>
                <a:ea typeface="華康中黑體" panose="020B0509000000000000" pitchFamily="49" charset="-120"/>
              </a:rPr>
              <a:t>　℃。若混合過程中，水與外界無熱量的吸收與散失，則下列四組何者最有可能是甲、乙、丙三杯水混合前的溫度？</a:t>
            </a:r>
            <a:r>
              <a:rPr kumimoji="0" lang="en-US" altLang="zh-TW" sz="2400">
                <a:solidFill>
                  <a:srgbClr val="000000"/>
                </a:solidFill>
                <a:latin typeface="華康中黑體" panose="020B0509000000000000" pitchFamily="49" charset="-120"/>
                <a:ea typeface="華康中黑體" panose="020B0509000000000000" pitchFamily="49" charset="-120"/>
              </a:rPr>
              <a:t>  </a:t>
            </a:r>
            <a:br>
              <a:rPr kumimoji="0" lang="en-US" altLang="zh-TW" sz="2400">
                <a:solidFill>
                  <a:srgbClr val="000000"/>
                </a:solidFill>
                <a:latin typeface="華康中黑體" panose="020B0509000000000000" pitchFamily="49" charset="-120"/>
                <a:ea typeface="華康中黑體" panose="020B0509000000000000" pitchFamily="49" charset="-120"/>
              </a:rPr>
            </a:br>
            <a:r>
              <a:rPr kumimoji="0" lang="en-US" altLang="zh-TW" sz="2400">
                <a:solidFill>
                  <a:srgbClr val="000000"/>
                </a:solidFill>
                <a:latin typeface="華康中黑體" panose="020B0509000000000000" pitchFamily="49" charset="-120"/>
                <a:ea typeface="華康中黑體" panose="020B0509000000000000" pitchFamily="49" charset="-120"/>
              </a:rPr>
              <a:t>(A)0</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en-US" altLang="zh-TW" sz="2400">
                <a:solidFill>
                  <a:srgbClr val="000000"/>
                </a:solidFill>
                <a:latin typeface="華康中黑體" panose="020B0509000000000000" pitchFamily="49" charset="-120"/>
                <a:ea typeface="華康中黑體" panose="020B0509000000000000" pitchFamily="49" charset="-120"/>
              </a:rPr>
              <a:t>50</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en-US" altLang="zh-TW" sz="2400">
                <a:solidFill>
                  <a:srgbClr val="000000"/>
                </a:solidFill>
                <a:latin typeface="華康中黑體" panose="020B0509000000000000" pitchFamily="49" charset="-120"/>
                <a:ea typeface="華康中黑體" panose="020B0509000000000000" pitchFamily="49" charset="-120"/>
              </a:rPr>
              <a:t>50</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en-US" altLang="zh-TW" sz="2400">
                <a:solidFill>
                  <a:srgbClr val="000000"/>
                </a:solidFill>
                <a:latin typeface="華康中黑體" panose="020B0509000000000000" pitchFamily="49" charset="-120"/>
                <a:ea typeface="華康中黑體" panose="020B0509000000000000" pitchFamily="49" charset="-120"/>
              </a:rPr>
              <a:t> </a:t>
            </a:r>
            <a:r>
              <a:rPr kumimoji="0" lang="zh-TW" altLang="en-US" sz="2400">
                <a:solidFill>
                  <a:srgbClr val="000000"/>
                </a:solidFill>
                <a:latin typeface="華康中黑體" panose="020B0509000000000000" pitchFamily="49" charset="-120"/>
                <a:ea typeface="華康中黑體" panose="020B0509000000000000" pitchFamily="49" charset="-120"/>
              </a:rPr>
              <a:t>     </a:t>
            </a:r>
            <a:r>
              <a:rPr kumimoji="0" lang="en-US" altLang="zh-TW" sz="2400">
                <a:solidFill>
                  <a:srgbClr val="000000"/>
                </a:solidFill>
                <a:latin typeface="華康中黑體" panose="020B0509000000000000" pitchFamily="49" charset="-120"/>
                <a:ea typeface="華康中黑體" panose="020B0509000000000000" pitchFamily="49" charset="-120"/>
              </a:rPr>
              <a:t>(B)20</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en-US" altLang="zh-TW" sz="2400">
                <a:solidFill>
                  <a:srgbClr val="000000"/>
                </a:solidFill>
                <a:latin typeface="華康中黑體" panose="020B0509000000000000" pitchFamily="49" charset="-120"/>
                <a:ea typeface="華康中黑體" panose="020B0509000000000000" pitchFamily="49" charset="-120"/>
              </a:rPr>
              <a:t>90</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en-US" altLang="zh-TW" sz="2400">
                <a:solidFill>
                  <a:srgbClr val="000000"/>
                </a:solidFill>
                <a:latin typeface="華康中黑體" panose="020B0509000000000000" pitchFamily="49" charset="-120"/>
                <a:ea typeface="華康中黑體" panose="020B0509000000000000" pitchFamily="49" charset="-120"/>
              </a:rPr>
              <a:t>95</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en-US" altLang="zh-TW" sz="2400">
                <a:solidFill>
                  <a:srgbClr val="000000"/>
                </a:solidFill>
                <a:latin typeface="華康中黑體" panose="020B0509000000000000" pitchFamily="49" charset="-120"/>
                <a:ea typeface="華康中黑體" panose="020B0509000000000000" pitchFamily="49" charset="-120"/>
              </a:rPr>
              <a:t> </a:t>
            </a:r>
            <a:br>
              <a:rPr kumimoji="0" lang="en-US" altLang="zh-TW" sz="2400">
                <a:solidFill>
                  <a:srgbClr val="000000"/>
                </a:solidFill>
                <a:latin typeface="華康中黑體" panose="020B0509000000000000" pitchFamily="49" charset="-120"/>
                <a:ea typeface="華康中黑體" panose="020B0509000000000000" pitchFamily="49" charset="-120"/>
              </a:rPr>
            </a:br>
            <a:r>
              <a:rPr kumimoji="0" lang="en-US" altLang="zh-TW" sz="2400">
                <a:solidFill>
                  <a:srgbClr val="000000"/>
                </a:solidFill>
                <a:latin typeface="華康中黑體" panose="020B0509000000000000" pitchFamily="49" charset="-120"/>
                <a:ea typeface="華康中黑體" panose="020B0509000000000000" pitchFamily="49" charset="-120"/>
              </a:rPr>
              <a:t>(C)10</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en-US" altLang="zh-TW" sz="2400">
                <a:solidFill>
                  <a:srgbClr val="000000"/>
                </a:solidFill>
                <a:latin typeface="華康中黑體" panose="020B0509000000000000" pitchFamily="49" charset="-120"/>
                <a:ea typeface="華康中黑體" panose="020B0509000000000000" pitchFamily="49" charset="-120"/>
              </a:rPr>
              <a:t>15</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en-US" altLang="zh-TW" sz="2400">
                <a:solidFill>
                  <a:srgbClr val="000000"/>
                </a:solidFill>
                <a:latin typeface="華康中黑體" panose="020B0509000000000000" pitchFamily="49" charset="-120"/>
                <a:ea typeface="華康中黑體" panose="020B0509000000000000" pitchFamily="49" charset="-120"/>
              </a:rPr>
              <a:t>25</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zh-TW" altLang="en-US" sz="2400">
                <a:solidFill>
                  <a:srgbClr val="000000"/>
                </a:solidFill>
                <a:latin typeface="華康中黑體" panose="020B0509000000000000" pitchFamily="49" charset="-120"/>
                <a:ea typeface="華康中黑體" panose="020B0509000000000000" pitchFamily="49" charset="-120"/>
              </a:rPr>
              <a:t>   </a:t>
            </a:r>
            <a:r>
              <a:rPr kumimoji="0" lang="en-US" altLang="zh-TW" sz="2400">
                <a:solidFill>
                  <a:srgbClr val="000000"/>
                </a:solidFill>
                <a:latin typeface="華康中黑體" panose="020B0509000000000000" pitchFamily="49" charset="-120"/>
                <a:ea typeface="華康中黑體" panose="020B0509000000000000" pitchFamily="49" charset="-120"/>
              </a:rPr>
              <a:t> (D)50</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en-US" altLang="zh-TW" sz="2400">
                <a:solidFill>
                  <a:srgbClr val="000000"/>
                </a:solidFill>
                <a:latin typeface="華康中黑體" panose="020B0509000000000000" pitchFamily="49" charset="-120"/>
                <a:ea typeface="華康中黑體" panose="020B0509000000000000" pitchFamily="49" charset="-120"/>
              </a:rPr>
              <a:t>60</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en-US" altLang="zh-TW" sz="2400">
                <a:solidFill>
                  <a:srgbClr val="000000"/>
                </a:solidFill>
                <a:latin typeface="華康中黑體" panose="020B0509000000000000" pitchFamily="49" charset="-120"/>
                <a:ea typeface="華康中黑體" panose="020B0509000000000000" pitchFamily="49" charset="-120"/>
              </a:rPr>
              <a:t>70</a:t>
            </a:r>
            <a:r>
              <a:rPr kumimoji="0" lang="zh-TW" altLang="zh-TW" sz="2400">
                <a:solidFill>
                  <a:srgbClr val="000000"/>
                </a:solidFill>
                <a:latin typeface="華康中黑體" panose="020B0509000000000000" pitchFamily="49" charset="-120"/>
                <a:ea typeface="華康中黑體" panose="020B0509000000000000" pitchFamily="49" charset="-120"/>
              </a:rPr>
              <a:t>℃</a:t>
            </a:r>
            <a:endParaRPr kumimoji="0" lang="zh-TW" altLang="en-US" sz="2400" dirty="0">
              <a:solidFill>
                <a:srgbClr val="000000"/>
              </a:solidFill>
              <a:latin typeface="華康中黑體" panose="020B0509000000000000" pitchFamily="49" charset="-120"/>
              <a:ea typeface="華康中黑體" panose="020B0509000000000000" pitchFamily="49" charset="-120"/>
            </a:endParaRPr>
          </a:p>
        </p:txBody>
      </p:sp>
      <p:sp>
        <p:nvSpPr>
          <p:cNvPr id="3" name="矩形 2"/>
          <p:cNvSpPr/>
          <p:nvPr/>
        </p:nvSpPr>
        <p:spPr>
          <a:xfrm>
            <a:off x="2123728" y="4509120"/>
            <a:ext cx="5184576" cy="1323439"/>
          </a:xfrm>
          <a:prstGeom prst="rect">
            <a:avLst/>
          </a:prstGeom>
        </p:spPr>
        <p:txBody>
          <a:bodyPr wrap="square">
            <a:spAutoFit/>
          </a:bodyPr>
          <a:lstStyle/>
          <a:p>
            <a:pPr fontAlgn="auto">
              <a:spcBef>
                <a:spcPts val="0"/>
              </a:spcBef>
              <a:spcAft>
                <a:spcPts val="0"/>
              </a:spcAft>
            </a:pPr>
            <a:r>
              <a:rPr kumimoji="0" lang="zh-TW" altLang="zh-TW" sz="2000" kern="100" dirty="0">
                <a:solidFill>
                  <a:srgbClr val="FF0000"/>
                </a:solidFill>
                <a:latin typeface="Calibri"/>
                <a:ea typeface="標楷體"/>
                <a:cs typeface="Times New Roman"/>
              </a:rPr>
              <a:t>答案：</a:t>
            </a:r>
            <a:r>
              <a:rPr kumimoji="0" lang="en-US" altLang="zh-TW" sz="2000" kern="100" dirty="0">
                <a:solidFill>
                  <a:srgbClr val="FF0000"/>
                </a:solidFill>
                <a:latin typeface="Calibri"/>
                <a:ea typeface="新細明體"/>
                <a:cs typeface="Times New Roman"/>
              </a:rPr>
              <a:t>(B)</a:t>
            </a:r>
            <a:endParaRPr kumimoji="0" lang="zh-TW" altLang="zh-TW" sz="2000" kern="100" dirty="0">
              <a:solidFill>
                <a:prstClr val="black"/>
              </a:solidFill>
              <a:latin typeface="Calibri"/>
              <a:ea typeface="新細明體"/>
              <a:cs typeface="Times New Roman"/>
            </a:endParaRPr>
          </a:p>
          <a:p>
            <a:pPr fontAlgn="auto">
              <a:spcBef>
                <a:spcPts val="0"/>
              </a:spcBef>
              <a:spcAft>
                <a:spcPts val="0"/>
              </a:spcAft>
            </a:pPr>
            <a:r>
              <a:rPr kumimoji="0" lang="zh-TW" altLang="zh-TW" sz="2000" kern="100" dirty="0">
                <a:solidFill>
                  <a:srgbClr val="0000FF"/>
                </a:solidFill>
                <a:latin typeface="Calibri"/>
                <a:ea typeface="標楷體"/>
                <a:cs typeface="Times New Roman"/>
              </a:rPr>
              <a:t>解析：</a:t>
            </a:r>
            <a:r>
              <a:rPr kumimoji="0" lang="zh-TW" altLang="zh-TW" sz="2000" kern="100" dirty="0">
                <a:solidFill>
                  <a:srgbClr val="0000FF"/>
                </a:solidFill>
                <a:latin typeface="Calibri"/>
                <a:ea typeface="新細明體"/>
                <a:cs typeface="Times New Roman"/>
              </a:rPr>
              <a:t>平衡溫度為</a:t>
            </a:r>
            <a:r>
              <a:rPr kumimoji="0" lang="en-US" altLang="zh-TW" sz="2000" kern="100" dirty="0">
                <a:solidFill>
                  <a:srgbClr val="0000FF"/>
                </a:solidFill>
                <a:latin typeface="Calibri"/>
                <a:ea typeface="新細明體"/>
                <a:cs typeface="Times New Roman"/>
              </a:rPr>
              <a:t>50</a:t>
            </a:r>
            <a:r>
              <a:rPr kumimoji="0" lang="zh-TW" altLang="zh-TW" sz="2000" kern="100" dirty="0">
                <a:solidFill>
                  <a:srgbClr val="0000FF"/>
                </a:solidFill>
                <a:latin typeface="Calibri"/>
                <a:ea typeface="新細明體"/>
                <a:cs typeface="Times New Roman"/>
              </a:rPr>
              <a:t>　℃，則三杯混合前的溫度有的要低於</a:t>
            </a:r>
            <a:r>
              <a:rPr kumimoji="0" lang="en-US" altLang="zh-TW" sz="2000" kern="100" dirty="0">
                <a:solidFill>
                  <a:srgbClr val="0000FF"/>
                </a:solidFill>
                <a:latin typeface="Calibri"/>
                <a:ea typeface="新細明體"/>
                <a:cs typeface="Times New Roman"/>
              </a:rPr>
              <a:t>50</a:t>
            </a:r>
            <a:r>
              <a:rPr kumimoji="0" lang="zh-TW" altLang="zh-TW" sz="2000" kern="100" dirty="0">
                <a:solidFill>
                  <a:srgbClr val="0000FF"/>
                </a:solidFill>
                <a:latin typeface="Calibri"/>
                <a:ea typeface="新細明體"/>
                <a:cs typeface="Times New Roman"/>
              </a:rPr>
              <a:t>　℃，有的高於</a:t>
            </a:r>
            <a:r>
              <a:rPr kumimoji="0" lang="en-US" altLang="zh-TW" sz="2000" kern="100" dirty="0">
                <a:solidFill>
                  <a:srgbClr val="0000FF"/>
                </a:solidFill>
                <a:latin typeface="Calibri"/>
                <a:ea typeface="新細明體"/>
                <a:cs typeface="Times New Roman"/>
              </a:rPr>
              <a:t>50</a:t>
            </a:r>
            <a:r>
              <a:rPr kumimoji="0" lang="zh-TW" altLang="zh-TW" sz="2000" kern="100" dirty="0">
                <a:solidFill>
                  <a:srgbClr val="0000FF"/>
                </a:solidFill>
                <a:latin typeface="Calibri"/>
                <a:ea typeface="新細明體"/>
                <a:cs typeface="Times New Roman"/>
              </a:rPr>
              <a:t>　℃。故以</a:t>
            </a:r>
            <a:r>
              <a:rPr kumimoji="0" lang="en-US" altLang="zh-TW" sz="2000" kern="100" dirty="0">
                <a:solidFill>
                  <a:srgbClr val="0000FF"/>
                </a:solidFill>
                <a:latin typeface="Calibri"/>
                <a:ea typeface="新細明體"/>
                <a:cs typeface="Times New Roman"/>
              </a:rPr>
              <a:t>(B)</a:t>
            </a:r>
            <a:r>
              <a:rPr kumimoji="0" lang="zh-TW" altLang="zh-TW" sz="2000" kern="100" dirty="0">
                <a:solidFill>
                  <a:srgbClr val="0000FF"/>
                </a:solidFill>
                <a:latin typeface="Calibri"/>
                <a:ea typeface="新細明體"/>
                <a:cs typeface="Times New Roman"/>
              </a:rPr>
              <a:t>最有可能。</a:t>
            </a:r>
            <a:endParaRPr kumimoji="0" lang="zh-TW" altLang="en-US" sz="2000" dirty="0">
              <a:solidFill>
                <a:prstClr val="black"/>
              </a:solidFill>
              <a:latin typeface="Calibri"/>
              <a:ea typeface="新細明體"/>
            </a:endParaRPr>
          </a:p>
        </p:txBody>
      </p:sp>
    </p:spTree>
    <p:extLst>
      <p:ext uri="{BB962C8B-B14F-4D97-AF65-F5344CB8AC3E}">
        <p14:creationId xmlns:p14="http://schemas.microsoft.com/office/powerpoint/2010/main" val="203040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11560" y="404664"/>
            <a:ext cx="7772400" cy="273630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kern="100">
                <a:solidFill>
                  <a:srgbClr val="FF0000"/>
                </a:solidFill>
                <a:latin typeface="華康中黑體" panose="020B0509000000000000" pitchFamily="49" charset="-120"/>
                <a:ea typeface="華康中黑體" panose="020B0509000000000000" pitchFamily="49" charset="-120"/>
                <a:cs typeface="Times New Roman"/>
              </a:rPr>
              <a:t>107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請閱讀下列敘述後，回答</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至</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(2)</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題：</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r>
            <a:b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b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　　人體真正感受到的溫度稱為體感溫度，而酷熱指數是其中一種綜合氣溫和溼度來代表體感溫度的指數。人體透過排汗來降溫，過程中</a:t>
            </a:r>
            <a:r>
              <a:rPr kumimoji="0" lang="zh-TW" altLang="zh-TW" sz="2400" u="dbl" kern="100">
                <a:solidFill>
                  <a:srgbClr val="000000"/>
                </a:solidFill>
                <a:latin typeface="華康中黑體" panose="020B0509000000000000" pitchFamily="49" charset="-120"/>
                <a:ea typeface="華康中黑體" panose="020B0509000000000000" pitchFamily="49" charset="-120"/>
                <a:cs typeface="Times New Roman"/>
              </a:rPr>
              <a:t>水分會蒸發</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並從人體帶走熱量，當環境未能及時將人體多餘熱量帶走時，可能會使人出現中暑等症狀，故從事戶外活動時可參考酷熱指數，以避免中暑。附表為不同氣溫與溼度下的體感溫度對照表，而體感溫度對人體的影響又可分為四個不同酷熱指數等級。</a:t>
            </a:r>
            <a:endParaRPr kumimoji="0" lang="zh-TW" altLang="en-US" sz="2400" dirty="0">
              <a:solidFill>
                <a:srgbClr val="000000"/>
              </a:solidFill>
              <a:latin typeface="華康中黑體" panose="020B0509000000000000" pitchFamily="49" charset="-120"/>
              <a:ea typeface="華康中黑體" panose="020B0509000000000000" pitchFamily="49" charset="-120"/>
            </a:endParaRPr>
          </a:p>
        </p:txBody>
      </p:sp>
      <p:pic>
        <p:nvPicPr>
          <p:cNvPr id="3" name="圖片 2" descr="Y8ML7A0-4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284984"/>
            <a:ext cx="5040560" cy="3384376"/>
          </a:xfrm>
          <a:prstGeom prst="rect">
            <a:avLst/>
          </a:prstGeom>
          <a:noFill/>
          <a:ln>
            <a:noFill/>
          </a:ln>
        </p:spPr>
      </p:pic>
    </p:spTree>
    <p:extLst>
      <p:ext uri="{BB962C8B-B14F-4D97-AF65-F5344CB8AC3E}">
        <p14:creationId xmlns:p14="http://schemas.microsoft.com/office/powerpoint/2010/main" val="1731855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1" y="919584"/>
            <a:ext cx="8429625" cy="174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bwMode="auto">
          <a:xfrm>
            <a:off x="323849" y="919584"/>
            <a:ext cx="8515351" cy="531793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5" name="矩形 4"/>
          <p:cNvSpPr>
            <a:spLocks noChangeArrowheads="1"/>
          </p:cNvSpPr>
          <p:nvPr/>
        </p:nvSpPr>
        <p:spPr bwMode="auto">
          <a:xfrm>
            <a:off x="323849" y="292100"/>
            <a:ext cx="8429625" cy="596317"/>
          </a:xfrm>
          <a:prstGeom prst="rect">
            <a:avLst/>
          </a:prstGeom>
          <a:noFill/>
          <a:ln w="9525">
            <a:noFill/>
            <a:miter lim="800000"/>
            <a:headEnd/>
            <a:tailEnd/>
          </a:ln>
        </p:spPr>
        <p:txBody>
          <a:bodyPr wrap="square">
            <a:spAutoFit/>
          </a:bodyPr>
          <a:lstStyle/>
          <a:p>
            <a:pPr marL="450850" indent="-450850" algn="just">
              <a:lnSpc>
                <a:spcPct val="110000"/>
              </a:lnSpc>
            </a:pPr>
            <a:r>
              <a:rPr lang="zh-TW" altLang="en-US" sz="3200">
                <a:solidFill>
                  <a:srgbClr val="000000"/>
                </a:solidFill>
                <a:latin typeface="Times New Roman"/>
                <a:ea typeface="標楷體" pitchFamily="65" charset="-120"/>
              </a:rPr>
              <a:t>請閱讀下列敘述後，回答</a:t>
            </a:r>
            <a:r>
              <a:rPr lang="en-US" altLang="zh-TW" sz="3200">
                <a:solidFill>
                  <a:srgbClr val="000000"/>
                </a:solidFill>
                <a:latin typeface="Times New Roman"/>
                <a:ea typeface="標楷體" pitchFamily="65" charset="-120"/>
              </a:rPr>
              <a:t>50</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51</a:t>
            </a:r>
            <a:r>
              <a:rPr lang="zh-TW" altLang="en-US" sz="3200">
                <a:solidFill>
                  <a:srgbClr val="000000"/>
                </a:solidFill>
                <a:latin typeface="Times New Roman"/>
                <a:ea typeface="標楷體" pitchFamily="65" charset="-120"/>
              </a:rPr>
              <a:t>題</a:t>
            </a:r>
            <a:endParaRPr lang="zh-TW" altLang="en-US" sz="3200" dirty="0">
              <a:solidFill>
                <a:srgbClr val="000000"/>
              </a:solidFill>
              <a:latin typeface="Times New Roman"/>
              <a:ea typeface="標楷體" pitchFamily="65" charset="-120"/>
            </a:endParaRPr>
          </a:p>
        </p:txBody>
      </p:sp>
      <p:sp>
        <p:nvSpPr>
          <p:cNvPr id="4" name="矩形 3"/>
          <p:cNvSpPr>
            <a:spLocks noChangeArrowheads="1"/>
          </p:cNvSpPr>
          <p:nvPr/>
        </p:nvSpPr>
        <p:spPr bwMode="auto">
          <a:xfrm>
            <a:off x="323849" y="919584"/>
            <a:ext cx="8515351" cy="584775"/>
          </a:xfrm>
          <a:prstGeom prst="rect">
            <a:avLst/>
          </a:prstGeom>
          <a:noFill/>
          <a:ln w="9525">
            <a:noFill/>
            <a:miter lim="800000"/>
            <a:headEnd/>
            <a:tailEnd/>
          </a:ln>
        </p:spPr>
        <p:txBody>
          <a:bodyPr wrap="square">
            <a:spAutoFit/>
          </a:bodyPr>
          <a:lstStyle/>
          <a:p>
            <a:pPr algn="just" hangingPunct="0"/>
            <a:r>
              <a:rPr lang="zh-TW" altLang="en-US" sz="3200">
                <a:solidFill>
                  <a:srgbClr val="000000"/>
                </a:solidFill>
                <a:latin typeface="Times New Roman"/>
                <a:ea typeface="標楷體" pitchFamily="65" charset="-120"/>
              </a:rPr>
              <a:t>　</a:t>
            </a:r>
            <a:endParaRPr lang="zh-TW" altLang="en-US" sz="3200" spc="-100">
              <a:solidFill>
                <a:srgbClr val="000000"/>
              </a:solidFill>
              <a:latin typeface="Times New Roman"/>
              <a:ea typeface="標楷體" pitchFamily="65" charset="-120"/>
            </a:endParaRPr>
          </a:p>
        </p:txBody>
      </p:sp>
      <p:sp>
        <p:nvSpPr>
          <p:cNvPr id="3" name="矩形 2"/>
          <p:cNvSpPr/>
          <p:nvPr/>
        </p:nvSpPr>
        <p:spPr>
          <a:xfrm>
            <a:off x="464683" y="2630864"/>
            <a:ext cx="1440318" cy="1077218"/>
          </a:xfrm>
          <a:prstGeom prst="rect">
            <a:avLst/>
          </a:prstGeom>
        </p:spPr>
        <p:txBody>
          <a:bodyPr wrap="square">
            <a:spAutoFit/>
          </a:bodyPr>
          <a:lstStyle/>
          <a:p>
            <a:pPr>
              <a:spcAft>
                <a:spcPts val="0"/>
              </a:spcAft>
            </a:pPr>
            <a:r>
              <a:rPr lang="zh-TW" altLang="zh-TW" sz="3200" spc="-100">
                <a:solidFill>
                  <a:srgbClr val="000000"/>
                </a:solidFill>
                <a:latin typeface="Times New Roman"/>
                <a:ea typeface="標楷體" pitchFamily="65" charset="-120"/>
              </a:rPr>
              <a:t>剪去茶包上端</a:t>
            </a:r>
          </a:p>
        </p:txBody>
      </p:sp>
      <p:sp>
        <p:nvSpPr>
          <p:cNvPr id="8" name="矩形 7"/>
          <p:cNvSpPr/>
          <p:nvPr/>
        </p:nvSpPr>
        <p:spPr>
          <a:xfrm>
            <a:off x="2067607" y="2630864"/>
            <a:ext cx="1440318" cy="2554545"/>
          </a:xfrm>
          <a:prstGeom prst="rect">
            <a:avLst/>
          </a:prstGeom>
        </p:spPr>
        <p:txBody>
          <a:bodyPr wrap="square">
            <a:spAutoFit/>
          </a:bodyPr>
          <a:lstStyle/>
          <a:p>
            <a:pPr>
              <a:spcAft>
                <a:spcPts val="0"/>
              </a:spcAft>
            </a:pPr>
            <a:r>
              <a:rPr lang="zh-TW" altLang="en-US" sz="3200" spc="-100">
                <a:solidFill>
                  <a:srgbClr val="000000"/>
                </a:solidFill>
                <a:latin typeface="Times New Roman"/>
                <a:ea typeface="標楷體" pitchFamily="65" charset="-120"/>
              </a:rPr>
              <a:t>展開茶包，將裡面的茶葉倒出</a:t>
            </a:r>
            <a:endParaRPr lang="zh-TW" altLang="zh-TW" sz="3200" spc="-100">
              <a:solidFill>
                <a:srgbClr val="000000"/>
              </a:solidFill>
              <a:latin typeface="Times New Roman"/>
              <a:ea typeface="標楷體" pitchFamily="65" charset="-120"/>
            </a:endParaRPr>
          </a:p>
        </p:txBody>
      </p:sp>
      <p:sp>
        <p:nvSpPr>
          <p:cNvPr id="9" name="矩形 8"/>
          <p:cNvSpPr/>
          <p:nvPr/>
        </p:nvSpPr>
        <p:spPr>
          <a:xfrm>
            <a:off x="3735163" y="2630864"/>
            <a:ext cx="1440318" cy="2062103"/>
          </a:xfrm>
          <a:prstGeom prst="rect">
            <a:avLst/>
          </a:prstGeom>
        </p:spPr>
        <p:txBody>
          <a:bodyPr wrap="square">
            <a:spAutoFit/>
          </a:bodyPr>
          <a:lstStyle/>
          <a:p>
            <a:pPr>
              <a:spcAft>
                <a:spcPts val="0"/>
              </a:spcAft>
            </a:pPr>
            <a:r>
              <a:rPr lang="zh-TW" altLang="en-US" sz="3200" spc="-100">
                <a:solidFill>
                  <a:srgbClr val="000000"/>
                </a:solidFill>
                <a:latin typeface="Times New Roman"/>
                <a:ea typeface="標楷體" pitchFamily="65" charset="-120"/>
              </a:rPr>
              <a:t>讓茶包呈圓筒狀立於桌面</a:t>
            </a:r>
            <a:endParaRPr lang="zh-TW" altLang="zh-TW" sz="3200" spc="-100">
              <a:solidFill>
                <a:srgbClr val="000000"/>
              </a:solidFill>
              <a:latin typeface="Times New Roman"/>
              <a:ea typeface="標楷體" pitchFamily="65" charset="-120"/>
            </a:endParaRPr>
          </a:p>
        </p:txBody>
      </p:sp>
      <p:sp>
        <p:nvSpPr>
          <p:cNvPr id="10" name="矩形 9"/>
          <p:cNvSpPr/>
          <p:nvPr/>
        </p:nvSpPr>
        <p:spPr>
          <a:xfrm>
            <a:off x="5402719" y="2630864"/>
            <a:ext cx="1440318" cy="3046988"/>
          </a:xfrm>
          <a:prstGeom prst="rect">
            <a:avLst/>
          </a:prstGeom>
        </p:spPr>
        <p:txBody>
          <a:bodyPr wrap="square">
            <a:spAutoFit/>
          </a:bodyPr>
          <a:lstStyle/>
          <a:p>
            <a:pPr>
              <a:spcAft>
                <a:spcPts val="0"/>
              </a:spcAft>
            </a:pPr>
            <a:r>
              <a:rPr lang="zh-TW" altLang="en-US" sz="3200" spc="-100">
                <a:solidFill>
                  <a:srgbClr val="000000"/>
                </a:solidFill>
                <a:latin typeface="Times New Roman"/>
                <a:ea typeface="標楷體" pitchFamily="65" charset="-120"/>
              </a:rPr>
              <a:t>在茶包上端點火，茶包由上而下燃燒</a:t>
            </a:r>
            <a:endParaRPr lang="zh-TW" altLang="zh-TW" sz="3200" spc="-100">
              <a:solidFill>
                <a:srgbClr val="000000"/>
              </a:solidFill>
              <a:latin typeface="Times New Roman"/>
              <a:ea typeface="標楷體" pitchFamily="65" charset="-120"/>
            </a:endParaRPr>
          </a:p>
        </p:txBody>
      </p:sp>
      <p:sp>
        <p:nvSpPr>
          <p:cNvPr id="11" name="矩形 10"/>
          <p:cNvSpPr/>
          <p:nvPr/>
        </p:nvSpPr>
        <p:spPr>
          <a:xfrm>
            <a:off x="7066869" y="2630864"/>
            <a:ext cx="1440318" cy="2062103"/>
          </a:xfrm>
          <a:prstGeom prst="rect">
            <a:avLst/>
          </a:prstGeom>
        </p:spPr>
        <p:txBody>
          <a:bodyPr wrap="square">
            <a:spAutoFit/>
          </a:bodyPr>
          <a:lstStyle/>
          <a:p>
            <a:pPr>
              <a:spcAft>
                <a:spcPts val="0"/>
              </a:spcAft>
            </a:pPr>
            <a:r>
              <a:rPr lang="zh-TW" altLang="en-US" sz="3200" spc="-100">
                <a:solidFill>
                  <a:srgbClr val="000000"/>
                </a:solidFill>
                <a:latin typeface="Times New Roman"/>
                <a:ea typeface="標楷體" pitchFamily="65" charset="-120"/>
              </a:rPr>
              <a:t>茶包燃燒後的灰燼飄向空中</a:t>
            </a:r>
            <a:endParaRPr lang="zh-TW" altLang="zh-TW" sz="3200" spc="-100">
              <a:solidFill>
                <a:srgbClr val="000000"/>
              </a:solidFill>
              <a:latin typeface="Times New Roman"/>
              <a:ea typeface="標楷體" pitchFamily="65" charset="-120"/>
            </a:endParaRPr>
          </a:p>
        </p:txBody>
      </p:sp>
      <p:sp>
        <p:nvSpPr>
          <p:cNvPr id="12" name="矩形 11"/>
          <p:cNvSpPr/>
          <p:nvPr/>
        </p:nvSpPr>
        <p:spPr>
          <a:xfrm>
            <a:off x="3542281" y="5592400"/>
            <a:ext cx="2078483" cy="584775"/>
          </a:xfrm>
          <a:prstGeom prst="rect">
            <a:avLst/>
          </a:prstGeom>
        </p:spPr>
        <p:txBody>
          <a:bodyPr wrap="square">
            <a:spAutoFit/>
          </a:bodyPr>
          <a:lstStyle/>
          <a:p>
            <a:pPr algn="ctr">
              <a:spcAft>
                <a:spcPts val="0"/>
              </a:spcAft>
            </a:pPr>
            <a:r>
              <a:rPr lang="zh-TW" altLang="en-US" sz="3200" spc="-100">
                <a:solidFill>
                  <a:srgbClr val="000000"/>
                </a:solidFill>
                <a:latin typeface="Times New Roman"/>
                <a:ea typeface="標楷體" pitchFamily="65" charset="-120"/>
              </a:rPr>
              <a:t>圖</a:t>
            </a:r>
            <a:r>
              <a:rPr lang="en-US" altLang="zh-TW" sz="3200" spc="-100">
                <a:solidFill>
                  <a:srgbClr val="000000"/>
                </a:solidFill>
                <a:latin typeface="Times New Roman"/>
                <a:ea typeface="標楷體" pitchFamily="65" charset="-120"/>
              </a:rPr>
              <a:t>(</a:t>
            </a:r>
            <a:r>
              <a:rPr lang="zh-TW" altLang="en-US" sz="3200" spc="-100">
                <a:solidFill>
                  <a:srgbClr val="000000"/>
                </a:solidFill>
                <a:latin typeface="Times New Roman"/>
                <a:ea typeface="標楷體" pitchFamily="65" charset="-120"/>
              </a:rPr>
              <a:t>二十四</a:t>
            </a:r>
            <a:r>
              <a:rPr lang="en-US" altLang="zh-TW" sz="3200" spc="-100">
                <a:solidFill>
                  <a:srgbClr val="000000"/>
                </a:solidFill>
                <a:latin typeface="Times New Roman"/>
                <a:ea typeface="標楷體" pitchFamily="65" charset="-120"/>
              </a:rPr>
              <a:t>)</a:t>
            </a:r>
            <a:endParaRPr lang="zh-TW" altLang="zh-TW" sz="3200" spc="-100">
              <a:solidFill>
                <a:srgbClr val="000000"/>
              </a:solidFill>
              <a:latin typeface="Times New Roman"/>
              <a:ea typeface="標楷體" pitchFamily="65" charset="-120"/>
            </a:endParaRPr>
          </a:p>
        </p:txBody>
      </p:sp>
    </p:spTree>
    <p:extLst>
      <p:ext uri="{BB962C8B-B14F-4D97-AF65-F5344CB8AC3E}">
        <p14:creationId xmlns:p14="http://schemas.microsoft.com/office/powerpoint/2010/main" val="38636724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332656"/>
            <a:ext cx="7772400" cy="4248472"/>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tabLst>
                <a:tab pos="306070" algn="l"/>
              </a:tabLst>
            </a:pPr>
            <a:r>
              <a:rPr kumimoji="0" lang="en-US" altLang="zh-TW" sz="2400" kern="100" dirty="0">
                <a:solidFill>
                  <a:srgbClr val="FF0000"/>
                </a:solidFill>
                <a:latin typeface="華康中黑體" panose="020B0509000000000000" pitchFamily="49" charset="-120"/>
                <a:ea typeface="華康中黑體" panose="020B0509000000000000" pitchFamily="49" charset="-120"/>
                <a:cs typeface="Times New Roman"/>
              </a:rPr>
              <a:t>107</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　　</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)(1)</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根據附表，下列敘述何者正確？　</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(A)</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不管外界氣溫與溼度如何變化，體感溫度都會比當時的氣溫還高　</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(B)</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不管氣溫如何變化，當溼度為</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100</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％，酷熱指數皆屬極度危險等級　</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(C)</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當氣溫為</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30</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　℃且溼度超過</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50</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％時，體感溫度都會比當時的氣溫高　</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(D)</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當氣溫為</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31</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　℃且溼度很高時，酷熱指數可能會達到極度危險等級</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
            </a:r>
            <a:b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b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　　</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)(2)</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關於文中畫有雙底線處所提到的現象，下列敘述何者正確？　</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(A)</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為吸熱的變化，水分子內的原子會重新排列　</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(B)</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為吸熱的變化，水分子內的原子不會重新排列　</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(C)</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為放熱的變化，水分子內的原子會重新排列　</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(D)</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為放熱的變化，水分子內的原子不會重新排列</a:t>
            </a:r>
            <a:b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br>
            <a:endParaRPr kumimoji="0" lang="zh-TW" altLang="en-US" sz="2400" dirty="0">
              <a:solidFill>
                <a:srgbClr val="000000"/>
              </a:solidFill>
              <a:latin typeface="華康中黑體" panose="020B0509000000000000" pitchFamily="49" charset="-120"/>
              <a:ea typeface="華康中黑體" panose="020B0509000000000000" pitchFamily="49" charset="-120"/>
            </a:endParaRPr>
          </a:p>
        </p:txBody>
      </p:sp>
      <p:sp>
        <p:nvSpPr>
          <p:cNvPr id="3" name="矩形 2"/>
          <p:cNvSpPr/>
          <p:nvPr/>
        </p:nvSpPr>
        <p:spPr>
          <a:xfrm>
            <a:off x="827584" y="4365104"/>
            <a:ext cx="7488832" cy="1754326"/>
          </a:xfrm>
          <a:prstGeom prst="rect">
            <a:avLst/>
          </a:prstGeom>
        </p:spPr>
        <p:txBody>
          <a:bodyPr wrap="square">
            <a:spAutoFit/>
          </a:bodyPr>
          <a:lstStyle/>
          <a:p>
            <a:pPr fontAlgn="auto">
              <a:spcBef>
                <a:spcPts val="0"/>
              </a:spcBef>
              <a:spcAft>
                <a:spcPts val="0"/>
              </a:spcAft>
              <a:tabLst>
                <a:tab pos="306070" algn="l"/>
              </a:tabLs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(1)C</a:t>
            </a:r>
            <a:r>
              <a:rPr kumimoji="0" lang="zh-TW" altLang="zh-TW" kern="100" dirty="0">
                <a:solidFill>
                  <a:srgbClr val="FF0000"/>
                </a:solidFill>
                <a:latin typeface="Calibri"/>
                <a:ea typeface="新細明體"/>
                <a:cs typeface="Times New Roman"/>
              </a:rPr>
              <a:t>；</a:t>
            </a:r>
            <a:r>
              <a:rPr kumimoji="0" lang="en-US" altLang="zh-TW" kern="100" dirty="0">
                <a:solidFill>
                  <a:srgbClr val="FF0000"/>
                </a:solidFill>
                <a:latin typeface="Calibri"/>
                <a:ea typeface="新細明體"/>
                <a:cs typeface="Times New Roman"/>
              </a:rPr>
              <a:t/>
            </a:r>
            <a:br>
              <a:rPr kumimoji="0" lang="en-US" altLang="zh-TW" kern="100" dirty="0">
                <a:solidFill>
                  <a:srgbClr val="FF0000"/>
                </a:solidFill>
                <a:latin typeface="Calibri"/>
                <a:ea typeface="新細明體"/>
                <a:cs typeface="Times New Roman"/>
              </a:rPr>
            </a:br>
            <a:r>
              <a:rPr kumimoji="0" lang="en-US" altLang="zh-TW" kern="100" dirty="0">
                <a:solidFill>
                  <a:srgbClr val="FF0000"/>
                </a:solidFill>
                <a:latin typeface="Calibri"/>
                <a:ea typeface="新細明體"/>
                <a:cs typeface="Times New Roman"/>
              </a:rPr>
              <a:t>(2)B</a:t>
            </a:r>
            <a:endParaRPr kumimoji="0" lang="zh-TW" altLang="zh-TW" kern="100" dirty="0">
              <a:solidFill>
                <a:prstClr val="black"/>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標楷體"/>
                <a:cs typeface="Times New Roman"/>
              </a:rPr>
              <a:t>解析：</a:t>
            </a:r>
            <a:r>
              <a:rPr kumimoji="0" lang="en-US" altLang="zh-TW" kern="100" dirty="0">
                <a:solidFill>
                  <a:srgbClr val="0000FF"/>
                </a:solidFill>
                <a:latin typeface="Calibri"/>
                <a:ea typeface="新細明體"/>
                <a:cs typeface="Times New Roman"/>
              </a:rPr>
              <a:t>(1)(A)</a:t>
            </a:r>
            <a:r>
              <a:rPr kumimoji="0" lang="zh-TW" altLang="zh-TW" kern="100" dirty="0">
                <a:solidFill>
                  <a:srgbClr val="0000FF"/>
                </a:solidFill>
                <a:latin typeface="Calibri"/>
                <a:ea typeface="新細明體"/>
                <a:cs typeface="Times New Roman"/>
              </a:rPr>
              <a:t>氣溫</a:t>
            </a:r>
            <a:r>
              <a:rPr kumimoji="0" lang="en-US" altLang="zh-TW" kern="100" dirty="0">
                <a:solidFill>
                  <a:srgbClr val="0000FF"/>
                </a:solidFill>
                <a:latin typeface="Calibri"/>
                <a:ea typeface="新細明體"/>
                <a:cs typeface="Times New Roman"/>
              </a:rPr>
              <a:t>28</a:t>
            </a:r>
            <a:r>
              <a:rPr kumimoji="0" lang="zh-TW" altLang="zh-TW" kern="100" dirty="0">
                <a:solidFill>
                  <a:srgbClr val="0000FF"/>
                </a:solidFill>
                <a:latin typeface="Calibri"/>
                <a:ea typeface="新細明體"/>
                <a:cs typeface="Times New Roman"/>
              </a:rPr>
              <a:t>　℃、溼度</a:t>
            </a:r>
            <a:r>
              <a:rPr kumimoji="0" lang="en-US" altLang="zh-TW" kern="100" dirty="0">
                <a:solidFill>
                  <a:srgbClr val="0000FF"/>
                </a:solidFill>
                <a:latin typeface="Calibri"/>
                <a:ea typeface="新細明體"/>
                <a:cs typeface="Times New Roman"/>
              </a:rPr>
              <a:t>40</a:t>
            </a:r>
            <a:r>
              <a:rPr kumimoji="0" lang="zh-TW" altLang="zh-TW" kern="100" dirty="0">
                <a:solidFill>
                  <a:srgbClr val="0000FF"/>
                </a:solidFill>
                <a:latin typeface="Calibri"/>
                <a:ea typeface="新細明體"/>
                <a:cs typeface="Times New Roman"/>
              </a:rPr>
              <a:t>％時，體感溫度為</a:t>
            </a:r>
            <a:r>
              <a:rPr kumimoji="0" lang="en-US" altLang="zh-TW" kern="100" dirty="0">
                <a:solidFill>
                  <a:srgbClr val="0000FF"/>
                </a:solidFill>
                <a:latin typeface="Calibri"/>
                <a:ea typeface="新細明體"/>
                <a:cs typeface="Times New Roman"/>
              </a:rPr>
              <a:t>27</a:t>
            </a:r>
            <a:r>
              <a:rPr kumimoji="0" lang="zh-TW" altLang="zh-TW" kern="100" dirty="0">
                <a:solidFill>
                  <a:srgbClr val="0000FF"/>
                </a:solidFill>
                <a:latin typeface="Calibri"/>
                <a:ea typeface="新細明體"/>
                <a:cs typeface="Times New Roman"/>
              </a:rPr>
              <a:t>　℃，體感溫度較當時氣溫低；</a:t>
            </a:r>
            <a:r>
              <a:rPr kumimoji="0" lang="en-US" altLang="zh-TW" kern="100" dirty="0">
                <a:solidFill>
                  <a:srgbClr val="0000FF"/>
                </a:solidFill>
                <a:latin typeface="Calibri"/>
                <a:ea typeface="新細明體"/>
                <a:cs typeface="Times New Roman"/>
              </a:rPr>
              <a:t>(B)</a:t>
            </a:r>
            <a:r>
              <a:rPr kumimoji="0" lang="zh-TW" altLang="zh-TW" kern="100" dirty="0">
                <a:solidFill>
                  <a:srgbClr val="0000FF"/>
                </a:solidFill>
                <a:latin typeface="Calibri"/>
                <a:ea typeface="新細明體"/>
                <a:cs typeface="Times New Roman"/>
              </a:rPr>
              <a:t>氣溫</a:t>
            </a:r>
            <a:r>
              <a:rPr kumimoji="0" lang="en-US" altLang="zh-TW" kern="100" dirty="0">
                <a:solidFill>
                  <a:srgbClr val="0000FF"/>
                </a:solidFill>
                <a:latin typeface="Calibri"/>
                <a:ea typeface="新細明體"/>
                <a:cs typeface="Times New Roman"/>
              </a:rPr>
              <a:t>27</a:t>
            </a:r>
            <a:r>
              <a:rPr kumimoji="0" lang="zh-TW" altLang="zh-TW" kern="100" dirty="0">
                <a:solidFill>
                  <a:srgbClr val="0000FF"/>
                </a:solidFill>
                <a:latin typeface="Calibri"/>
                <a:ea typeface="新細明體"/>
                <a:cs typeface="Times New Roman"/>
              </a:rPr>
              <a:t>　℃、溼度</a:t>
            </a:r>
            <a:r>
              <a:rPr kumimoji="0" lang="en-US" altLang="zh-TW" kern="100" dirty="0">
                <a:solidFill>
                  <a:srgbClr val="0000FF"/>
                </a:solidFill>
                <a:latin typeface="Calibri"/>
                <a:ea typeface="新細明體"/>
                <a:cs typeface="Times New Roman"/>
              </a:rPr>
              <a:t>100</a:t>
            </a:r>
            <a:r>
              <a:rPr kumimoji="0" lang="zh-TW" altLang="zh-TW" kern="100" dirty="0">
                <a:solidFill>
                  <a:srgbClr val="0000FF"/>
                </a:solidFill>
                <a:latin typeface="Calibri"/>
                <a:ea typeface="新細明體"/>
                <a:cs typeface="Times New Roman"/>
              </a:rPr>
              <a:t>％時，酷熱指數不是極度危險等級；</a:t>
            </a:r>
            <a:r>
              <a:rPr kumimoji="0" lang="en-US" altLang="zh-TW" kern="100" dirty="0">
                <a:solidFill>
                  <a:srgbClr val="0000FF"/>
                </a:solidFill>
                <a:latin typeface="Calibri"/>
                <a:ea typeface="新細明體"/>
                <a:cs typeface="Times New Roman"/>
              </a:rPr>
              <a:t>(D)</a:t>
            </a:r>
            <a:r>
              <a:rPr kumimoji="0" lang="zh-TW" altLang="zh-TW" kern="100" dirty="0">
                <a:solidFill>
                  <a:srgbClr val="0000FF"/>
                </a:solidFill>
                <a:latin typeface="Calibri"/>
                <a:ea typeface="新細明體"/>
                <a:cs typeface="Times New Roman"/>
              </a:rPr>
              <a:t>氣溫為</a:t>
            </a:r>
            <a:r>
              <a:rPr kumimoji="0" lang="en-US" altLang="zh-TW" kern="100" dirty="0">
                <a:solidFill>
                  <a:srgbClr val="0000FF"/>
                </a:solidFill>
                <a:latin typeface="Calibri"/>
                <a:ea typeface="新細明體"/>
                <a:cs typeface="Times New Roman"/>
              </a:rPr>
              <a:t>31</a:t>
            </a:r>
            <a:r>
              <a:rPr kumimoji="0" lang="zh-TW" altLang="zh-TW" kern="100" dirty="0">
                <a:solidFill>
                  <a:srgbClr val="0000FF"/>
                </a:solidFill>
                <a:latin typeface="Calibri"/>
                <a:ea typeface="新細明體"/>
                <a:cs typeface="Times New Roman"/>
              </a:rPr>
              <a:t>　℃時，無論溼度為何，酷熱指數都未曾達到極度危險等級。</a:t>
            </a:r>
            <a:r>
              <a:rPr kumimoji="0" lang="en-US" altLang="zh-TW" kern="100" dirty="0">
                <a:solidFill>
                  <a:srgbClr val="0000FF"/>
                </a:solidFill>
                <a:latin typeface="Calibri"/>
                <a:ea typeface="新細明體"/>
                <a:cs typeface="Times New Roman"/>
              </a:rPr>
              <a:t/>
            </a:r>
            <a:br>
              <a:rPr kumimoji="0" lang="en-US" altLang="zh-TW" kern="100" dirty="0">
                <a:solidFill>
                  <a:srgbClr val="0000FF"/>
                </a:solidFill>
                <a:latin typeface="Calibri"/>
                <a:ea typeface="新細明體"/>
                <a:cs typeface="Times New Roman"/>
              </a:rPr>
            </a:br>
            <a:r>
              <a:rPr kumimoji="0" lang="en-US" altLang="zh-TW" kern="100" dirty="0">
                <a:solidFill>
                  <a:srgbClr val="0000FF"/>
                </a:solidFill>
                <a:latin typeface="Calibri"/>
                <a:ea typeface="新細明體"/>
                <a:cs typeface="Times New Roman"/>
              </a:rPr>
              <a:t>(2)</a:t>
            </a:r>
            <a:r>
              <a:rPr kumimoji="0" lang="zh-TW" altLang="zh-TW" kern="100" dirty="0">
                <a:solidFill>
                  <a:srgbClr val="0000FF"/>
                </a:solidFill>
                <a:latin typeface="Calibri"/>
                <a:ea typeface="新細明體"/>
                <a:cs typeface="Times New Roman"/>
              </a:rPr>
              <a:t>水蒸發變成水蒸氣為吸熱的物理變化，即原子不會重新排列，故選</a:t>
            </a:r>
            <a:r>
              <a:rPr kumimoji="0" lang="en-US" altLang="zh-TW" kern="100" dirty="0">
                <a:solidFill>
                  <a:srgbClr val="0000FF"/>
                </a:solidFill>
                <a:latin typeface="Calibri"/>
                <a:ea typeface="新細明體"/>
                <a:cs typeface="Times New Roman"/>
              </a:rPr>
              <a:t>(B)</a:t>
            </a:r>
            <a:r>
              <a:rPr kumimoji="0" lang="zh-TW" altLang="zh-TW" kern="100" dirty="0">
                <a:solidFill>
                  <a:srgbClr val="0000FF"/>
                </a:solidFill>
                <a:latin typeface="Calibri"/>
                <a:ea typeface="新細明體"/>
                <a:cs typeface="Times New Roman"/>
              </a:rPr>
              <a:t>。</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293958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298378"/>
          </a:xfrm>
        </p:spPr>
        <p:txBody>
          <a:bodyPr>
            <a:noAutofit/>
          </a:bodyPr>
          <a:lstStyle/>
          <a:p>
            <a:pPr algn="l"/>
            <a:r>
              <a:rPr lang="en-US" altLang="zh-TW" sz="28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2800" kern="100" dirty="0" smtClean="0">
                <a:latin typeface="華康粗黑體" panose="020B0709000000000000" pitchFamily="49" charset="-120"/>
                <a:ea typeface="華康粗黑體" panose="020B0709000000000000" pitchFamily="49" charset="-120"/>
                <a:cs typeface="Times New Roman"/>
              </a:rPr>
              <a:t>溫度</a:t>
            </a:r>
            <a:r>
              <a:rPr lang="zh-TW" altLang="zh-TW" sz="2800" kern="100" dirty="0">
                <a:latin typeface="華康粗黑體" panose="020B0709000000000000" pitchFamily="49" charset="-120"/>
                <a:ea typeface="華康粗黑體" panose="020B0709000000000000" pitchFamily="49" charset="-120"/>
                <a:cs typeface="Times New Roman"/>
              </a:rPr>
              <a:t>固定為</a:t>
            </a:r>
            <a:r>
              <a:rPr lang="en-US" altLang="zh-TW" sz="2800" kern="100" dirty="0">
                <a:latin typeface="華康粗黑體" panose="020B0709000000000000" pitchFamily="49" charset="-120"/>
                <a:ea typeface="華康粗黑體" panose="020B0709000000000000" pitchFamily="49" charset="-120"/>
                <a:cs typeface="Times New Roman"/>
              </a:rPr>
              <a:t>25 </a:t>
            </a:r>
            <a:r>
              <a:rPr lang="zh-TW" altLang="zh-TW" sz="2800" kern="100" dirty="0">
                <a:latin typeface="華康粗黑體" panose="020B0709000000000000" pitchFamily="49" charset="-120"/>
                <a:ea typeface="華康粗黑體" panose="020B0709000000000000" pitchFamily="49" charset="-120"/>
                <a:cs typeface="Times New Roman"/>
              </a:rPr>
              <a:t>℃的環境下，一個玻璃杯內裝有</a:t>
            </a:r>
            <a:r>
              <a:rPr lang="en-US" altLang="zh-TW" sz="2800" kern="100" dirty="0">
                <a:latin typeface="華康粗黑體" panose="020B0709000000000000" pitchFamily="49" charset="-120"/>
                <a:ea typeface="華康粗黑體" panose="020B0709000000000000" pitchFamily="49" charset="-120"/>
                <a:cs typeface="Times New Roman"/>
              </a:rPr>
              <a:t>50 g</a:t>
            </a:r>
            <a:r>
              <a:rPr lang="zh-TW" altLang="zh-TW" sz="2800" kern="100" dirty="0">
                <a:latin typeface="華康粗黑體" panose="020B0709000000000000" pitchFamily="49" charset="-120"/>
                <a:ea typeface="華康粗黑體" panose="020B0709000000000000" pitchFamily="49" charset="-120"/>
                <a:cs typeface="Times New Roman"/>
              </a:rPr>
              <a:t>的純水，剛開始玻璃杯與純水的溫度皆為</a:t>
            </a:r>
            <a:r>
              <a:rPr lang="en-US" altLang="zh-TW" sz="2800" kern="100" dirty="0">
                <a:latin typeface="華康粗黑體" panose="020B0709000000000000" pitchFamily="49" charset="-120"/>
                <a:ea typeface="華康粗黑體" panose="020B0709000000000000" pitchFamily="49" charset="-120"/>
                <a:cs typeface="Times New Roman"/>
              </a:rPr>
              <a:t>45 </a:t>
            </a:r>
            <a:r>
              <a:rPr lang="zh-TW" altLang="zh-TW" sz="2800" kern="100" dirty="0">
                <a:latin typeface="華康粗黑體" panose="020B0709000000000000" pitchFamily="49" charset="-120"/>
                <a:ea typeface="華康粗黑體" panose="020B0709000000000000" pitchFamily="49" charset="-120"/>
                <a:cs typeface="Times New Roman"/>
              </a:rPr>
              <a:t>℃，一段時間後，兩者皆與環境達熱平衡。若此降溫過程</a:t>
            </a:r>
            <a:r>
              <a:rPr lang="en-US" altLang="zh-TW" sz="2800" kern="100" dirty="0">
                <a:latin typeface="華康粗黑體" panose="020B0709000000000000" pitchFamily="49" charset="-120"/>
                <a:ea typeface="華康粗黑體" panose="020B0709000000000000" pitchFamily="49" charset="-120"/>
                <a:cs typeface="Times New Roman"/>
              </a:rPr>
              <a:t>2</a:t>
            </a:r>
            <a:r>
              <a:rPr lang="zh-TW" altLang="zh-TW" sz="2800" kern="100" dirty="0">
                <a:latin typeface="華康粗黑體" panose="020B0709000000000000" pitchFamily="49" charset="-120"/>
                <a:ea typeface="華康粗黑體" panose="020B0709000000000000" pitchFamily="49" charset="-120"/>
                <a:cs typeface="Times New Roman"/>
              </a:rPr>
              <a:t>，純水散失的熱量與玻璃杯散失的熱量相等，且水的蒸發忽略不計，已知純水與玻璃的比熱分別為</a:t>
            </a:r>
            <a:r>
              <a:rPr lang="en-US" altLang="zh-TW" sz="2800" kern="100" dirty="0">
                <a:latin typeface="華康粗黑體" panose="020B0709000000000000" pitchFamily="49" charset="-120"/>
                <a:ea typeface="華康粗黑體" panose="020B0709000000000000" pitchFamily="49" charset="-120"/>
                <a:cs typeface="Times New Roman"/>
              </a:rPr>
              <a:t>1.0 </a:t>
            </a:r>
            <a:r>
              <a:rPr lang="en-US" altLang="zh-TW" sz="2800" kern="100" dirty="0" err="1">
                <a:latin typeface="華康粗黑體" panose="020B0709000000000000" pitchFamily="49" charset="-120"/>
                <a:ea typeface="華康粗黑體" panose="020B0709000000000000" pitchFamily="49" charset="-120"/>
                <a:cs typeface="Times New Roman"/>
              </a:rPr>
              <a:t>cal</a:t>
            </a:r>
            <a:r>
              <a:rPr lang="zh-TW" altLang="zh-TW" sz="2800" kern="100" dirty="0">
                <a:latin typeface="華康粗黑體" panose="020B0709000000000000" pitchFamily="49" charset="-120"/>
                <a:ea typeface="華康粗黑體" panose="020B0709000000000000" pitchFamily="49" charset="-120"/>
                <a:cs typeface="Times New Roman"/>
              </a:rPr>
              <a:t>／</a:t>
            </a:r>
            <a:r>
              <a:rPr lang="en-US" altLang="zh-TW" sz="2800" kern="100" dirty="0">
                <a:latin typeface="華康粗黑體" panose="020B0709000000000000" pitchFamily="49" charset="-120"/>
                <a:ea typeface="華康粗黑體" panose="020B0709000000000000" pitchFamily="49" charset="-120"/>
                <a:cs typeface="Times New Roman"/>
              </a:rPr>
              <a:t>g</a:t>
            </a:r>
            <a:r>
              <a:rPr lang="zh-TW" altLang="zh-TW" sz="2800" kern="100" dirty="0">
                <a:latin typeface="華康粗黑體" panose="020B0709000000000000" pitchFamily="49" charset="-120"/>
                <a:ea typeface="華康粗黑體" panose="020B0709000000000000" pitchFamily="49" charset="-120"/>
                <a:cs typeface="Times New Roman"/>
              </a:rPr>
              <a:t>•℃與</a:t>
            </a:r>
            <a:r>
              <a:rPr lang="en-US" altLang="zh-TW" sz="2800" kern="100" dirty="0">
                <a:latin typeface="華康粗黑體" panose="020B0709000000000000" pitchFamily="49" charset="-120"/>
                <a:ea typeface="華康粗黑體" panose="020B0709000000000000" pitchFamily="49" charset="-120"/>
                <a:cs typeface="Times New Roman"/>
              </a:rPr>
              <a:t>0.2 </a:t>
            </a:r>
            <a:r>
              <a:rPr lang="en-US" altLang="zh-TW" sz="2800" kern="100" dirty="0" err="1">
                <a:latin typeface="華康粗黑體" panose="020B0709000000000000" pitchFamily="49" charset="-120"/>
                <a:ea typeface="華康粗黑體" panose="020B0709000000000000" pitchFamily="49" charset="-120"/>
                <a:cs typeface="Times New Roman"/>
              </a:rPr>
              <a:t>cal</a:t>
            </a:r>
            <a:r>
              <a:rPr lang="zh-TW" altLang="zh-TW" sz="2800" kern="100" dirty="0">
                <a:latin typeface="華康粗黑體" panose="020B0709000000000000" pitchFamily="49" charset="-120"/>
                <a:ea typeface="華康粗黑體" panose="020B0709000000000000" pitchFamily="49" charset="-120"/>
                <a:cs typeface="Times New Roman"/>
              </a:rPr>
              <a:t>／</a:t>
            </a:r>
            <a:r>
              <a:rPr lang="en-US" altLang="zh-TW" sz="2800" kern="100" dirty="0">
                <a:latin typeface="華康粗黑體" panose="020B0709000000000000" pitchFamily="49" charset="-120"/>
                <a:ea typeface="華康粗黑體" panose="020B0709000000000000" pitchFamily="49" charset="-120"/>
                <a:cs typeface="Times New Roman"/>
              </a:rPr>
              <a:t>g</a:t>
            </a:r>
            <a:r>
              <a:rPr lang="zh-TW" altLang="zh-TW" sz="2800" kern="100" dirty="0">
                <a:latin typeface="華康粗黑體" panose="020B0709000000000000" pitchFamily="49" charset="-120"/>
                <a:ea typeface="華康粗黑體" panose="020B0709000000000000" pitchFamily="49" charset="-120"/>
                <a:cs typeface="Times New Roman"/>
              </a:rPr>
              <a:t>•℃，則玻璃杯的質量應為多少？</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en-US" altLang="zh-TW" sz="2800" b="1" kern="100" dirty="0">
                <a:latin typeface="華康粗黑體" panose="020B0709000000000000" pitchFamily="49" charset="-120"/>
                <a:ea typeface="華康粗黑體" panose="020B0709000000000000" pitchFamily="49" charset="-120"/>
                <a:cs typeface="Times New Roman"/>
              </a:rPr>
              <a:t>(A)</a:t>
            </a:r>
            <a:r>
              <a:rPr lang="en-US" altLang="zh-TW" sz="2800" kern="100" dirty="0">
                <a:latin typeface="華康粗黑體" panose="020B0709000000000000" pitchFamily="49" charset="-120"/>
                <a:ea typeface="華康粗黑體" panose="020B0709000000000000" pitchFamily="49" charset="-120"/>
                <a:cs typeface="Times New Roman"/>
              </a:rPr>
              <a:t>10 g </a:t>
            </a:r>
            <a:r>
              <a:rPr lang="en-US" altLang="zh-TW" sz="2800" b="1" kern="100" dirty="0">
                <a:latin typeface="華康粗黑體" panose="020B0709000000000000" pitchFamily="49" charset="-120"/>
                <a:ea typeface="華康粗黑體" panose="020B0709000000000000" pitchFamily="49" charset="-120"/>
                <a:cs typeface="Times New Roman"/>
              </a:rPr>
              <a:t>(B)</a:t>
            </a:r>
            <a:r>
              <a:rPr lang="en-US" altLang="zh-TW" sz="2800" kern="100" dirty="0">
                <a:latin typeface="華康粗黑體" panose="020B0709000000000000" pitchFamily="49" charset="-120"/>
                <a:ea typeface="華康粗黑體" panose="020B0709000000000000" pitchFamily="49" charset="-120"/>
                <a:cs typeface="Times New Roman"/>
              </a:rPr>
              <a:t>50 g </a:t>
            </a:r>
            <a:r>
              <a:rPr lang="en-US" altLang="zh-TW" sz="2800" b="1" kern="100" dirty="0">
                <a:latin typeface="華康粗黑體" panose="020B0709000000000000" pitchFamily="49" charset="-120"/>
                <a:ea typeface="華康粗黑體" panose="020B0709000000000000" pitchFamily="49" charset="-120"/>
                <a:cs typeface="Times New Roman"/>
              </a:rPr>
              <a:t>(C)</a:t>
            </a:r>
            <a:r>
              <a:rPr lang="en-US" altLang="zh-TW" sz="2800" kern="100" dirty="0">
                <a:latin typeface="華康粗黑體" panose="020B0709000000000000" pitchFamily="49" charset="-120"/>
                <a:ea typeface="華康粗黑體" panose="020B0709000000000000" pitchFamily="49" charset="-120"/>
                <a:cs typeface="Times New Roman"/>
              </a:rPr>
              <a:t>100 g </a:t>
            </a:r>
            <a:r>
              <a:rPr lang="en-US" altLang="zh-TW" sz="2800" b="1" kern="100" dirty="0">
                <a:latin typeface="華康粗黑體" panose="020B0709000000000000" pitchFamily="49" charset="-120"/>
                <a:ea typeface="華康粗黑體" panose="020B0709000000000000" pitchFamily="49" charset="-120"/>
                <a:cs typeface="Times New Roman"/>
              </a:rPr>
              <a:t>(D)</a:t>
            </a:r>
            <a:r>
              <a:rPr lang="en-US" altLang="zh-TW" sz="2800" kern="100" dirty="0">
                <a:latin typeface="華康粗黑體" panose="020B0709000000000000" pitchFamily="49" charset="-120"/>
                <a:ea typeface="華康粗黑體" panose="020B0709000000000000" pitchFamily="49" charset="-120"/>
                <a:cs typeface="Times New Roman"/>
              </a:rPr>
              <a:t>250 g</a:t>
            </a:r>
            <a:endParaRPr lang="zh-TW" altLang="en-US" sz="2800" dirty="0">
              <a:latin typeface="華康粗黑體" panose="020B0709000000000000" pitchFamily="49" charset="-120"/>
              <a:ea typeface="華康粗黑體" panose="020B0709000000000000" pitchFamily="49" charset="-120"/>
            </a:endParaRPr>
          </a:p>
        </p:txBody>
      </p:sp>
      <p:sp>
        <p:nvSpPr>
          <p:cNvPr id="3" name="文字方塊 2"/>
          <p:cNvSpPr txBox="1"/>
          <p:nvPr/>
        </p:nvSpPr>
        <p:spPr>
          <a:xfrm>
            <a:off x="395536" y="4437112"/>
            <a:ext cx="8208912" cy="1938992"/>
          </a:xfrm>
          <a:prstGeom prst="rect">
            <a:avLst/>
          </a:prstGeom>
          <a:noFill/>
        </p:spPr>
        <p:txBody>
          <a:bodyPr wrap="square" rtlCol="0">
            <a:spAutoFit/>
          </a:bodyPr>
          <a:lstStyle/>
          <a:p>
            <a:pPr fontAlgn="auto">
              <a:spcBef>
                <a:spcPts val="0"/>
              </a:spcBef>
              <a:spcAft>
                <a:spcPts val="0"/>
              </a:spcAft>
            </a:pPr>
            <a:r>
              <a:rPr kumimoji="0" lang="zh-TW" altLang="zh-TW" sz="24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400" kern="100" dirty="0">
                <a:solidFill>
                  <a:srgbClr val="FF0000"/>
                </a:solidFill>
                <a:latin typeface="華康POP1體W9" panose="040B0909000000000000" pitchFamily="81" charset="-120"/>
                <a:ea typeface="華康POP1體W9" panose="040B0909000000000000" pitchFamily="81" charset="-120"/>
                <a:cs typeface="Times New Roman"/>
              </a:rPr>
              <a:t>(D)</a:t>
            </a:r>
            <a:endParaRPr kumimoji="0" lang="zh-TW" altLang="zh-TW" sz="24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解析：題幹敘述「純水與玻璃杯散失的熱量相等」可知純水散失的熱量</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玻璃杯散失的熱量，由</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H</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MS</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Cambria Math"/>
              </a:rPr>
              <a:t>△</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T</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可得，</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50×1.0×</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45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25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M×0.2</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45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25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M</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250</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g</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），即玻璃杯的質量為</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250 g</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endParaRPr kumimoji="0" lang="zh-TW" altLang="en-US" sz="24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142135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333664"/>
            <a:ext cx="8229600" cy="3874442"/>
          </a:xfrm>
        </p:spPr>
        <p:txBody>
          <a:bodyPr>
            <a:noAutofit/>
          </a:bodyPr>
          <a:lstStyle/>
          <a:p>
            <a:pPr algn="l"/>
            <a:r>
              <a:rPr lang="en-US" altLang="zh-TW" sz="3200" kern="100" dirty="0" smtClean="0">
                <a:solidFill>
                  <a:srgbClr val="00B050"/>
                </a:solidFill>
                <a:latin typeface="華康中黑體" panose="020B0509000000000000" pitchFamily="49" charset="-120"/>
                <a:ea typeface="華康中黑體" panose="020B0509000000000000" pitchFamily="49" charset="-120"/>
                <a:cs typeface="Times New Roman"/>
              </a:rPr>
              <a:t>109</a:t>
            </a:r>
            <a:r>
              <a:rPr lang="zh-TW" altLang="zh-TW" sz="3200" kern="100" dirty="0" smtClean="0">
                <a:latin typeface="華康中黑體" panose="020B0509000000000000" pitchFamily="49" charset="-120"/>
                <a:ea typeface="華康中黑體" panose="020B0509000000000000" pitchFamily="49" charset="-120"/>
                <a:cs typeface="Times New Roman"/>
              </a:rPr>
              <a:t>取</a:t>
            </a:r>
            <a:r>
              <a:rPr lang="zh-TW" altLang="zh-TW" sz="3200" kern="100" dirty="0">
                <a:latin typeface="華康中黑體" panose="020B0509000000000000" pitchFamily="49" charset="-120"/>
                <a:ea typeface="華康中黑體" panose="020B0509000000000000" pitchFamily="49" charset="-120"/>
                <a:cs typeface="Times New Roman"/>
              </a:rPr>
              <a:t>適量的某固體物質置入空茶壺</a:t>
            </a:r>
            <a:r>
              <a:rPr lang="en-US" altLang="zh-TW" sz="3200" kern="100" dirty="0">
                <a:latin typeface="華康中黑體" panose="020B0509000000000000" pitchFamily="49" charset="-120"/>
                <a:ea typeface="華康中黑體" panose="020B0509000000000000" pitchFamily="49" charset="-120"/>
                <a:cs typeface="Times New Roman"/>
              </a:rPr>
              <a:t>2</a:t>
            </a:r>
            <a:r>
              <a:rPr lang="zh-TW" altLang="zh-TW" sz="3200" kern="100" dirty="0">
                <a:latin typeface="華康中黑體" panose="020B0509000000000000" pitchFamily="49" charset="-120"/>
                <a:ea typeface="華康中黑體" panose="020B0509000000000000" pitchFamily="49" charset="-120"/>
                <a:cs typeface="Times New Roman"/>
              </a:rPr>
              <a:t>，蓋上壺蓋，掀開壺嘴蓋，一小段時間後，固體消失轉變為氣體。取此茶壺以壺嘴對著燃燒的蠟燭火焰，倒出壺內的氣體，可使火焰熄滅，如附圖所示。關於置入空茶壺內的固體物質所發生的現象，最可能是下列何者？</a:t>
            </a:r>
            <a:r>
              <a:rPr lang="en-US" altLang="zh-TW" sz="3200" kern="100" dirty="0">
                <a:latin typeface="華康中黑體" panose="020B0509000000000000" pitchFamily="49" charset="-120"/>
                <a:ea typeface="華康中黑體" panose="020B0509000000000000" pitchFamily="49" charset="-120"/>
                <a:cs typeface="Times New Roman"/>
              </a:rPr>
              <a:t/>
            </a:r>
            <a:br>
              <a:rPr lang="en-US" altLang="zh-TW" sz="3200" kern="100" dirty="0">
                <a:latin typeface="華康中黑體" panose="020B0509000000000000" pitchFamily="49" charset="-120"/>
                <a:ea typeface="華康中黑體" panose="020B0509000000000000" pitchFamily="49" charset="-120"/>
                <a:cs typeface="Times New Roman"/>
              </a:rPr>
            </a:br>
            <a:r>
              <a:rPr lang="en-US" altLang="zh-TW" sz="3200" b="1" kern="100" dirty="0">
                <a:latin typeface="華康中黑體" panose="020B0509000000000000" pitchFamily="49" charset="-120"/>
                <a:ea typeface="華康中黑體" panose="020B0509000000000000" pitchFamily="49" charset="-120"/>
                <a:cs typeface="Times New Roman"/>
              </a:rPr>
              <a:t>(A)</a:t>
            </a:r>
            <a:r>
              <a:rPr lang="zh-TW" altLang="zh-TW" sz="3200" kern="100" dirty="0">
                <a:latin typeface="華康中黑體" panose="020B0509000000000000" pitchFamily="49" charset="-120"/>
                <a:ea typeface="華康中黑體" panose="020B0509000000000000" pitchFamily="49" charset="-120"/>
                <a:cs typeface="Times New Roman"/>
              </a:rPr>
              <a:t>乾冰熔化 </a:t>
            </a:r>
            <a:r>
              <a:rPr lang="en-US" altLang="zh-TW" sz="3200" b="1" kern="100" dirty="0">
                <a:latin typeface="華康中黑體" panose="020B0509000000000000" pitchFamily="49" charset="-120"/>
                <a:ea typeface="華康中黑體" panose="020B0509000000000000" pitchFamily="49" charset="-120"/>
                <a:cs typeface="Times New Roman"/>
              </a:rPr>
              <a:t>(B)</a:t>
            </a:r>
            <a:r>
              <a:rPr lang="zh-TW" altLang="zh-TW" sz="3200" kern="100" dirty="0">
                <a:latin typeface="華康中黑體" panose="020B0509000000000000" pitchFamily="49" charset="-120"/>
                <a:ea typeface="華康中黑體" panose="020B0509000000000000" pitchFamily="49" charset="-120"/>
                <a:cs typeface="Times New Roman"/>
              </a:rPr>
              <a:t>乾冰昇華 </a:t>
            </a:r>
            <a:r>
              <a:rPr lang="en-US" altLang="zh-TW" sz="3200" b="1" kern="100" dirty="0">
                <a:latin typeface="華康中黑體" panose="020B0509000000000000" pitchFamily="49" charset="-120"/>
                <a:ea typeface="華康中黑體" panose="020B0509000000000000" pitchFamily="49" charset="-120"/>
                <a:cs typeface="Times New Roman"/>
              </a:rPr>
              <a:t>(C)</a:t>
            </a:r>
            <a:r>
              <a:rPr lang="zh-TW" altLang="zh-TW" sz="3200" kern="100" dirty="0">
                <a:latin typeface="華康中黑體" panose="020B0509000000000000" pitchFamily="49" charset="-120"/>
                <a:ea typeface="華康中黑體" panose="020B0509000000000000" pitchFamily="49" charset="-120"/>
                <a:cs typeface="Times New Roman"/>
              </a:rPr>
              <a:t>冰塊熔化 </a:t>
            </a:r>
            <a:r>
              <a:rPr lang="en-US" altLang="zh-TW" sz="3200" b="1" kern="100" dirty="0">
                <a:latin typeface="華康中黑體" panose="020B0509000000000000" pitchFamily="49" charset="-120"/>
                <a:ea typeface="華康中黑體" panose="020B0509000000000000" pitchFamily="49" charset="-120"/>
                <a:cs typeface="Times New Roman"/>
              </a:rPr>
              <a:t>(D)</a:t>
            </a:r>
            <a:r>
              <a:rPr lang="zh-TW" altLang="zh-TW" sz="3200" kern="100" dirty="0">
                <a:latin typeface="華康中黑體" panose="020B0509000000000000" pitchFamily="49" charset="-120"/>
                <a:ea typeface="華康中黑體" panose="020B0509000000000000" pitchFamily="49" charset="-120"/>
                <a:cs typeface="Times New Roman"/>
              </a:rPr>
              <a:t>冰塊汽化</a:t>
            </a:r>
            <a:endParaRPr lang="zh-TW" altLang="en-US" sz="3200" dirty="0">
              <a:latin typeface="華康中黑體" panose="020B0509000000000000" pitchFamily="49" charset="-120"/>
              <a:ea typeface="華康中黑體" panose="020B0509000000000000" pitchFamily="49" charset="-120"/>
            </a:endParaRPr>
          </a:p>
        </p:txBody>
      </p:sp>
      <p:pic>
        <p:nvPicPr>
          <p:cNvPr id="20482" name="Picture 2" descr="Y8ML202-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221088"/>
            <a:ext cx="3816424" cy="223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4716016" y="4005064"/>
            <a:ext cx="4248472" cy="2677656"/>
          </a:xfrm>
          <a:prstGeom prst="rect">
            <a:avLst/>
          </a:prstGeom>
          <a:noFill/>
        </p:spPr>
        <p:txBody>
          <a:bodyPr wrap="square" rtlCol="0">
            <a:spAutoFit/>
          </a:bodyPr>
          <a:lstStyle/>
          <a:p>
            <a:pPr fontAlgn="auto">
              <a:spcBef>
                <a:spcPts val="0"/>
              </a:spcBef>
              <a:spcAft>
                <a:spcPts val="0"/>
              </a:spcAft>
            </a:pPr>
            <a:r>
              <a:rPr kumimoji="0" lang="zh-TW" altLang="zh-TW" sz="24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400" kern="100" dirty="0">
                <a:solidFill>
                  <a:srgbClr val="FF0000"/>
                </a:solidFill>
                <a:latin typeface="華康POP1體W9" panose="040B0909000000000000" pitchFamily="81" charset="-120"/>
                <a:ea typeface="華康POP1體W9" panose="040B0909000000000000" pitchFamily="81" charset="-120"/>
                <a:cs typeface="Times New Roman"/>
              </a:rPr>
              <a:t>(B)</a:t>
            </a:r>
            <a:endParaRPr kumimoji="0" lang="zh-TW" altLang="zh-TW" sz="24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解析：壺內倒出的氣體可使火焰熄滅，表示此氣體沒有助燃性；又在常溫下乾冰（固態的二氧化碳）會昇華（直接由固體轉為氣體）成為二氧化碳，故選</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(B)</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endParaRPr kumimoji="0" lang="zh-TW" altLang="en-US" sz="24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312041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5509200"/>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Times New Roman"/>
                <a:ea typeface="標楷體" pitchFamily="65" charset="-120"/>
                <a:cs typeface="+mn-cs"/>
              </a:rPr>
              <a:t>11035</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圖</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十七</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為物質的三態變化示意圖，甲、乙和丙分別表示三種不同狀態，箭頭表示進行放熱反應的方向。甲、乙和丙三種狀態應為下列何者？</a:t>
            </a: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10000"/>
              </a:lnSpc>
              <a:spcBef>
                <a:spcPct val="0"/>
              </a:spcBef>
              <a:spcAft>
                <a:spcPct val="0"/>
              </a:spcAft>
              <a:buClrTx/>
              <a:buSzTx/>
              <a:buFontTx/>
              <a:buAutoNum type="arabicPeriod" startAt="35"/>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10000"/>
              </a:lnSpc>
              <a:spcBef>
                <a:spcPct val="0"/>
              </a:spcBef>
              <a:spcAft>
                <a:spcPct val="0"/>
              </a:spcAft>
              <a:buClrTx/>
              <a:buSzTx/>
              <a:buFontTx/>
              <a:buAutoNum type="arabicPeriod" startAt="35"/>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10000"/>
              </a:lnSpc>
              <a:spcBef>
                <a:spcPct val="0"/>
              </a:spcBef>
              <a:spcAft>
                <a:spcPct val="0"/>
              </a:spcAft>
              <a:buClrTx/>
              <a:buSzTx/>
              <a:buFontTx/>
              <a:buAutoNum type="arabicPeriod" startAt="35"/>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10000"/>
              </a:lnSpc>
              <a:spcBef>
                <a:spcPct val="0"/>
              </a:spcBef>
              <a:spcAft>
                <a:spcPct val="0"/>
              </a:spcAft>
              <a:buClrTx/>
              <a:buSzTx/>
              <a:buFontTx/>
              <a:buAutoNum type="arabicPeriod" startAt="35"/>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10000"/>
              </a:lnSpc>
              <a:spcBef>
                <a:spcPct val="0"/>
              </a:spcBef>
              <a:spcAft>
                <a:spcPct val="0"/>
              </a:spcAft>
              <a:buClrTx/>
              <a:buSzTx/>
              <a:buFontTx/>
              <a:buAutoNum type="arabicPeriod" startAt="35"/>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圖</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十七</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endPar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p:txBody>
      </p:sp>
      <p:grpSp>
        <p:nvGrpSpPr>
          <p:cNvPr id="2" name="群組 1"/>
          <p:cNvGrpSpPr/>
          <p:nvPr/>
        </p:nvGrpSpPr>
        <p:grpSpPr>
          <a:xfrm>
            <a:off x="2971926" y="2608287"/>
            <a:ext cx="3133469" cy="3330323"/>
            <a:chOff x="2971926" y="2608287"/>
            <a:chExt cx="3133469" cy="3330323"/>
          </a:xfrm>
        </p:grpSpPr>
        <p:pic>
          <p:nvPicPr>
            <p:cNvPr id="7170"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t="11229"/>
            <a:stretch>
              <a:fillRect/>
            </a:stretch>
          </p:blipFill>
          <p:spPr bwMode="auto">
            <a:xfrm>
              <a:off x="2971926" y="2608287"/>
              <a:ext cx="3133469" cy="27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135086" y="3557742"/>
              <a:ext cx="736146" cy="430887"/>
            </a:xfrm>
            <a:prstGeom prst="rect">
              <a:avLst/>
            </a:prstGeom>
            <a:solidFill>
              <a:schemeClr val="bg1"/>
            </a:solidFill>
            <a:ln w="19050">
              <a:noFill/>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rPr>
                <a:t>放熱</a:t>
              </a:r>
              <a:endParaRPr kumimoji="1" lang="zh-TW" altLang="en-US" sz="2800" b="1"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endParaRPr>
            </a:p>
          </p:txBody>
        </p:sp>
        <p:sp>
          <p:nvSpPr>
            <p:cNvPr id="6" name="矩形 5"/>
            <p:cNvSpPr/>
            <p:nvPr/>
          </p:nvSpPr>
          <p:spPr>
            <a:xfrm>
              <a:off x="5170716" y="3557742"/>
              <a:ext cx="736146" cy="430887"/>
            </a:xfrm>
            <a:prstGeom prst="rect">
              <a:avLst/>
            </a:prstGeom>
            <a:solidFill>
              <a:schemeClr val="bg1"/>
            </a:solidFill>
            <a:ln w="19050">
              <a:noFill/>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rPr>
                <a:t>放熱</a:t>
              </a:r>
              <a:endParaRPr kumimoji="1" lang="zh-TW" altLang="en-US" sz="2800" b="1"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endParaRPr>
            </a:p>
          </p:txBody>
        </p:sp>
        <p:sp>
          <p:nvSpPr>
            <p:cNvPr id="7" name="矩形 6"/>
            <p:cNvSpPr/>
            <p:nvPr/>
          </p:nvSpPr>
          <p:spPr>
            <a:xfrm>
              <a:off x="4116157" y="4874915"/>
              <a:ext cx="736146" cy="430887"/>
            </a:xfrm>
            <a:prstGeom prst="rect">
              <a:avLst/>
            </a:prstGeom>
            <a:solidFill>
              <a:schemeClr val="bg1"/>
            </a:solidFill>
            <a:ln w="19050">
              <a:noFill/>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rPr>
                <a:t>放熱</a:t>
              </a:r>
              <a:endParaRPr kumimoji="1" lang="zh-TW" altLang="en-US" sz="2800" b="1"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endParaRPr>
            </a:p>
          </p:txBody>
        </p:sp>
        <p:sp>
          <p:nvSpPr>
            <p:cNvPr id="8" name="矩形 7"/>
            <p:cNvSpPr/>
            <p:nvPr/>
          </p:nvSpPr>
          <p:spPr>
            <a:xfrm>
              <a:off x="4310738" y="2829444"/>
              <a:ext cx="434072" cy="430887"/>
            </a:xfrm>
            <a:prstGeom prst="rect">
              <a:avLst/>
            </a:prstGeom>
            <a:solidFill>
              <a:schemeClr val="bg1"/>
            </a:solidFill>
            <a:ln w="19050">
              <a:noFill/>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rPr>
                <a:t>甲</a:t>
              </a:r>
              <a:endParaRPr kumimoji="1" lang="zh-TW" altLang="en-US" sz="2800" b="1"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endParaRPr>
            </a:p>
          </p:txBody>
        </p:sp>
        <p:sp>
          <p:nvSpPr>
            <p:cNvPr id="9" name="矩形 8"/>
            <p:cNvSpPr/>
            <p:nvPr/>
          </p:nvSpPr>
          <p:spPr>
            <a:xfrm>
              <a:off x="3189516" y="4615927"/>
              <a:ext cx="434072" cy="430887"/>
            </a:xfrm>
            <a:prstGeom prst="rect">
              <a:avLst/>
            </a:prstGeom>
            <a:solidFill>
              <a:schemeClr val="bg1"/>
            </a:solidFill>
            <a:ln w="19050">
              <a:noFill/>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rPr>
                <a:t>乙</a:t>
              </a:r>
              <a:endParaRPr kumimoji="1" lang="zh-TW" altLang="en-US" sz="2800" b="1"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endParaRPr>
            </a:p>
          </p:txBody>
        </p:sp>
        <p:sp>
          <p:nvSpPr>
            <p:cNvPr id="10" name="矩形 9"/>
            <p:cNvSpPr/>
            <p:nvPr/>
          </p:nvSpPr>
          <p:spPr>
            <a:xfrm>
              <a:off x="5355758" y="4615927"/>
              <a:ext cx="434072" cy="430887"/>
            </a:xfrm>
            <a:prstGeom prst="rect">
              <a:avLst/>
            </a:prstGeom>
            <a:solidFill>
              <a:schemeClr val="bg1"/>
            </a:solidFill>
            <a:ln w="19050">
              <a:noFill/>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rPr>
                <a:t>丙</a:t>
              </a:r>
              <a:endParaRPr kumimoji="1" lang="zh-TW" altLang="en-US" sz="2800" b="1"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endParaRPr>
            </a:p>
          </p:txBody>
        </p:sp>
        <p:sp>
          <p:nvSpPr>
            <p:cNvPr id="11" name="矩形 10"/>
            <p:cNvSpPr/>
            <p:nvPr/>
          </p:nvSpPr>
          <p:spPr>
            <a:xfrm>
              <a:off x="3710664" y="5446167"/>
              <a:ext cx="1634219" cy="492443"/>
            </a:xfrm>
            <a:prstGeom prst="rect">
              <a:avLst/>
            </a:prstGeom>
            <a:solidFill>
              <a:schemeClr val="bg1"/>
            </a:solidFill>
            <a:ln w="19050">
              <a:noFill/>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rPr>
                <a:t>圖</a:t>
              </a:r>
              <a:r>
                <a:rPr kumimoji="1" lang="en-US" altLang="zh-TW" sz="3200" b="0"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rPr>
                <a:t>(</a:t>
              </a:r>
              <a:r>
                <a:rPr kumimoji="1" lang="zh-TW" altLang="en-US" sz="3200" b="0"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rPr>
                <a:t>十七</a:t>
              </a:r>
              <a:r>
                <a:rPr kumimoji="1" lang="en-US" altLang="zh-TW" sz="3200" b="0"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rPr>
                <a:t>)</a:t>
              </a:r>
              <a:endParaRPr kumimoji="1" lang="zh-TW" altLang="en-US" sz="3200" b="1" i="0" u="none" strike="noStrike" kern="1200" cap="none" spc="0" normalizeH="0" baseline="0" noProof="0">
                <a:ln>
                  <a:noFill/>
                </a:ln>
                <a:solidFill>
                  <a:srgbClr val="000000"/>
                </a:solidFill>
                <a:effectLst/>
                <a:uLnTx/>
                <a:uFillTx/>
                <a:latin typeface="Times New Roman" panose="02020603050405020304" pitchFamily="18" charset="0"/>
                <a:ea typeface="標楷體" pitchFamily="65" charset="-120"/>
                <a:cs typeface="+mn-cs"/>
              </a:endParaRPr>
            </a:p>
          </p:txBody>
        </p:sp>
      </p:grpSp>
    </p:spTree>
    <p:extLst>
      <p:ext uri="{BB962C8B-B14F-4D97-AF65-F5344CB8AC3E}">
        <p14:creationId xmlns:p14="http://schemas.microsoft.com/office/powerpoint/2010/main" val="14111731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2221377"/>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	(A)</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甲為氣態，乙為固態，丙為液態</a:t>
            </a:r>
          </a:p>
          <a:p>
            <a:pPr marL="0" marR="0" lvl="0" indent="0"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	(B)</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甲為氣態，乙為液態，丙為固態</a:t>
            </a:r>
          </a:p>
          <a:p>
            <a:pPr marL="0" marR="0" lvl="0" indent="0"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	(C)</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甲為固態，乙為氣態，丙為液態</a:t>
            </a:r>
          </a:p>
          <a:p>
            <a:pPr marL="0" marR="0" lvl="0" indent="0"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	(D)</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甲為固態，乙為液態，丙為氣態</a:t>
            </a:r>
          </a:p>
        </p:txBody>
      </p:sp>
    </p:spTree>
    <p:extLst>
      <p:ext uri="{BB962C8B-B14F-4D97-AF65-F5344CB8AC3E}">
        <p14:creationId xmlns:p14="http://schemas.microsoft.com/office/powerpoint/2010/main" val="24482499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body" sz="half" idx="1"/>
          </p:nvPr>
        </p:nvSpPr>
        <p:spPr>
          <a:xfrm>
            <a:off x="468313" y="333375"/>
            <a:ext cx="8351837" cy="2879725"/>
          </a:xfrm>
        </p:spPr>
        <p:txBody>
          <a:bodyPr/>
          <a:lstStyle/>
          <a:p>
            <a:r>
              <a:rPr lang="en-US" altLang="zh-TW" sz="2800">
                <a:solidFill>
                  <a:srgbClr val="FF0000"/>
                </a:solidFill>
              </a:rPr>
              <a:t>106</a:t>
            </a:r>
            <a:r>
              <a:rPr lang="zh-TW" altLang="en-US" sz="2800"/>
              <a:t>右表為四種物質在一大氣壓下的熔點及沸點。在一大氣壓下，下列何者的溫度最高？</a:t>
            </a:r>
            <a:br>
              <a:rPr lang="zh-TW" altLang="en-US" sz="2800"/>
            </a:br>
            <a:r>
              <a:rPr lang="en-US" altLang="zh-TW" sz="2800"/>
              <a:t>(A)</a:t>
            </a:r>
            <a:r>
              <a:rPr lang="zh-TW" altLang="en-US" sz="2800"/>
              <a:t>液態的鐵　　</a:t>
            </a:r>
            <a:br>
              <a:rPr lang="zh-TW" altLang="en-US" sz="2800"/>
            </a:br>
            <a:r>
              <a:rPr lang="en-US" altLang="zh-TW" sz="2800"/>
              <a:t>(B)</a:t>
            </a:r>
            <a:r>
              <a:rPr lang="zh-TW" altLang="en-US" sz="2800"/>
              <a:t>液態的氮</a:t>
            </a:r>
            <a:br>
              <a:rPr lang="zh-TW" altLang="en-US" sz="2800"/>
            </a:br>
            <a:r>
              <a:rPr lang="en-US" altLang="zh-TW" sz="2800"/>
              <a:t>(C)</a:t>
            </a:r>
            <a:r>
              <a:rPr lang="zh-TW" altLang="en-US" sz="2800"/>
              <a:t>固態的水　　</a:t>
            </a:r>
            <a:br>
              <a:rPr lang="zh-TW" altLang="en-US" sz="2800"/>
            </a:br>
            <a:r>
              <a:rPr lang="en-US" altLang="zh-TW" sz="2800"/>
              <a:t>(D)</a:t>
            </a:r>
            <a:r>
              <a:rPr lang="zh-TW" altLang="en-US" sz="2800"/>
              <a:t>固態的鋁</a:t>
            </a:r>
          </a:p>
        </p:txBody>
      </p:sp>
      <p:sp>
        <p:nvSpPr>
          <p:cNvPr id="307203" name="Text Box 3"/>
          <p:cNvSpPr txBox="1">
            <a:spLocks noChangeArrowheads="1"/>
          </p:cNvSpPr>
          <p:nvPr/>
        </p:nvSpPr>
        <p:spPr bwMode="auto">
          <a:xfrm>
            <a:off x="539750" y="5300663"/>
            <a:ext cx="77041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a:ln>
                  <a:noFill/>
                </a:ln>
                <a:solidFill>
                  <a:srgbClr val="000000"/>
                </a:solidFill>
                <a:effectLst/>
                <a:uLnTx/>
                <a:uFillTx/>
                <a:latin typeface="Arial" charset="0"/>
                <a:ea typeface="新細明體" pitchFamily="18" charset="-120"/>
                <a:cs typeface="+mn-cs"/>
              </a:rPr>
              <a:t>答案</a:t>
            </a:r>
            <a:r>
              <a:rPr kumimoji="1" lang="en-US" altLang="zh-TW" sz="1800" b="0" i="0" u="none" strike="noStrike" kern="1200" cap="none" spc="0" normalizeH="0" baseline="0" noProof="0">
                <a:ln>
                  <a:noFill/>
                </a:ln>
                <a:solidFill>
                  <a:srgbClr val="000000"/>
                </a:solidFill>
                <a:effectLst/>
                <a:uLnTx/>
                <a:uFillTx/>
                <a:latin typeface="Arial" charset="0"/>
                <a:ea typeface="新細明體" pitchFamily="18" charset="-120"/>
                <a:cs typeface="+mn-cs"/>
              </a:rPr>
              <a:t>】A</a:t>
            </a:r>
            <a:r>
              <a:rPr kumimoji="1" lang="zh-TW" altLang="en-US" sz="1800" b="0" i="0" u="none" strike="noStrike" kern="1200" cap="none" spc="0" normalizeH="0" baseline="0" noProof="0">
                <a:ln>
                  <a:noFill/>
                </a:ln>
                <a:solidFill>
                  <a:srgbClr val="000000"/>
                </a:solidFill>
                <a:effectLst/>
                <a:uLnTx/>
                <a:uFillTx/>
                <a:latin typeface="Arial" charset="0"/>
                <a:ea typeface="新細明體" pitchFamily="18" charset="-120"/>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a:ln>
                  <a:noFill/>
                </a:ln>
                <a:solidFill>
                  <a:srgbClr val="000000"/>
                </a:solidFill>
                <a:effectLst/>
                <a:uLnTx/>
                <a:uFillTx/>
                <a:latin typeface="Arial" charset="0"/>
                <a:ea typeface="新細明體" pitchFamily="18" charset="-120"/>
                <a:cs typeface="+mn-cs"/>
              </a:rPr>
              <a:t>解析</a:t>
            </a:r>
            <a:r>
              <a:rPr kumimoji="1" lang="en-US" altLang="zh-TW" sz="1800" b="0" i="0" u="none" strike="noStrike" kern="1200" cap="none" spc="0" normalizeH="0" baseline="0" noProof="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a:ln>
                  <a:noFill/>
                </a:ln>
                <a:solidFill>
                  <a:srgbClr val="000000"/>
                </a:solidFill>
                <a:effectLst/>
                <a:uLnTx/>
                <a:uFillTx/>
                <a:latin typeface="Arial" charset="0"/>
                <a:ea typeface="新細明體" pitchFamily="18" charset="-120"/>
                <a:cs typeface="+mn-cs"/>
              </a:rPr>
              <a:t>從表三可知液態的鐵溫度介於</a:t>
            </a:r>
            <a:r>
              <a:rPr kumimoji="1" lang="en-US" altLang="zh-TW" sz="1800" b="0" i="0" u="none" strike="noStrike" kern="1200" cap="none" spc="0" normalizeH="0" baseline="0" noProof="0">
                <a:ln>
                  <a:noFill/>
                </a:ln>
                <a:solidFill>
                  <a:srgbClr val="000000"/>
                </a:solidFill>
                <a:effectLst/>
                <a:uLnTx/>
                <a:uFillTx/>
                <a:latin typeface="Arial" charset="0"/>
                <a:ea typeface="新細明體" pitchFamily="18" charset="-120"/>
                <a:cs typeface="+mn-cs"/>
              </a:rPr>
              <a:t>1535</a:t>
            </a:r>
            <a:r>
              <a:rPr kumimoji="1" lang="zh-TW" altLang="en-US" sz="1800" b="0" i="0" u="none" strike="noStrike" kern="1200" cap="none" spc="0" normalizeH="0" baseline="0" noProof="0">
                <a:ln>
                  <a:noFill/>
                </a:ln>
                <a:solidFill>
                  <a:srgbClr val="000000"/>
                </a:solidFill>
                <a:effectLst/>
                <a:uLnTx/>
                <a:uFillTx/>
                <a:latin typeface="Arial" charset="0"/>
                <a:ea typeface="新細明體" pitchFamily="18" charset="-120"/>
                <a:cs typeface="+mn-cs"/>
              </a:rPr>
              <a:t>～</a:t>
            </a:r>
            <a:r>
              <a:rPr kumimoji="1" lang="en-US" altLang="zh-TW" sz="1800" b="0" i="0" u="none" strike="noStrike" kern="1200" cap="none" spc="0" normalizeH="0" baseline="0" noProof="0">
                <a:ln>
                  <a:noFill/>
                </a:ln>
                <a:solidFill>
                  <a:srgbClr val="000000"/>
                </a:solidFill>
                <a:effectLst/>
                <a:uLnTx/>
                <a:uFillTx/>
                <a:latin typeface="Arial" charset="0"/>
                <a:ea typeface="新細明體" pitchFamily="18" charset="-120"/>
                <a:cs typeface="+mn-cs"/>
              </a:rPr>
              <a:t>2750</a:t>
            </a:r>
            <a:r>
              <a:rPr kumimoji="1" lang="zh-TW" altLang="en-US" sz="1800" b="0" i="0" u="none" strike="noStrike" kern="1200" cap="none" spc="0" normalizeH="0" baseline="0" noProof="0">
                <a:ln>
                  <a:noFill/>
                </a:ln>
                <a:solidFill>
                  <a:srgbClr val="000000"/>
                </a:solidFill>
                <a:effectLst/>
                <a:uLnTx/>
                <a:uFillTx/>
                <a:latin typeface="Arial" charset="0"/>
                <a:ea typeface="新細明體" pitchFamily="18" charset="-120"/>
                <a:cs typeface="+mn-cs"/>
              </a:rPr>
              <a:t>　℃之間，故在一大氣壓下溫度最高，故答案選</a:t>
            </a:r>
            <a:r>
              <a:rPr kumimoji="1" lang="en-US" altLang="zh-TW" sz="1800" b="0" i="0" u="none" strike="noStrike" kern="1200" cap="none" spc="0" normalizeH="0" baseline="0" noProof="0">
                <a:ln>
                  <a:noFill/>
                </a:ln>
                <a:solidFill>
                  <a:srgbClr val="000000"/>
                </a:solidFill>
                <a:effectLst/>
                <a:uLnTx/>
                <a:uFillTx/>
                <a:latin typeface="Arial" charset="0"/>
                <a:ea typeface="新細明體" pitchFamily="18" charset="-120"/>
                <a:cs typeface="+mn-cs"/>
              </a:rPr>
              <a:t>(A)</a:t>
            </a:r>
            <a:r>
              <a:rPr kumimoji="1" lang="zh-TW" altLang="en-US" sz="1800" b="0" i="0" u="none" strike="noStrike" kern="1200" cap="none" spc="0" normalizeH="0" baseline="0" noProof="0">
                <a:ln>
                  <a:noFill/>
                </a:ln>
                <a:solidFill>
                  <a:srgbClr val="000000"/>
                </a:solidFill>
                <a:effectLst/>
                <a:uLnTx/>
                <a:uFillTx/>
                <a:latin typeface="Arial" charset="0"/>
                <a:ea typeface="新細明體" pitchFamily="18" charset="-120"/>
                <a:cs typeface="+mn-cs"/>
              </a:rPr>
              <a:t>。 </a:t>
            </a:r>
          </a:p>
        </p:txBody>
      </p:sp>
      <p:graphicFrame>
        <p:nvGraphicFramePr>
          <p:cNvPr id="307204" name="Group 4"/>
          <p:cNvGraphicFramePr>
            <a:graphicFrameLocks noGrp="1"/>
          </p:cNvGraphicFramePr>
          <p:nvPr>
            <p:ph sz="half" idx="2"/>
          </p:nvPr>
        </p:nvGraphicFramePr>
        <p:xfrm>
          <a:off x="3492500" y="1916113"/>
          <a:ext cx="5407025" cy="2735264"/>
        </p:xfrm>
        <a:graphic>
          <a:graphicData uri="http://schemas.openxmlformats.org/drawingml/2006/table">
            <a:tbl>
              <a:tblPr/>
              <a:tblGrid>
                <a:gridCol w="1801813">
                  <a:extLst>
                    <a:ext uri="{9D8B030D-6E8A-4147-A177-3AD203B41FA5}">
                      <a16:colId xmlns="" xmlns:a16="http://schemas.microsoft.com/office/drawing/2014/main" val="20000"/>
                    </a:ext>
                  </a:extLst>
                </a:gridCol>
                <a:gridCol w="1803400">
                  <a:extLst>
                    <a:ext uri="{9D8B030D-6E8A-4147-A177-3AD203B41FA5}">
                      <a16:colId xmlns="" xmlns:a16="http://schemas.microsoft.com/office/drawing/2014/main" val="20001"/>
                    </a:ext>
                  </a:extLst>
                </a:gridCol>
                <a:gridCol w="1801812">
                  <a:extLst>
                    <a:ext uri="{9D8B030D-6E8A-4147-A177-3AD203B41FA5}">
                      <a16:colId xmlns="" xmlns:a16="http://schemas.microsoft.com/office/drawing/2014/main" val="20002"/>
                    </a:ext>
                  </a:extLst>
                </a:gridCol>
              </a:tblGrid>
              <a:tr h="546100">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熔點（℃）</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沸點（℃）</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47688">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1535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 2750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47688">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a:t>
                      </a:r>
                      <a:r>
                        <a:rPr kumimoji="1" lang="en-US" altLang="zh-TW" sz="2400" b="0" i="0" u="none" strike="noStrike" cap="none" normalizeH="0" baseline="0">
                          <a:ln>
                            <a:noFill/>
                          </a:ln>
                          <a:solidFill>
                            <a:schemeClr val="tx1"/>
                          </a:solidFill>
                          <a:effectLst/>
                          <a:latin typeface="Arial" charset="0"/>
                          <a:ea typeface="新細明體" pitchFamily="18" charset="-120"/>
                        </a:rPr>
                        <a:t>210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a:t>
                      </a:r>
                      <a:r>
                        <a:rPr kumimoji="1" lang="en-US" altLang="zh-TW" sz="2400" b="0" i="0" u="none" strike="noStrike" cap="none" normalizeH="0" baseline="0">
                          <a:ln>
                            <a:noFill/>
                          </a:ln>
                          <a:solidFill>
                            <a:schemeClr val="tx1"/>
                          </a:solidFill>
                          <a:effectLst/>
                          <a:latin typeface="Arial" charset="0"/>
                          <a:ea typeface="新細明體" pitchFamily="18" charset="-120"/>
                        </a:rPr>
                        <a:t>196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47688">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水</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 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546100">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660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2467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294060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7203"/>
                                        </p:tgtEl>
                                        <p:attrNameLst>
                                          <p:attrName>style.visibility</p:attrName>
                                        </p:attrNameLst>
                                      </p:cBhvr>
                                      <p:to>
                                        <p:strVal val="visible"/>
                                      </p:to>
                                    </p:set>
                                    <p:animEffect transition="in" filter="box(in)">
                                      <p:cBhvr>
                                        <p:cTn id="7" dur="500"/>
                                        <p:tgtEl>
                                          <p:spTgt spid="307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body" idx="1"/>
          </p:nvPr>
        </p:nvSpPr>
        <p:spPr>
          <a:xfrm>
            <a:off x="468313" y="260350"/>
            <a:ext cx="8229600" cy="4525963"/>
          </a:xfrm>
        </p:spPr>
        <p:txBody>
          <a:bodyPr/>
          <a:lstStyle/>
          <a:p>
            <a:r>
              <a:rPr lang="en-US" altLang="zh-TW" dirty="0">
                <a:solidFill>
                  <a:srgbClr val="FF0000"/>
                </a:solidFill>
              </a:rPr>
              <a:t>104</a:t>
            </a:r>
            <a:r>
              <a:rPr lang="zh-TW" altLang="en-US" dirty="0"/>
              <a:t>閱讀下列選文，回答第</a:t>
            </a:r>
            <a:r>
              <a:rPr lang="en-US" altLang="zh-TW" dirty="0"/>
              <a:t>1</a:t>
            </a:r>
            <a:r>
              <a:rPr lang="zh-TW" altLang="en-US" dirty="0"/>
              <a:t>至</a:t>
            </a:r>
            <a:r>
              <a:rPr lang="en-US" altLang="zh-TW" dirty="0"/>
              <a:t>2</a:t>
            </a:r>
            <a:r>
              <a:rPr lang="zh-TW" altLang="en-US" dirty="0"/>
              <a:t>題：</a:t>
            </a:r>
            <a:br>
              <a:rPr lang="zh-TW" altLang="en-US" dirty="0"/>
            </a:br>
            <a:r>
              <a:rPr lang="zh-TW" altLang="en-US" dirty="0"/>
              <a:t>美國德州一家化學肥料工廠發生大爆炸，疑似因為原料「無水氨</a:t>
            </a:r>
            <a:br>
              <a:rPr lang="zh-TW" altLang="en-US" dirty="0"/>
            </a:br>
            <a:r>
              <a:rPr lang="zh-TW" altLang="en-US" dirty="0"/>
              <a:t>」儲存不當而造成。如圖新聞畫面所示，「無水氨」在此處指的是液態的氨氣，「無水氨」在高溫環境下突然汽化而產生高壓，或是遇到強氧化劑（例如含硝酸根離子</a:t>
            </a:r>
            <a:r>
              <a:rPr lang="en-US" altLang="zh-TW" dirty="0"/>
              <a:t>NO</a:t>
            </a:r>
            <a:r>
              <a:rPr lang="en-US" altLang="zh-TW" baseline="30000" dirty="0"/>
              <a:t>3</a:t>
            </a:r>
            <a:r>
              <a:rPr lang="zh-TW" altLang="en-US" baseline="30000" dirty="0"/>
              <a:t>－</a:t>
            </a:r>
            <a:r>
              <a:rPr lang="zh-TW" altLang="en-US" dirty="0"/>
              <a:t>的物質），都可能爆炸。 </a:t>
            </a:r>
          </a:p>
        </p:txBody>
      </p:sp>
      <p:pic>
        <p:nvPicPr>
          <p:cNvPr id="288771" name="Picture 3" descr="2015-05-26_1138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4508500"/>
            <a:ext cx="3025775"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990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body" idx="1"/>
          </p:nvPr>
        </p:nvSpPr>
        <p:spPr>
          <a:xfrm>
            <a:off x="539750" y="260350"/>
            <a:ext cx="8229600" cy="4525963"/>
          </a:xfrm>
        </p:spPr>
        <p:txBody>
          <a:bodyPr/>
          <a:lstStyle/>
          <a:p>
            <a:r>
              <a:rPr lang="en-US" altLang="zh-TW"/>
              <a:t>1.</a:t>
            </a:r>
            <a:r>
              <a:rPr lang="zh-TW" altLang="en-US"/>
              <a:t>根據圖中判斷，從正常狀態到形成「無水氨」，最可能經過下列何種過程？　</a:t>
            </a:r>
            <a:r>
              <a:rPr lang="en-US" altLang="zh-TW"/>
              <a:t>(A)</a:t>
            </a:r>
            <a:r>
              <a:rPr lang="zh-TW" altLang="en-US"/>
              <a:t>吸熱的化學變化　</a:t>
            </a:r>
            <a:r>
              <a:rPr lang="en-US" altLang="zh-TW"/>
              <a:t>(B)</a:t>
            </a:r>
            <a:r>
              <a:rPr lang="zh-TW" altLang="en-US"/>
              <a:t>吸熱的物理變化　</a:t>
            </a:r>
            <a:r>
              <a:rPr lang="en-US" altLang="zh-TW"/>
              <a:t>(C)</a:t>
            </a:r>
            <a:r>
              <a:rPr lang="zh-TW" altLang="en-US"/>
              <a:t>放熱的化學變化　</a:t>
            </a:r>
            <a:r>
              <a:rPr lang="en-US" altLang="zh-TW"/>
              <a:t>(D)</a:t>
            </a:r>
            <a:r>
              <a:rPr lang="zh-TW" altLang="en-US"/>
              <a:t>放熱的物理變化 </a:t>
            </a:r>
          </a:p>
        </p:txBody>
      </p:sp>
    </p:spTree>
    <p:extLst>
      <p:ext uri="{BB962C8B-B14F-4D97-AF65-F5344CB8AC3E}">
        <p14:creationId xmlns:p14="http://schemas.microsoft.com/office/powerpoint/2010/main" val="17783700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66868"/>
            <a:ext cx="8429625" cy="6622326"/>
          </a:xfrm>
          <a:prstGeom prst="rect">
            <a:avLst/>
          </a:prstGeom>
          <a:noFill/>
          <a:ln w="9525">
            <a:noFill/>
            <a:miter lim="800000"/>
            <a:headEnd/>
            <a:tailEnd/>
          </a:ln>
        </p:spPr>
        <p:txBody>
          <a:bodyPr wrap="square">
            <a:spAutoFit/>
          </a:bodyPr>
          <a:lstStyle/>
          <a:p>
            <a:pPr marL="541338" marR="0" lvl="0" indent="-541338" algn="just" defTabSz="914400" rtl="0" eaLnBrk="1" fontAlgn="base" latinLnBrk="0" hangingPunct="1">
              <a:lnSpc>
                <a:spcPct val="100000"/>
              </a:lnSpc>
              <a:spcBef>
                <a:spcPct val="0"/>
              </a:spcBef>
              <a:spcAft>
                <a:spcPct val="0"/>
              </a:spcAft>
              <a:buClrTx/>
              <a:buSzTx/>
              <a:buFontTx/>
              <a:buAutoNum type="arabicPeriod" startAt="39"/>
              <a:tabLst/>
              <a:defRPr/>
            </a:pPr>
            <a:r>
              <a:rPr kumimoji="1" lang="en-US" altLang="zh-TW" sz="3200" b="0" i="0" u="none" strike="noStrike" kern="1200" cap="none" spc="0" normalizeH="0" baseline="0" noProof="0" dirty="0">
                <a:ln>
                  <a:noFill/>
                </a:ln>
                <a:solidFill>
                  <a:srgbClr val="FF0000"/>
                </a:solidFill>
                <a:effectLst/>
                <a:uLnTx/>
                <a:uFillTx/>
                <a:latin typeface="Times New Roman"/>
                <a:ea typeface="標楷體" pitchFamily="65" charset="-120"/>
                <a:cs typeface="+mn-cs"/>
              </a:rPr>
              <a:t>109</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在一大氣壓下，甲、乙、丙、丁四組實驗中的容器內分別裝有一支溫度計及冰或水，當四組實驗分別達熱平衡時，如圖</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二十八</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所示。已知此時其中一支溫度計的溫度顯示為</a:t>
            </a:r>
            <a:r>
              <a:rPr kumimoji="1" lang="en-US" altLang="zh-TW" sz="3200" b="0" i="0" u="none" strike="noStrike" kern="1200" cap="none" spc="0" normalizeH="0" baseline="0" noProof="0" dirty="0" err="1">
                <a:ln>
                  <a:noFill/>
                </a:ln>
                <a:solidFill>
                  <a:srgbClr val="000000"/>
                </a:solidFill>
                <a:effectLst/>
                <a:uLnTx/>
                <a:uFillTx/>
                <a:latin typeface="Times New Roman"/>
                <a:ea typeface="標楷體" pitchFamily="65" charset="-120"/>
                <a:cs typeface="+mn-cs"/>
              </a:rPr>
              <a:t>4°C</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，則此溫度計應屬於哪一組實驗？</a:t>
            </a: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00000"/>
              </a:lnSpc>
              <a:spcBef>
                <a:spcPct val="0"/>
              </a:spcBef>
              <a:spcAft>
                <a:spcPct val="0"/>
              </a:spcAft>
              <a:buClrTx/>
              <a:buSzTx/>
              <a:buFontTx/>
              <a:buAutoNum type="arabicPeriod" startAt="39"/>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00000"/>
              </a:lnSpc>
              <a:spcBef>
                <a:spcPct val="0"/>
              </a:spcBef>
              <a:spcAft>
                <a:spcPct val="0"/>
              </a:spcAft>
              <a:buClrTx/>
              <a:buSzTx/>
              <a:buFontTx/>
              <a:buAutoNum type="arabicPeriod" startAt="39"/>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00000"/>
              </a:lnSpc>
              <a:spcBef>
                <a:spcPct val="0"/>
              </a:spcBef>
              <a:spcAft>
                <a:spcPct val="0"/>
              </a:spcAft>
              <a:buClrTx/>
              <a:buSzTx/>
              <a:buFontTx/>
              <a:buAutoNum type="arabicPeriod" startAt="39"/>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00000"/>
              </a:lnSpc>
              <a:spcBef>
                <a:spcPct val="0"/>
              </a:spcBef>
              <a:spcAft>
                <a:spcPct val="0"/>
              </a:spcAft>
              <a:buClrTx/>
              <a:buSzTx/>
              <a:buFontTx/>
              <a:buAutoNum type="arabicPeriod" startAt="39"/>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00000"/>
              </a:lnSpc>
              <a:spcBef>
                <a:spcPct val="0"/>
              </a:spcBef>
              <a:spcAft>
                <a:spcPct val="0"/>
              </a:spcAft>
              <a:buClrTx/>
              <a:buSzTx/>
              <a:buFontTx/>
              <a:buAutoNum type="arabicPeriod" startAt="39"/>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00000"/>
              </a:lnSpc>
              <a:spcBef>
                <a:spcPct val="0"/>
              </a:spcBef>
              <a:spcAft>
                <a:spcPct val="0"/>
              </a:spcAft>
              <a:buClrTx/>
              <a:buSzTx/>
              <a:buFontTx/>
              <a:buAutoNum type="arabicPeriod" startAt="39"/>
              <a:tabLst/>
              <a:defRPr/>
            </a:pPr>
            <a:endPar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00000"/>
              </a:lnSpc>
              <a:spcBef>
                <a:spcPts val="100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(A)</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甲　</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(B)</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乙　</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(C)</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丙　</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(D)</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丁</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866" y="3113364"/>
            <a:ext cx="6803571" cy="1424909"/>
          </a:xfrm>
          <a:prstGeom prst="rect">
            <a:avLst/>
          </a:prstGeom>
        </p:spPr>
      </p:pic>
      <p:sp>
        <p:nvSpPr>
          <p:cNvPr id="4" name="矩形 3"/>
          <p:cNvSpPr/>
          <p:nvPr/>
        </p:nvSpPr>
        <p:spPr>
          <a:xfrm>
            <a:off x="6674991" y="5464334"/>
            <a:ext cx="1950923"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圖</a:t>
            </a:r>
            <a: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t>(</a:t>
            </a: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二十八</a:t>
            </a:r>
            <a: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t>)</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5" name="矩形 4"/>
          <p:cNvSpPr/>
          <p:nvPr/>
        </p:nvSpPr>
        <p:spPr>
          <a:xfrm>
            <a:off x="1163751" y="4514572"/>
            <a:ext cx="1738144"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杯中水</a:t>
            </a:r>
            <a: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t/>
            </a:r>
            <a:b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b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完全結冰</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6" name="矩形 5"/>
          <p:cNvSpPr/>
          <p:nvPr/>
        </p:nvSpPr>
        <p:spPr>
          <a:xfrm>
            <a:off x="2738609" y="4514572"/>
            <a:ext cx="2079171"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杯中有水</a:t>
            </a:r>
            <a: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t/>
            </a:r>
            <a:b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b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及大量冰塊</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7" name="矩形 6"/>
          <p:cNvSpPr/>
          <p:nvPr/>
        </p:nvSpPr>
        <p:spPr>
          <a:xfrm>
            <a:off x="4723380" y="4510227"/>
            <a:ext cx="2079171"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杯中有水</a:t>
            </a:r>
            <a: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t/>
            </a:r>
            <a:b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b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及少量冰塊</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8" name="矩形 7"/>
          <p:cNvSpPr/>
          <p:nvPr/>
        </p:nvSpPr>
        <p:spPr>
          <a:xfrm>
            <a:off x="6647260" y="4510227"/>
            <a:ext cx="2079171"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杯中只有水無冰</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9" name="矩形 8"/>
          <p:cNvSpPr/>
          <p:nvPr/>
        </p:nvSpPr>
        <p:spPr>
          <a:xfrm>
            <a:off x="1296887" y="2590144"/>
            <a:ext cx="60603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甲</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10" name="矩形 9"/>
          <p:cNvSpPr/>
          <p:nvPr/>
        </p:nvSpPr>
        <p:spPr>
          <a:xfrm>
            <a:off x="3114531" y="2590144"/>
            <a:ext cx="60603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乙</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11" name="矩形 10"/>
          <p:cNvSpPr/>
          <p:nvPr/>
        </p:nvSpPr>
        <p:spPr>
          <a:xfrm>
            <a:off x="5091114" y="2590144"/>
            <a:ext cx="60603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丙</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12" name="矩形 11"/>
          <p:cNvSpPr/>
          <p:nvPr/>
        </p:nvSpPr>
        <p:spPr>
          <a:xfrm>
            <a:off x="7044423" y="2590144"/>
            <a:ext cx="60603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丁</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13" name="矩形 12"/>
          <p:cNvSpPr/>
          <p:nvPr/>
        </p:nvSpPr>
        <p:spPr>
          <a:xfrm>
            <a:off x="1773352" y="2603803"/>
            <a:ext cx="615553" cy="1290898"/>
          </a:xfrm>
          <a:prstGeom prst="rect">
            <a:avLst/>
          </a:prstGeom>
        </p:spPr>
        <p:txBody>
          <a:bodyPr vert="eaVert"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溫度計</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14" name="矩形 13"/>
          <p:cNvSpPr/>
          <p:nvPr/>
        </p:nvSpPr>
        <p:spPr>
          <a:xfrm>
            <a:off x="3648843" y="2603803"/>
            <a:ext cx="615553" cy="1290898"/>
          </a:xfrm>
          <a:prstGeom prst="rect">
            <a:avLst/>
          </a:prstGeom>
        </p:spPr>
        <p:txBody>
          <a:bodyPr vert="eaVert"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溫度計</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15" name="矩形 14"/>
          <p:cNvSpPr/>
          <p:nvPr/>
        </p:nvSpPr>
        <p:spPr>
          <a:xfrm>
            <a:off x="5593176" y="2603803"/>
            <a:ext cx="615553" cy="1290898"/>
          </a:xfrm>
          <a:prstGeom prst="rect">
            <a:avLst/>
          </a:prstGeom>
        </p:spPr>
        <p:txBody>
          <a:bodyPr vert="eaVert"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溫度計</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16" name="矩形 15"/>
          <p:cNvSpPr/>
          <p:nvPr/>
        </p:nvSpPr>
        <p:spPr>
          <a:xfrm>
            <a:off x="7523691" y="2603803"/>
            <a:ext cx="615553" cy="1290898"/>
          </a:xfrm>
          <a:prstGeom prst="rect">
            <a:avLst/>
          </a:prstGeom>
        </p:spPr>
        <p:txBody>
          <a:bodyPr vert="eaVert"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溫度計</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17" name="矩形 16"/>
          <p:cNvSpPr/>
          <p:nvPr/>
        </p:nvSpPr>
        <p:spPr>
          <a:xfrm>
            <a:off x="1387036" y="4025940"/>
            <a:ext cx="60603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冰</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18" name="矩形 17"/>
          <p:cNvSpPr/>
          <p:nvPr/>
        </p:nvSpPr>
        <p:spPr>
          <a:xfrm>
            <a:off x="3247689" y="4025940"/>
            <a:ext cx="60603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水</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19" name="矩形 18"/>
          <p:cNvSpPr/>
          <p:nvPr/>
        </p:nvSpPr>
        <p:spPr>
          <a:xfrm>
            <a:off x="5173690" y="4025940"/>
            <a:ext cx="60603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水</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20" name="矩形 19"/>
          <p:cNvSpPr/>
          <p:nvPr/>
        </p:nvSpPr>
        <p:spPr>
          <a:xfrm>
            <a:off x="7122702" y="4025940"/>
            <a:ext cx="60603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水</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Tree>
    <p:extLst>
      <p:ext uri="{BB962C8B-B14F-4D97-AF65-F5344CB8AC3E}">
        <p14:creationId xmlns:p14="http://schemas.microsoft.com/office/powerpoint/2010/main" val="19491454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135618"/>
            <a:ext cx="8429625" cy="6720814"/>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Times New Roman"/>
                <a:ea typeface="標楷體" pitchFamily="65" charset="-120"/>
                <a:cs typeface="+mn-cs"/>
              </a:rPr>
              <a:t>110</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18</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由相同材質組成的甲、乙兩物體，兩者均為固態，分別以相同的穩定熱源均勻加熱，其質量、上升溫度與加熱所需的時間如表</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三</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所示。若甲、乙兩物體在加熱過程中，溫度均未達到熔點，熱源所提供的熱量均被兩者完全吸收，則表中的 </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X </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應為多少？</a:t>
            </a: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表</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三</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p>
          <a:p>
            <a:pPr marL="0" marR="0" lvl="0" indent="0" algn="ctr" defTabSz="914400" rtl="0" eaLnBrk="1" fontAlgn="base" latinLnBrk="0" hangingPunct="1">
              <a:lnSpc>
                <a:spcPct val="110000"/>
              </a:lnSpc>
              <a:spcBef>
                <a:spcPct val="0"/>
              </a:spcBef>
              <a:spcAft>
                <a:spcPct val="0"/>
              </a:spcAft>
              <a:buClrTx/>
              <a:buSzTx/>
              <a:buFontTx/>
              <a:buNone/>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0" marR="0" lvl="0" indent="0" algn="l" defTabSz="914400" rtl="0" eaLnBrk="1" fontAlgn="base" latinLnBrk="0" hangingPunct="1">
              <a:lnSpc>
                <a:spcPct val="110000"/>
              </a:lnSpc>
              <a:spcBef>
                <a:spcPct val="0"/>
              </a:spcBef>
              <a:spcAft>
                <a:spcPct val="0"/>
              </a:spcAft>
              <a:buClrTx/>
              <a:buSzTx/>
              <a:buFontTx/>
              <a:buNone/>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0" marR="0" lvl="0" indent="0" algn="l" defTabSz="914400" rtl="0" eaLnBrk="1" fontAlgn="base" latinLnBrk="0" hangingPunct="1">
              <a:lnSpc>
                <a:spcPct val="110000"/>
              </a:lnSpc>
              <a:spcBef>
                <a:spcPct val="0"/>
              </a:spcBef>
              <a:spcAft>
                <a:spcPct val="0"/>
              </a:spcAft>
              <a:buClrTx/>
              <a:buSzTx/>
              <a:buFontTx/>
              <a:buNone/>
              <a:tabLst/>
              <a:defRPr/>
            </a:pP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457200" marR="0" lvl="1" indent="0" algn="l" defTabSz="914400" rtl="0" eaLnBrk="1" fontAlgn="base" latinLnBrk="0" hangingPunct="1">
              <a:lnSpc>
                <a:spcPct val="110000"/>
              </a:lnSpc>
              <a:spcBef>
                <a:spcPts val="1000"/>
              </a:spcBef>
              <a:spcAft>
                <a:spcPct val="0"/>
              </a:spcAft>
              <a:buClrTx/>
              <a:buSzTx/>
              <a:buFontTx/>
              <a:buNone/>
              <a:tabLst/>
              <a:defRPr/>
            </a:pPr>
            <a:r>
              <a:rPr kumimoji="1" lang="pt-BR"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 60</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a:t>
            </a:r>
            <a:r>
              <a:rPr kumimoji="1" lang="pt-BR"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(B) 120</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a:t>
            </a:r>
            <a:r>
              <a:rPr kumimoji="1" lang="pt-BR"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(C) 180</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a:t>
            </a:r>
            <a:r>
              <a:rPr kumimoji="1" lang="pt-BR"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(D) 360</a:t>
            </a:r>
          </a:p>
          <a:p>
            <a:pPr marL="0" marR="0" lvl="0" indent="0" algn="l" defTabSz="914400" rtl="0" eaLnBrk="1" fontAlgn="base" latinLnBrk="0" hangingPunct="1">
              <a:lnSpc>
                <a:spcPct val="11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p:txBody>
      </p:sp>
      <p:graphicFrame>
        <p:nvGraphicFramePr>
          <p:cNvPr id="4" name="表格 3"/>
          <p:cNvGraphicFramePr>
            <a:graphicFrameLocks noGrp="1"/>
          </p:cNvGraphicFramePr>
          <p:nvPr>
            <p:extLst/>
          </p:nvPr>
        </p:nvGraphicFramePr>
        <p:xfrm>
          <a:off x="918216" y="3921784"/>
          <a:ext cx="7735928" cy="1706880"/>
        </p:xfrm>
        <a:graphic>
          <a:graphicData uri="http://schemas.openxmlformats.org/drawingml/2006/table">
            <a:tbl>
              <a:tblPr firstRow="1" bandRow="1">
                <a:tableStyleId>{5C22544A-7EE6-4342-B048-85BDC9FD1C3A}</a:tableStyleId>
              </a:tblPr>
              <a:tblGrid>
                <a:gridCol w="1933982">
                  <a:extLst>
                    <a:ext uri="{9D8B030D-6E8A-4147-A177-3AD203B41FA5}">
                      <a16:colId xmlns="" xmlns:a16="http://schemas.microsoft.com/office/drawing/2014/main" val="20000"/>
                    </a:ext>
                  </a:extLst>
                </a:gridCol>
                <a:gridCol w="1933982">
                  <a:extLst>
                    <a:ext uri="{9D8B030D-6E8A-4147-A177-3AD203B41FA5}">
                      <a16:colId xmlns="" xmlns:a16="http://schemas.microsoft.com/office/drawing/2014/main" val="20001"/>
                    </a:ext>
                  </a:extLst>
                </a:gridCol>
                <a:gridCol w="1933982">
                  <a:extLst>
                    <a:ext uri="{9D8B030D-6E8A-4147-A177-3AD203B41FA5}">
                      <a16:colId xmlns="" xmlns:a16="http://schemas.microsoft.com/office/drawing/2014/main" val="20002"/>
                    </a:ext>
                  </a:extLst>
                </a:gridCol>
                <a:gridCol w="1933982">
                  <a:extLst>
                    <a:ext uri="{9D8B030D-6E8A-4147-A177-3AD203B41FA5}">
                      <a16:colId xmlns="" xmlns:a16="http://schemas.microsoft.com/office/drawing/2014/main" val="20003"/>
                    </a:ext>
                  </a:extLst>
                </a:gridCol>
              </a:tblGrid>
              <a:tr h="0">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物體</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質量</a:t>
                      </a:r>
                      <a:r>
                        <a:rPr kumimoji="1" lang="en-US" sz="2800" b="0" i="0" kern="1200">
                          <a:solidFill>
                            <a:schemeClr val="tx1"/>
                          </a:solidFill>
                          <a:latin typeface="+mn-lt"/>
                          <a:ea typeface="標楷體" pitchFamily="65" charset="-120"/>
                          <a:cs typeface="+mn-cs"/>
                        </a:rPr>
                        <a:t>(g)</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上升溫度</a:t>
                      </a:r>
                      <a:r>
                        <a:rPr kumimoji="1" lang="en-US" sz="2800" b="0" i="0" kern="1200">
                          <a:solidFill>
                            <a:schemeClr val="tx1"/>
                          </a:solidFill>
                          <a:latin typeface="+mn-lt"/>
                          <a:ea typeface="標楷體" pitchFamily="65" charset="-120"/>
                          <a:cs typeface="+mn-cs"/>
                        </a:rPr>
                        <a:t>(°C)</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加熱所需的時間</a:t>
                      </a:r>
                      <a:r>
                        <a:rPr kumimoji="1" lang="en-US" sz="2800" b="0" i="0" kern="1200">
                          <a:solidFill>
                            <a:schemeClr val="tx1"/>
                          </a:solidFill>
                          <a:latin typeface="+mn-lt"/>
                          <a:ea typeface="標楷體" pitchFamily="65" charset="-120"/>
                          <a:cs typeface="+mn-cs"/>
                        </a:rPr>
                        <a:t>(s)</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22563">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甲</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100</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20</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120</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22563">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乙</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300</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10</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X</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18731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323849" y="919584"/>
            <a:ext cx="8515351" cy="569893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5" name="矩形 4"/>
          <p:cNvSpPr>
            <a:spLocks noChangeArrowheads="1"/>
          </p:cNvSpPr>
          <p:nvPr/>
        </p:nvSpPr>
        <p:spPr bwMode="auto">
          <a:xfrm>
            <a:off x="323849" y="292100"/>
            <a:ext cx="8429625" cy="596317"/>
          </a:xfrm>
          <a:prstGeom prst="rect">
            <a:avLst/>
          </a:prstGeom>
          <a:noFill/>
          <a:ln w="9525">
            <a:noFill/>
            <a:miter lim="800000"/>
            <a:headEnd/>
            <a:tailEnd/>
          </a:ln>
        </p:spPr>
        <p:txBody>
          <a:bodyPr wrap="square">
            <a:spAutoFit/>
          </a:bodyPr>
          <a:lstStyle/>
          <a:p>
            <a:pPr marL="450850" indent="-450850" algn="just">
              <a:lnSpc>
                <a:spcPct val="110000"/>
              </a:lnSpc>
            </a:pPr>
            <a:r>
              <a:rPr lang="zh-TW" altLang="en-US" sz="3200">
                <a:solidFill>
                  <a:srgbClr val="000000"/>
                </a:solidFill>
                <a:latin typeface="Times New Roman"/>
                <a:ea typeface="標楷體" pitchFamily="65" charset="-120"/>
              </a:rPr>
              <a:t>請閱讀下列敘述後，回答</a:t>
            </a:r>
            <a:r>
              <a:rPr lang="en-US" altLang="zh-TW" sz="3200">
                <a:solidFill>
                  <a:srgbClr val="000000"/>
                </a:solidFill>
                <a:latin typeface="Times New Roman"/>
                <a:ea typeface="標楷體" pitchFamily="65" charset="-120"/>
              </a:rPr>
              <a:t>50</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51</a:t>
            </a:r>
            <a:r>
              <a:rPr lang="zh-TW" altLang="en-US" sz="3200">
                <a:solidFill>
                  <a:srgbClr val="000000"/>
                </a:solidFill>
                <a:latin typeface="Times New Roman"/>
                <a:ea typeface="標楷體" pitchFamily="65" charset="-120"/>
              </a:rPr>
              <a:t>題</a:t>
            </a:r>
            <a:endParaRPr lang="zh-TW" altLang="en-US" sz="3200" dirty="0">
              <a:solidFill>
                <a:srgbClr val="000000"/>
              </a:solidFill>
              <a:latin typeface="Times New Roman"/>
              <a:ea typeface="標楷體" pitchFamily="65" charset="-120"/>
            </a:endParaRPr>
          </a:p>
        </p:txBody>
      </p:sp>
      <p:sp>
        <p:nvSpPr>
          <p:cNvPr id="4" name="矩形 3"/>
          <p:cNvSpPr>
            <a:spLocks noChangeArrowheads="1"/>
          </p:cNvSpPr>
          <p:nvPr/>
        </p:nvSpPr>
        <p:spPr bwMode="auto">
          <a:xfrm>
            <a:off x="323849" y="919584"/>
            <a:ext cx="8515351" cy="2062103"/>
          </a:xfrm>
          <a:prstGeom prst="rect">
            <a:avLst/>
          </a:prstGeom>
          <a:noFill/>
          <a:ln w="9525">
            <a:noFill/>
            <a:miter lim="800000"/>
            <a:headEnd/>
            <a:tailEnd/>
          </a:ln>
        </p:spPr>
        <p:txBody>
          <a:bodyPr wrap="square">
            <a:spAutoFit/>
          </a:bodyPr>
          <a:lstStyle/>
          <a:p>
            <a:pPr algn="just" hangingPunct="0"/>
            <a:r>
              <a:rPr lang="zh-TW" altLang="en-US" sz="3200">
                <a:solidFill>
                  <a:srgbClr val="000000"/>
                </a:solidFill>
                <a:latin typeface="Times New Roman"/>
                <a:ea typeface="標楷體" pitchFamily="65" charset="-120"/>
              </a:rPr>
              <a:t>　　</a:t>
            </a:r>
            <a:r>
              <a:rPr lang="zh-TW" altLang="en-US" sz="3200" spc="-100">
                <a:solidFill>
                  <a:srgbClr val="000000"/>
                </a:solidFill>
                <a:latin typeface="Times New Roman"/>
                <a:ea typeface="標楷體" pitchFamily="65" charset="-120"/>
              </a:rPr>
              <a:t>上述步驟完成後，小敏想對「茶包天燈」現象作進一步的研究，她設計了一張實驗紀錄表，如表</a:t>
            </a:r>
            <a:r>
              <a:rPr lang="en-US" altLang="zh-TW" sz="3200" spc="-100">
                <a:solidFill>
                  <a:srgbClr val="000000"/>
                </a:solidFill>
                <a:latin typeface="Times New Roman"/>
                <a:ea typeface="標楷體" pitchFamily="65" charset="-120"/>
              </a:rPr>
              <a:t>(</a:t>
            </a:r>
            <a:r>
              <a:rPr lang="zh-TW" altLang="en-US" sz="3200" spc="-100">
                <a:solidFill>
                  <a:srgbClr val="000000"/>
                </a:solidFill>
                <a:latin typeface="Times New Roman"/>
                <a:ea typeface="標楷體" pitchFamily="65" charset="-120"/>
              </a:rPr>
              <a:t>十一</a:t>
            </a:r>
            <a:r>
              <a:rPr lang="en-US" altLang="zh-TW" sz="3200" spc="-100">
                <a:solidFill>
                  <a:srgbClr val="000000"/>
                </a:solidFill>
                <a:latin typeface="Times New Roman"/>
                <a:ea typeface="標楷體" pitchFamily="65" charset="-120"/>
              </a:rPr>
              <a:t>)</a:t>
            </a:r>
            <a:r>
              <a:rPr lang="zh-TW" altLang="en-US" sz="3200" spc="-100">
                <a:solidFill>
                  <a:srgbClr val="000000"/>
                </a:solidFill>
                <a:latin typeface="Times New Roman"/>
                <a:ea typeface="標楷體" pitchFamily="65" charset="-120"/>
              </a:rPr>
              <a:t>所示。</a:t>
            </a:r>
          </a:p>
          <a:p>
            <a:pPr algn="ctr" hangingPunct="0"/>
            <a:r>
              <a:rPr lang="zh-TW" altLang="en-US" sz="3200" spc="-100">
                <a:solidFill>
                  <a:srgbClr val="000000"/>
                </a:solidFill>
                <a:latin typeface="Times New Roman"/>
                <a:ea typeface="標楷體" pitchFamily="65" charset="-120"/>
              </a:rPr>
              <a:t>表</a:t>
            </a:r>
            <a:r>
              <a:rPr lang="en-US" altLang="zh-TW" sz="3200" spc="-100">
                <a:solidFill>
                  <a:srgbClr val="000000"/>
                </a:solidFill>
                <a:latin typeface="Times New Roman"/>
                <a:ea typeface="標楷體" pitchFamily="65" charset="-120"/>
              </a:rPr>
              <a:t>(</a:t>
            </a:r>
            <a:r>
              <a:rPr lang="zh-TW" altLang="en-US" sz="3200" spc="-100">
                <a:solidFill>
                  <a:srgbClr val="000000"/>
                </a:solidFill>
                <a:latin typeface="Times New Roman"/>
                <a:ea typeface="標楷體" pitchFamily="65" charset="-120"/>
              </a:rPr>
              <a:t>十一</a:t>
            </a:r>
            <a:r>
              <a:rPr lang="en-US" altLang="zh-TW" sz="3200" spc="-100">
                <a:solidFill>
                  <a:srgbClr val="000000"/>
                </a:solidFill>
                <a:latin typeface="Times New Roman"/>
                <a:ea typeface="標楷體" pitchFamily="65" charset="-120"/>
              </a:rPr>
              <a:t>)</a:t>
            </a:r>
          </a:p>
        </p:txBody>
      </p:sp>
      <p:graphicFrame>
        <p:nvGraphicFramePr>
          <p:cNvPr id="6" name="表格 5"/>
          <p:cNvGraphicFramePr>
            <a:graphicFrameLocks noGrp="1"/>
          </p:cNvGraphicFramePr>
          <p:nvPr>
            <p:extLst>
              <p:ext uri="{D42A27DB-BD31-4B8C-83A1-F6EECF244321}">
                <p14:modId xmlns:p14="http://schemas.microsoft.com/office/powerpoint/2010/main" val="2098515477"/>
              </p:ext>
            </p:extLst>
          </p:nvPr>
        </p:nvGraphicFramePr>
        <p:xfrm>
          <a:off x="418966" y="2981687"/>
          <a:ext cx="8325121" cy="3584448"/>
        </p:xfrm>
        <a:graphic>
          <a:graphicData uri="http://schemas.openxmlformats.org/drawingml/2006/table">
            <a:tbl>
              <a:tblPr firstRow="1" bandRow="1">
                <a:tableStyleId>{5C22544A-7EE6-4342-B048-85BDC9FD1C3A}</a:tableStyleId>
              </a:tblPr>
              <a:tblGrid>
                <a:gridCol w="1856148">
                  <a:extLst>
                    <a:ext uri="{9D8B030D-6E8A-4147-A177-3AD203B41FA5}">
                      <a16:colId xmlns="" xmlns:a16="http://schemas.microsoft.com/office/drawing/2014/main" val="20000"/>
                    </a:ext>
                  </a:extLst>
                </a:gridCol>
                <a:gridCol w="1197429">
                  <a:extLst>
                    <a:ext uri="{9D8B030D-6E8A-4147-A177-3AD203B41FA5}">
                      <a16:colId xmlns="" xmlns:a16="http://schemas.microsoft.com/office/drawing/2014/main" val="20001"/>
                    </a:ext>
                  </a:extLst>
                </a:gridCol>
                <a:gridCol w="1317886">
                  <a:extLst>
                    <a:ext uri="{9D8B030D-6E8A-4147-A177-3AD203B41FA5}">
                      <a16:colId xmlns="" xmlns:a16="http://schemas.microsoft.com/office/drawing/2014/main" val="20002"/>
                    </a:ext>
                  </a:extLst>
                </a:gridCol>
                <a:gridCol w="1317886">
                  <a:extLst>
                    <a:ext uri="{9D8B030D-6E8A-4147-A177-3AD203B41FA5}">
                      <a16:colId xmlns="" xmlns:a16="http://schemas.microsoft.com/office/drawing/2014/main" val="20003"/>
                    </a:ext>
                  </a:extLst>
                </a:gridCol>
                <a:gridCol w="1317886">
                  <a:extLst>
                    <a:ext uri="{9D8B030D-6E8A-4147-A177-3AD203B41FA5}">
                      <a16:colId xmlns="" xmlns:a16="http://schemas.microsoft.com/office/drawing/2014/main" val="20004"/>
                    </a:ext>
                  </a:extLst>
                </a:gridCol>
                <a:gridCol w="1317886">
                  <a:extLst>
                    <a:ext uri="{9D8B030D-6E8A-4147-A177-3AD203B41FA5}">
                      <a16:colId xmlns="" xmlns:a16="http://schemas.microsoft.com/office/drawing/2014/main" val="20005"/>
                    </a:ext>
                  </a:extLst>
                </a:gridCol>
              </a:tblGrid>
              <a:tr h="488830">
                <a:tc rowSpan="7">
                  <a:txBody>
                    <a:bodyPr/>
                    <a:lstStyle/>
                    <a:p>
                      <a:pPr marL="0" indent="-317500" algn="l" defTabSz="914400" rtl="0" eaLnBrk="1" latinLnBrk="0" hangingPunct="1">
                        <a:lnSpc>
                          <a:spcPct val="100000"/>
                        </a:lnSpc>
                        <a:spcAft>
                          <a:spcPts val="0"/>
                        </a:spcAft>
                        <a:tabLst>
                          <a:tab pos="684530" algn="r"/>
                          <a:tab pos="1431290" algn="l"/>
                          <a:tab pos="2302510" algn="l"/>
                          <a:tab pos="3182620" algn="l"/>
                        </a:tabLst>
                      </a:pPr>
                      <a:r>
                        <a:rPr kumimoji="1" lang="zh-TW" altLang="en-US" sz="2800" b="0" i="0" kern="1200">
                          <a:solidFill>
                            <a:schemeClr val="tx1"/>
                          </a:solidFill>
                          <a:latin typeface="+mn-lt"/>
                          <a:ea typeface="標楷體" pitchFamily="65" charset="-120"/>
                          <a:cs typeface="+mn-cs"/>
                        </a:rPr>
                        <a:t>實驗日期：</a:t>
                      </a:r>
                      <a:r>
                        <a:rPr kumimoji="1" lang="en-US" altLang="zh-TW" sz="2800" b="0" i="0" kern="1200">
                          <a:solidFill>
                            <a:schemeClr val="tx1"/>
                          </a:solidFill>
                          <a:latin typeface="+mn-lt"/>
                          <a:ea typeface="標楷體" pitchFamily="65" charset="-120"/>
                          <a:cs typeface="+mn-cs"/>
                        </a:rPr>
                        <a:t>________</a:t>
                      </a:r>
                    </a:p>
                    <a:p>
                      <a:pPr marL="0" indent="-317500" algn="l" defTabSz="914400" rtl="0" eaLnBrk="1" latinLnBrk="0" hangingPunct="1">
                        <a:lnSpc>
                          <a:spcPct val="100000"/>
                        </a:lnSpc>
                        <a:spcAft>
                          <a:spcPts val="0"/>
                        </a:spcAft>
                        <a:tabLst>
                          <a:tab pos="684530" algn="r"/>
                          <a:tab pos="1431290" algn="l"/>
                          <a:tab pos="2302510" algn="l"/>
                          <a:tab pos="3182620" algn="l"/>
                        </a:tabLst>
                      </a:pPr>
                      <a:r>
                        <a:rPr kumimoji="1" lang="zh-TW" altLang="en-US" sz="2800" b="0" i="0" kern="1200">
                          <a:solidFill>
                            <a:schemeClr val="tx1"/>
                          </a:solidFill>
                          <a:latin typeface="+mn-lt"/>
                          <a:ea typeface="標楷體" pitchFamily="65" charset="-120"/>
                          <a:cs typeface="+mn-cs"/>
                        </a:rPr>
                        <a:t>氣溫：</a:t>
                      </a:r>
                      <a:r>
                        <a:rPr kumimoji="1" lang="en-US" altLang="zh-TW" sz="2800" b="0" i="0" kern="1200">
                          <a:solidFill>
                            <a:schemeClr val="tx1"/>
                          </a:solidFill>
                          <a:latin typeface="+mn-lt"/>
                          <a:ea typeface="標楷體" pitchFamily="65" charset="-120"/>
                          <a:cs typeface="+mn-cs"/>
                        </a:rPr>
                        <a:t>________</a:t>
                      </a:r>
                    </a:p>
                    <a:p>
                      <a:pPr marL="0" indent="-317500" algn="l" defTabSz="914400" rtl="0" eaLnBrk="1" latinLnBrk="0" hangingPunct="1">
                        <a:lnSpc>
                          <a:spcPct val="100000"/>
                        </a:lnSpc>
                        <a:spcAft>
                          <a:spcPts val="0"/>
                        </a:spcAft>
                        <a:tabLst>
                          <a:tab pos="684530" algn="r"/>
                          <a:tab pos="1431290" algn="l"/>
                          <a:tab pos="2302510" algn="l"/>
                          <a:tab pos="3182620" algn="l"/>
                        </a:tabLst>
                      </a:pPr>
                      <a:r>
                        <a:rPr kumimoji="1" lang="zh-TW" altLang="en-US" sz="2800" b="0" i="0" kern="1200">
                          <a:solidFill>
                            <a:schemeClr val="tx1"/>
                          </a:solidFill>
                          <a:latin typeface="+mn-lt"/>
                          <a:ea typeface="標楷體" pitchFamily="65" charset="-120"/>
                          <a:cs typeface="+mn-cs"/>
                        </a:rPr>
                        <a:t>濕度：</a:t>
                      </a:r>
                      <a:r>
                        <a:rPr kumimoji="1" lang="en-US" altLang="zh-TW" sz="2800" b="0" i="0" kern="1200">
                          <a:solidFill>
                            <a:schemeClr val="tx1"/>
                          </a:solidFill>
                          <a:latin typeface="+mn-lt"/>
                          <a:ea typeface="標楷體" pitchFamily="65" charset="-120"/>
                          <a:cs typeface="+mn-cs"/>
                        </a:rPr>
                        <a:t>________</a:t>
                      </a:r>
                    </a:p>
                    <a:p>
                      <a:pPr marL="0" indent="-317500" algn="l" defTabSz="914400" rtl="0" eaLnBrk="1" latinLnBrk="0" hangingPunct="1">
                        <a:lnSpc>
                          <a:spcPct val="100000"/>
                        </a:lnSpc>
                        <a:spcAft>
                          <a:spcPts val="0"/>
                        </a:spcAft>
                        <a:tabLst>
                          <a:tab pos="684530" algn="r"/>
                          <a:tab pos="1431290" algn="l"/>
                          <a:tab pos="2302510" algn="l"/>
                          <a:tab pos="3182620" algn="l"/>
                        </a:tabLst>
                      </a:pPr>
                      <a:r>
                        <a:rPr kumimoji="1" lang="zh-TW" altLang="en-US" sz="2800" b="0" i="0" kern="1200">
                          <a:solidFill>
                            <a:schemeClr val="tx1"/>
                          </a:solidFill>
                          <a:latin typeface="+mn-lt"/>
                          <a:ea typeface="標楷體" pitchFamily="65" charset="-120"/>
                          <a:cs typeface="+mn-cs"/>
                        </a:rPr>
                        <a:t>大氣壓力：</a:t>
                      </a:r>
                      <a:r>
                        <a:rPr kumimoji="1" lang="en-US" altLang="zh-TW" sz="2800" b="0" i="0" kern="1200">
                          <a:solidFill>
                            <a:schemeClr val="tx1"/>
                          </a:solidFill>
                          <a:latin typeface="+mn-lt"/>
                          <a:ea typeface="標楷體" pitchFamily="65" charset="-120"/>
                          <a:cs typeface="+mn-cs"/>
                        </a:rPr>
                        <a:t>________</a:t>
                      </a: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altLang="en-US" sz="2800" b="0" i="0" kern="1200">
                          <a:solidFill>
                            <a:schemeClr val="tx1"/>
                          </a:solidFill>
                          <a:latin typeface="+mn-lt"/>
                          <a:ea typeface="標楷體" pitchFamily="65" charset="-120"/>
                          <a:cs typeface="+mn-cs"/>
                        </a:rPr>
                        <a:t>茶包</a:t>
                      </a:r>
                    </a:p>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altLang="en-US" sz="2800" b="0" i="0" kern="1200">
                          <a:solidFill>
                            <a:schemeClr val="tx1"/>
                          </a:solidFill>
                          <a:latin typeface="+mn-lt"/>
                          <a:ea typeface="標楷體" pitchFamily="65" charset="-120"/>
                          <a:cs typeface="+mn-cs"/>
                        </a:rPr>
                        <a:t>長度</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marL="317500" indent="-317500" algn="ctr">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灰燼最大飛行高度</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88830">
                <a:tc vMerge="1">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317500" indent="-317500" algn="ctr">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第一次</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317500" indent="-317500" algn="ctr">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第二次</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317500" indent="-317500" algn="ctr">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第三次</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317500" indent="-317500" algn="ctr">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平均</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487220">
                <a:tc vMerge="1">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317500" indent="-317500" algn="ctr" defTabSz="914400" rtl="0" eaLnBrk="1" latinLnBrk="0" hangingPunct="1">
                        <a:lnSpc>
                          <a:spcPct val="12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12.0cm</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87220">
                <a:tc vMerge="1">
                  <a:txBody>
                    <a:bodyPr/>
                    <a:lstStyle/>
                    <a:p>
                      <a:endParaRPr lang="zh-TW" altLang="en-US"/>
                    </a:p>
                  </a:txBody>
                  <a:tcPr/>
                </a:tc>
                <a:tc>
                  <a:txBody>
                    <a:bodyPr/>
                    <a:lstStyle/>
                    <a:p>
                      <a:pPr marL="317500" indent="-317500" algn="ctr" defTabSz="914400" rtl="0" eaLnBrk="1" latinLnBrk="0" hangingPunct="1">
                        <a:lnSpc>
                          <a:spcPct val="12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10.0cm</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487220">
                <a:tc vMerge="1">
                  <a:txBody>
                    <a:bodyPr/>
                    <a:lstStyle/>
                    <a:p>
                      <a:endParaRPr lang="zh-TW" altLang="en-US"/>
                    </a:p>
                  </a:txBody>
                  <a:tcPr/>
                </a:tc>
                <a:tc>
                  <a:txBody>
                    <a:bodyPr/>
                    <a:lstStyle/>
                    <a:p>
                      <a:pPr marL="317500" indent="-317500" algn="ctr" defTabSz="914400" rtl="0" eaLnBrk="1" latinLnBrk="0" hangingPunct="1">
                        <a:lnSpc>
                          <a:spcPct val="12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8.0cm</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487220">
                <a:tc vMerge="1">
                  <a:txBody>
                    <a:bodyPr/>
                    <a:lstStyle/>
                    <a:p>
                      <a:endParaRPr lang="zh-TW" altLang="en-US"/>
                    </a:p>
                  </a:txBody>
                  <a:tcPr/>
                </a:tc>
                <a:tc>
                  <a:txBody>
                    <a:bodyPr/>
                    <a:lstStyle/>
                    <a:p>
                      <a:pPr marL="317500" indent="-317500" algn="ctr" defTabSz="914400" rtl="0" eaLnBrk="1" latinLnBrk="0" hangingPunct="1">
                        <a:lnSpc>
                          <a:spcPct val="12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6.0cm</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487220">
                <a:tc vMerge="1">
                  <a:txBody>
                    <a:bodyPr/>
                    <a:lstStyle/>
                    <a:p>
                      <a:endParaRPr lang="zh-TW" altLang="en-US"/>
                    </a:p>
                  </a:txBody>
                  <a:tcPr/>
                </a:tc>
                <a:tc>
                  <a:txBody>
                    <a:bodyPr/>
                    <a:lstStyle/>
                    <a:p>
                      <a:pPr marL="317500" indent="-317500" algn="ctr" defTabSz="914400" rtl="0" eaLnBrk="1" latinLnBrk="0" hangingPunct="1">
                        <a:lnSpc>
                          <a:spcPct val="12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4.0cm</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6040178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39750" y="404813"/>
            <a:ext cx="8229600" cy="1143000"/>
          </a:xfrm>
        </p:spPr>
        <p:txBody>
          <a:bodyPr/>
          <a:lstStyle/>
          <a:p>
            <a:r>
              <a:rPr lang="zh-TW" altLang="en-US" sz="5400" dirty="0">
                <a:solidFill>
                  <a:srgbClr val="FF0000"/>
                </a:solidFill>
                <a:ea typeface="華康勘亭流" pitchFamily="65" charset="-120"/>
              </a:rPr>
              <a:t>原子結構  離子週期表</a:t>
            </a:r>
            <a:r>
              <a:rPr lang="zh-TW" altLang="en-US" sz="1800" dirty="0">
                <a:solidFill>
                  <a:schemeClr val="tx1"/>
                </a:solidFill>
                <a:ea typeface="華康勘亭流" pitchFamily="65" charset="-120"/>
              </a:rPr>
              <a:t>必考</a:t>
            </a:r>
          </a:p>
        </p:txBody>
      </p:sp>
      <p:sp>
        <p:nvSpPr>
          <p:cNvPr id="64517" name="Text Box 5"/>
          <p:cNvSpPr txBox="1">
            <a:spLocks noChangeArrowheads="1"/>
          </p:cNvSpPr>
          <p:nvPr/>
        </p:nvSpPr>
        <p:spPr bwMode="auto">
          <a:xfrm>
            <a:off x="1331913" y="1628775"/>
            <a:ext cx="5976937"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zh-TW" altLang="en-US" sz="3200" dirty="0">
                <a:solidFill>
                  <a:srgbClr val="0066FF"/>
                </a:solidFill>
                <a:ea typeface="華康魏碑體" pitchFamily="65" charset="-120"/>
              </a:rPr>
              <a:t>電子 </a:t>
            </a:r>
            <a:r>
              <a:rPr lang="zh-TW" altLang="zh-TW" sz="3200" dirty="0"/>
              <a:t>：</a:t>
            </a:r>
            <a:r>
              <a:rPr lang="zh-TW" altLang="en-US" sz="3200" dirty="0">
                <a:solidFill>
                  <a:srgbClr val="0066FF"/>
                </a:solidFill>
              </a:rPr>
              <a:t>帶負電</a:t>
            </a:r>
            <a:r>
              <a:rPr lang="zh-TW" altLang="en-US" sz="3200" dirty="0">
                <a:solidFill>
                  <a:srgbClr val="0066FF"/>
                </a:solidFill>
                <a:ea typeface="華康魏碑體" pitchFamily="65" charset="-120"/>
              </a:rPr>
              <a:t>  </a:t>
            </a:r>
            <a:r>
              <a:rPr lang="en-US" altLang="zh-TW" sz="3200" dirty="0">
                <a:solidFill>
                  <a:srgbClr val="0066FF"/>
                </a:solidFill>
                <a:ea typeface="華康魏碑體" pitchFamily="65" charset="-120"/>
              </a:rPr>
              <a:t>e</a:t>
            </a:r>
            <a:r>
              <a:rPr lang="en-US" altLang="zh-TW" sz="3200" baseline="30000" dirty="0">
                <a:solidFill>
                  <a:srgbClr val="0066FF"/>
                </a:solidFill>
                <a:ea typeface="華康魏碑體" pitchFamily="65" charset="-120"/>
              </a:rPr>
              <a:t>-</a:t>
            </a:r>
          </a:p>
          <a:p>
            <a:pPr>
              <a:spcBef>
                <a:spcPct val="50000"/>
              </a:spcBef>
              <a:buFontTx/>
              <a:buChar char="•"/>
            </a:pPr>
            <a:r>
              <a:rPr lang="zh-TW" altLang="en-US" sz="3200" dirty="0">
                <a:solidFill>
                  <a:srgbClr val="0066FF"/>
                </a:solidFill>
                <a:ea typeface="華康魏碑體" pitchFamily="65" charset="-120"/>
              </a:rPr>
              <a:t>質子  </a:t>
            </a:r>
            <a:r>
              <a:rPr lang="zh-TW" altLang="zh-TW" sz="3200" dirty="0"/>
              <a:t>：</a:t>
            </a:r>
            <a:r>
              <a:rPr lang="zh-TW" altLang="en-US" sz="3200" dirty="0">
                <a:solidFill>
                  <a:srgbClr val="0066FF"/>
                </a:solidFill>
              </a:rPr>
              <a:t>帶正電</a:t>
            </a:r>
            <a:r>
              <a:rPr lang="zh-TW" altLang="en-US" sz="3200" dirty="0">
                <a:solidFill>
                  <a:srgbClr val="0066FF"/>
                </a:solidFill>
                <a:ea typeface="華康魏碑體" pitchFamily="65" charset="-120"/>
              </a:rPr>
              <a:t> </a:t>
            </a:r>
            <a:r>
              <a:rPr lang="en-US" altLang="zh-TW" sz="3200" dirty="0">
                <a:solidFill>
                  <a:srgbClr val="0066FF"/>
                </a:solidFill>
                <a:ea typeface="華康魏碑體" pitchFamily="65" charset="-120"/>
              </a:rPr>
              <a:t>p     </a:t>
            </a:r>
            <a:r>
              <a:rPr lang="zh-TW" altLang="en-US" sz="3200" dirty="0">
                <a:solidFill>
                  <a:srgbClr val="0066FF"/>
                </a:solidFill>
                <a:ea typeface="華康魏碑體" pitchFamily="65" charset="-120"/>
              </a:rPr>
              <a:t>化學性</a:t>
            </a:r>
          </a:p>
          <a:p>
            <a:pPr>
              <a:spcBef>
                <a:spcPct val="50000"/>
              </a:spcBef>
              <a:buFontTx/>
              <a:buChar char="•"/>
            </a:pPr>
            <a:r>
              <a:rPr lang="zh-TW" altLang="en-US" sz="3200" dirty="0">
                <a:solidFill>
                  <a:srgbClr val="0066FF"/>
                </a:solidFill>
                <a:ea typeface="華康魏碑體" pitchFamily="65" charset="-120"/>
              </a:rPr>
              <a:t>中子  </a:t>
            </a:r>
            <a:r>
              <a:rPr lang="zh-TW" altLang="zh-TW" sz="3200" dirty="0"/>
              <a:t>：</a:t>
            </a:r>
            <a:r>
              <a:rPr lang="zh-TW" altLang="en-US" sz="3200" dirty="0"/>
              <a:t>不帶電</a:t>
            </a:r>
            <a:r>
              <a:rPr lang="zh-TW" altLang="en-US" sz="3200" dirty="0">
                <a:solidFill>
                  <a:srgbClr val="0066FF"/>
                </a:solidFill>
                <a:ea typeface="華康魏碑體" pitchFamily="65" charset="-120"/>
              </a:rPr>
              <a:t>  </a:t>
            </a:r>
            <a:r>
              <a:rPr lang="en-US" altLang="zh-TW" sz="3200" dirty="0">
                <a:solidFill>
                  <a:srgbClr val="0066FF"/>
                </a:solidFill>
                <a:ea typeface="華康魏碑體" pitchFamily="65" charset="-120"/>
              </a:rPr>
              <a:t>n</a:t>
            </a:r>
          </a:p>
          <a:p>
            <a:pPr>
              <a:spcBef>
                <a:spcPct val="50000"/>
              </a:spcBef>
              <a:buFontTx/>
              <a:buChar char="•"/>
            </a:pPr>
            <a:r>
              <a:rPr lang="zh-TW" altLang="en-US" sz="3200" dirty="0">
                <a:solidFill>
                  <a:srgbClr val="0066FF"/>
                </a:solidFill>
                <a:ea typeface="華康魏碑體" pitchFamily="65" charset="-120"/>
              </a:rPr>
              <a:t>質量數  </a:t>
            </a:r>
            <a:r>
              <a:rPr lang="zh-TW" altLang="zh-TW" sz="3200" dirty="0"/>
              <a:t>：</a:t>
            </a:r>
            <a:r>
              <a:rPr lang="zh-TW" altLang="en-US" sz="3200" dirty="0">
                <a:solidFill>
                  <a:srgbClr val="0066FF"/>
                </a:solidFill>
                <a:ea typeface="華康魏碑體" pitchFamily="65" charset="-120"/>
              </a:rPr>
              <a:t>  </a:t>
            </a:r>
            <a:r>
              <a:rPr lang="en-US" altLang="zh-TW" sz="3200" dirty="0" err="1">
                <a:solidFill>
                  <a:srgbClr val="0066FF"/>
                </a:solidFill>
                <a:ea typeface="華康魏碑體" pitchFamily="65" charset="-120"/>
              </a:rPr>
              <a:t>p+n</a:t>
            </a:r>
            <a:endParaRPr lang="en-US" altLang="zh-TW" sz="3200" dirty="0">
              <a:solidFill>
                <a:srgbClr val="0066FF"/>
              </a:solidFill>
              <a:ea typeface="華康魏碑體" pitchFamily="65" charset="-120"/>
            </a:endParaRPr>
          </a:p>
          <a:p>
            <a:pPr>
              <a:spcBef>
                <a:spcPct val="50000"/>
              </a:spcBef>
              <a:buFontTx/>
              <a:buChar char="•"/>
            </a:pPr>
            <a:r>
              <a:rPr lang="zh-TW" altLang="en-US" sz="3200" dirty="0">
                <a:solidFill>
                  <a:srgbClr val="0066FF"/>
                </a:solidFill>
                <a:ea typeface="華康魏碑體" pitchFamily="65" charset="-120"/>
              </a:rPr>
              <a:t>電荷數  </a:t>
            </a:r>
            <a:r>
              <a:rPr lang="zh-TW" altLang="en-US" sz="3200" dirty="0"/>
              <a:t>：</a:t>
            </a:r>
            <a:r>
              <a:rPr lang="en-US" altLang="zh-TW" sz="3200" dirty="0"/>
              <a:t>p-e</a:t>
            </a:r>
          </a:p>
          <a:p>
            <a:pPr>
              <a:spcBef>
                <a:spcPct val="50000"/>
              </a:spcBef>
              <a:buFontTx/>
              <a:buChar char="•"/>
            </a:pPr>
            <a:r>
              <a:rPr lang="zh-TW" altLang="en-US" sz="3200" dirty="0">
                <a:solidFill>
                  <a:srgbClr val="0066FF"/>
                </a:solidFill>
                <a:ea typeface="華康魏碑體" pitchFamily="65" charset="-120"/>
              </a:rPr>
              <a:t>分子</a:t>
            </a:r>
            <a:r>
              <a:rPr lang="zh-TW" altLang="en-US" sz="3200" dirty="0"/>
              <a:t>：</a:t>
            </a:r>
            <a:r>
              <a:rPr lang="zh-TW" altLang="en-US" sz="3200" b="1" dirty="0">
                <a:solidFill>
                  <a:srgbClr val="0066FF"/>
                </a:solidFill>
                <a:ea typeface="華康儷細黑" pitchFamily="49" charset="-120"/>
              </a:rPr>
              <a:t>單、雙、化合物</a:t>
            </a:r>
          </a:p>
          <a:p>
            <a:pPr>
              <a:spcBef>
                <a:spcPct val="50000"/>
              </a:spcBef>
              <a:buFontTx/>
              <a:buChar char="•"/>
            </a:pPr>
            <a:r>
              <a:rPr lang="zh-TW" altLang="en-US" sz="3200" dirty="0">
                <a:solidFill>
                  <a:srgbClr val="0066FF"/>
                </a:solidFill>
                <a:ea typeface="華康魏碑體" pitchFamily="65" charset="-120"/>
              </a:rPr>
              <a:t>陽離子     陰離子</a:t>
            </a:r>
            <a:endParaRPr lang="en-US" altLang="zh-TW" sz="3200" dirty="0">
              <a:solidFill>
                <a:srgbClr val="0066FF"/>
              </a:solidFill>
              <a:ea typeface="華康魏碑體" pitchFamily="65" charset="-12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50825" y="404813"/>
            <a:ext cx="8589963" cy="4032250"/>
          </a:xfrm>
        </p:spPr>
        <p:txBody>
          <a:bodyPr/>
          <a:lstStyle/>
          <a:p>
            <a:r>
              <a:rPr kumimoji="0" lang="en-US" altLang="zh-TW">
                <a:solidFill>
                  <a:srgbClr val="FF0000"/>
                </a:solidFill>
              </a:rPr>
              <a:t>103</a:t>
            </a:r>
          </a:p>
          <a:p>
            <a:r>
              <a:rPr lang="zh-TW" altLang="en-US" sz="2800"/>
              <a:t>關於</a:t>
            </a:r>
            <a:r>
              <a:rPr lang="en-US" altLang="zh-TW" sz="2800"/>
              <a:t>1</a:t>
            </a:r>
            <a:r>
              <a:rPr lang="zh-TW" altLang="en-US" sz="2800"/>
              <a:t>個鎵原子（</a:t>
            </a:r>
            <a:r>
              <a:rPr lang="en-US" altLang="zh-TW" sz="2800"/>
              <a:t>Ga</a:t>
            </a:r>
            <a:r>
              <a:rPr lang="zh-TW" altLang="en-US" sz="2800"/>
              <a:t>）形成鎵離子（</a:t>
            </a:r>
            <a:r>
              <a:rPr lang="en-US" altLang="zh-TW" sz="2800"/>
              <a:t>Ga</a:t>
            </a:r>
            <a:r>
              <a:rPr lang="en-US" altLang="zh-TW" sz="2800" baseline="30000"/>
              <a:t>3</a:t>
            </a:r>
            <a:r>
              <a:rPr lang="zh-TW" altLang="en-US" sz="2800" baseline="30000"/>
              <a:t>＋</a:t>
            </a:r>
            <a:r>
              <a:rPr lang="zh-TW" altLang="en-US" sz="2800"/>
              <a:t>）的敘述，下列何者正確？ </a:t>
            </a:r>
          </a:p>
          <a:p>
            <a:pPr>
              <a:buFontTx/>
              <a:buNone/>
            </a:pPr>
            <a:r>
              <a:rPr lang="en-US" altLang="zh-TW" sz="2800"/>
              <a:t>(A)</a:t>
            </a:r>
            <a:r>
              <a:rPr lang="zh-TW" altLang="en-US" sz="2800"/>
              <a:t>鎵原子失去</a:t>
            </a:r>
            <a:r>
              <a:rPr lang="en-US" altLang="zh-TW" sz="2800"/>
              <a:t>3</a:t>
            </a:r>
            <a:r>
              <a:rPr lang="zh-TW" altLang="en-US" sz="2800"/>
              <a:t>個電子形成鎵離子 </a:t>
            </a:r>
          </a:p>
          <a:p>
            <a:pPr>
              <a:buFontTx/>
              <a:buNone/>
            </a:pPr>
            <a:r>
              <a:rPr lang="en-US" altLang="zh-TW" sz="2800"/>
              <a:t>(B)</a:t>
            </a:r>
            <a:r>
              <a:rPr lang="zh-TW" altLang="en-US" sz="2800"/>
              <a:t>鎵原子失去</a:t>
            </a:r>
            <a:r>
              <a:rPr lang="en-US" altLang="zh-TW" sz="2800"/>
              <a:t>3</a:t>
            </a:r>
            <a:r>
              <a:rPr lang="zh-TW" altLang="en-US" sz="2800"/>
              <a:t>個質子形成鎵離子 </a:t>
            </a:r>
          </a:p>
          <a:p>
            <a:pPr>
              <a:buFontTx/>
              <a:buNone/>
            </a:pPr>
            <a:r>
              <a:rPr lang="en-US" altLang="zh-TW" sz="2800"/>
              <a:t>(C)</a:t>
            </a:r>
            <a:r>
              <a:rPr lang="zh-TW" altLang="en-US" sz="2800"/>
              <a:t>鎵原子得到</a:t>
            </a:r>
            <a:r>
              <a:rPr lang="en-US" altLang="zh-TW" sz="2800"/>
              <a:t>3</a:t>
            </a:r>
            <a:r>
              <a:rPr lang="zh-TW" altLang="en-US" sz="2800"/>
              <a:t>個電子形成鎵離子 </a:t>
            </a:r>
          </a:p>
          <a:p>
            <a:pPr>
              <a:buFontTx/>
              <a:buNone/>
            </a:pPr>
            <a:r>
              <a:rPr lang="en-US" altLang="zh-TW" sz="2800"/>
              <a:t>(D)</a:t>
            </a:r>
            <a:r>
              <a:rPr lang="zh-TW" altLang="en-US" sz="2800"/>
              <a:t>鎵原子得到</a:t>
            </a:r>
            <a:r>
              <a:rPr lang="en-US" altLang="zh-TW" sz="2800"/>
              <a:t>3</a:t>
            </a:r>
            <a:r>
              <a:rPr lang="zh-TW" altLang="en-US" sz="2800"/>
              <a:t>個質子形成鎵離子 </a:t>
            </a:r>
          </a:p>
        </p:txBody>
      </p:sp>
      <p:sp>
        <p:nvSpPr>
          <p:cNvPr id="5124" name="Rectangle 4"/>
          <p:cNvSpPr>
            <a:spLocks noChangeArrowheads="1"/>
          </p:cNvSpPr>
          <p:nvPr/>
        </p:nvSpPr>
        <p:spPr bwMode="auto">
          <a:xfrm>
            <a:off x="827088" y="4941888"/>
            <a:ext cx="7423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0066FF"/>
                </a:solidFill>
              </a:rPr>
              <a:t>解析：</a:t>
            </a:r>
            <a:r>
              <a:rPr lang="en-US" altLang="zh-TW" sz="2400">
                <a:solidFill>
                  <a:srgbClr val="0066FF"/>
                </a:solidFill>
              </a:rPr>
              <a:t>Ga</a:t>
            </a:r>
            <a:r>
              <a:rPr lang="en-US" altLang="zh-TW" sz="2400" baseline="30000">
                <a:solidFill>
                  <a:srgbClr val="0066FF"/>
                </a:solidFill>
              </a:rPr>
              <a:t>3+</a:t>
            </a:r>
            <a:r>
              <a:rPr lang="zh-TW" altLang="en-US" sz="2400">
                <a:solidFill>
                  <a:srgbClr val="0066FF"/>
                </a:solidFill>
              </a:rPr>
              <a:t>表示其為</a:t>
            </a:r>
            <a:r>
              <a:rPr lang="en-US" altLang="zh-TW" sz="2400">
                <a:solidFill>
                  <a:srgbClr val="0066FF"/>
                </a:solidFill>
              </a:rPr>
              <a:t>Ga</a:t>
            </a:r>
            <a:r>
              <a:rPr lang="zh-TW" altLang="en-US" sz="2400">
                <a:solidFill>
                  <a:srgbClr val="0066FF"/>
                </a:solidFill>
              </a:rPr>
              <a:t>失去</a:t>
            </a:r>
            <a:r>
              <a:rPr lang="en-US" altLang="zh-TW" sz="2400">
                <a:solidFill>
                  <a:srgbClr val="0066FF"/>
                </a:solidFill>
              </a:rPr>
              <a:t>3</a:t>
            </a:r>
            <a:r>
              <a:rPr lang="zh-TW" altLang="en-US" sz="2400">
                <a:solidFill>
                  <a:srgbClr val="0066FF"/>
                </a:solidFill>
              </a:rPr>
              <a:t>個電子而帶</a:t>
            </a:r>
            <a:r>
              <a:rPr lang="en-US" altLang="zh-TW" sz="2400">
                <a:solidFill>
                  <a:srgbClr val="0066FF"/>
                </a:solidFill>
              </a:rPr>
              <a:t>3</a:t>
            </a:r>
            <a:r>
              <a:rPr lang="zh-TW" altLang="en-US" sz="2400">
                <a:solidFill>
                  <a:srgbClr val="0066FF"/>
                </a:solidFill>
              </a:rPr>
              <a:t>個正電荷。</a:t>
            </a:r>
            <a:r>
              <a:rPr lang="zh-TW" altLang="en-US"/>
              <a:t> </a:t>
            </a:r>
          </a:p>
        </p:txBody>
      </p:sp>
      <p:sp>
        <p:nvSpPr>
          <p:cNvPr id="5125" name="Rectangle 5"/>
          <p:cNvSpPr>
            <a:spLocks noChangeArrowheads="1"/>
          </p:cNvSpPr>
          <p:nvPr/>
        </p:nvSpPr>
        <p:spPr bwMode="auto">
          <a:xfrm>
            <a:off x="4643438" y="5472113"/>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ox(in)">
                                      <p:cBhvr>
                                        <p:cTn id="7" dur="500"/>
                                        <p:tgtEl>
                                          <p:spTgt spid="5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539750" y="692150"/>
            <a:ext cx="8229600" cy="3024188"/>
          </a:xfrm>
        </p:spPr>
        <p:txBody>
          <a:bodyPr/>
          <a:lstStyle/>
          <a:p>
            <a:pPr marL="609600" indent="-609600">
              <a:lnSpc>
                <a:spcPct val="90000"/>
              </a:lnSpc>
            </a:pPr>
            <a:r>
              <a:rPr kumimoji="0" lang="en-US" altLang="zh-TW" dirty="0">
                <a:solidFill>
                  <a:srgbClr val="FF0000"/>
                </a:solidFill>
              </a:rPr>
              <a:t>103</a:t>
            </a:r>
            <a:r>
              <a:rPr kumimoji="0" lang="zh-TW" altLang="en-US" dirty="0"/>
              <a:t>特招</a:t>
            </a:r>
          </a:p>
          <a:p>
            <a:pPr marL="609600" indent="-609600">
              <a:lnSpc>
                <a:spcPct val="90000"/>
              </a:lnSpc>
            </a:pPr>
            <a:r>
              <a:rPr kumimoji="0" lang="zh-TW" altLang="en-US" dirty="0"/>
              <a:t>「</a:t>
            </a:r>
            <a:r>
              <a:rPr lang="zh-TW" altLang="en-US" dirty="0"/>
              <a:t>雌黃」為一種含三硫化二砷（</a:t>
            </a:r>
            <a:r>
              <a:rPr lang="en-US" altLang="zh-TW" dirty="0"/>
              <a:t>As</a:t>
            </a:r>
            <a:r>
              <a:rPr lang="en-US" altLang="zh-TW" baseline="-25000" dirty="0"/>
              <a:t>2</a:t>
            </a:r>
            <a:r>
              <a:rPr lang="en-US" altLang="zh-TW" dirty="0"/>
              <a:t>S</a:t>
            </a:r>
            <a:r>
              <a:rPr lang="en-US" altLang="zh-TW" baseline="-25000" dirty="0"/>
              <a:t>3</a:t>
            </a:r>
            <a:r>
              <a:rPr lang="zh-TW" altLang="en-US" dirty="0"/>
              <a:t>）的橙黃色礦物，已知硫的質子數與中子數均為</a:t>
            </a:r>
            <a:r>
              <a:rPr lang="en-US" altLang="zh-TW" dirty="0"/>
              <a:t>16</a:t>
            </a:r>
            <a:r>
              <a:rPr lang="zh-TW" altLang="en-US" dirty="0"/>
              <a:t>，三硫化二砷之質量數總和為</a:t>
            </a:r>
            <a:r>
              <a:rPr lang="en-US" altLang="zh-TW" dirty="0"/>
              <a:t>246</a:t>
            </a:r>
            <a:r>
              <a:rPr lang="zh-TW" altLang="en-US" dirty="0"/>
              <a:t>，砷的質量數應為多少？ </a:t>
            </a:r>
            <a:r>
              <a:rPr lang="en-US" altLang="zh-TW" dirty="0"/>
              <a:t>(A) 75</a:t>
            </a:r>
            <a:r>
              <a:rPr lang="zh-TW" altLang="en-US" dirty="0"/>
              <a:t>　</a:t>
            </a:r>
            <a:r>
              <a:rPr lang="en-US" altLang="zh-TW" dirty="0"/>
              <a:t>(B) 99</a:t>
            </a:r>
            <a:r>
              <a:rPr lang="zh-TW" altLang="en-US" dirty="0"/>
              <a:t>　</a:t>
            </a:r>
            <a:r>
              <a:rPr lang="en-US" altLang="zh-TW" dirty="0"/>
              <a:t>(C) 150</a:t>
            </a:r>
            <a:r>
              <a:rPr lang="zh-TW" altLang="en-US" dirty="0"/>
              <a:t>　</a:t>
            </a:r>
            <a:r>
              <a:rPr lang="en-US" altLang="zh-TW" dirty="0"/>
              <a:t>(D) 198</a:t>
            </a:r>
          </a:p>
        </p:txBody>
      </p:sp>
      <p:sp>
        <p:nvSpPr>
          <p:cNvPr id="19460" name="Rectangle 4"/>
          <p:cNvSpPr>
            <a:spLocks noChangeArrowheads="1"/>
          </p:cNvSpPr>
          <p:nvPr/>
        </p:nvSpPr>
        <p:spPr bwMode="auto">
          <a:xfrm>
            <a:off x="514350" y="4581525"/>
            <a:ext cx="8629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0066FF"/>
                </a:solidFill>
              </a:rPr>
              <a:t>解析：</a:t>
            </a:r>
            <a:r>
              <a:rPr lang="en-US" altLang="zh-TW" sz="2400">
                <a:solidFill>
                  <a:srgbClr val="0066FF"/>
                </a:solidFill>
              </a:rPr>
              <a:t>S</a:t>
            </a:r>
            <a:r>
              <a:rPr lang="zh-TW" altLang="en-US" sz="2400">
                <a:solidFill>
                  <a:srgbClr val="0066FF"/>
                </a:solidFill>
              </a:rPr>
              <a:t>＝</a:t>
            </a:r>
            <a:r>
              <a:rPr lang="en-US" altLang="zh-TW" sz="2400">
                <a:solidFill>
                  <a:srgbClr val="0066FF"/>
                </a:solidFill>
              </a:rPr>
              <a:t>16</a:t>
            </a:r>
            <a:r>
              <a:rPr lang="zh-TW" altLang="en-US" sz="2400">
                <a:solidFill>
                  <a:srgbClr val="0066FF"/>
                </a:solidFill>
              </a:rPr>
              <a:t>＋</a:t>
            </a:r>
            <a:r>
              <a:rPr lang="en-US" altLang="zh-TW" sz="2400">
                <a:solidFill>
                  <a:srgbClr val="0066FF"/>
                </a:solidFill>
              </a:rPr>
              <a:t>16</a:t>
            </a:r>
            <a:r>
              <a:rPr lang="zh-TW" altLang="en-US" sz="2400">
                <a:solidFill>
                  <a:srgbClr val="0066FF"/>
                </a:solidFill>
              </a:rPr>
              <a:t>＝</a:t>
            </a:r>
            <a:r>
              <a:rPr lang="en-US" altLang="zh-TW" sz="2400">
                <a:solidFill>
                  <a:srgbClr val="0066FF"/>
                </a:solidFill>
              </a:rPr>
              <a:t>32</a:t>
            </a:r>
            <a:r>
              <a:rPr lang="zh-TW" altLang="en-US" sz="2400">
                <a:solidFill>
                  <a:srgbClr val="0066FF"/>
                </a:solidFill>
              </a:rPr>
              <a:t>；</a:t>
            </a:r>
            <a:r>
              <a:rPr lang="en-US" altLang="zh-TW" sz="2400">
                <a:solidFill>
                  <a:srgbClr val="0066FF"/>
                </a:solidFill>
              </a:rPr>
              <a:t>As</a:t>
            </a:r>
            <a:r>
              <a:rPr lang="en-US" altLang="zh-TW" sz="2400" baseline="-25000">
                <a:solidFill>
                  <a:srgbClr val="0066FF"/>
                </a:solidFill>
              </a:rPr>
              <a:t>2</a:t>
            </a:r>
            <a:r>
              <a:rPr lang="en-US" altLang="zh-TW" sz="2400">
                <a:solidFill>
                  <a:srgbClr val="0066FF"/>
                </a:solidFill>
              </a:rPr>
              <a:t>S</a:t>
            </a:r>
            <a:r>
              <a:rPr lang="en-US" altLang="zh-TW" sz="2400" baseline="-25000">
                <a:solidFill>
                  <a:srgbClr val="0066FF"/>
                </a:solidFill>
              </a:rPr>
              <a:t>3</a:t>
            </a:r>
            <a:r>
              <a:rPr lang="zh-TW" altLang="en-US" sz="2400">
                <a:solidFill>
                  <a:srgbClr val="0066FF"/>
                </a:solidFill>
              </a:rPr>
              <a:t>＝</a:t>
            </a:r>
            <a:r>
              <a:rPr lang="en-US" altLang="zh-TW" sz="2400">
                <a:solidFill>
                  <a:srgbClr val="0066FF"/>
                </a:solidFill>
              </a:rPr>
              <a:t>246</a:t>
            </a:r>
            <a:r>
              <a:rPr lang="zh-TW" altLang="en-US" sz="2400">
                <a:solidFill>
                  <a:srgbClr val="0066FF"/>
                </a:solidFill>
              </a:rPr>
              <a:t>＝</a:t>
            </a:r>
            <a:r>
              <a:rPr lang="en-US" altLang="zh-TW" sz="2400">
                <a:solidFill>
                  <a:srgbClr val="0066FF"/>
                </a:solidFill>
              </a:rPr>
              <a:t>2X</a:t>
            </a:r>
            <a:r>
              <a:rPr lang="zh-TW" altLang="en-US" sz="2400">
                <a:solidFill>
                  <a:srgbClr val="0066FF"/>
                </a:solidFill>
              </a:rPr>
              <a:t>＋</a:t>
            </a:r>
            <a:r>
              <a:rPr lang="en-US" altLang="zh-TW" sz="2400">
                <a:solidFill>
                  <a:srgbClr val="0066FF"/>
                </a:solidFill>
              </a:rPr>
              <a:t>3×32</a:t>
            </a:r>
            <a:r>
              <a:rPr lang="zh-TW" altLang="en-US" sz="2400">
                <a:solidFill>
                  <a:srgbClr val="0066FF"/>
                </a:solidFill>
              </a:rPr>
              <a:t>，得</a:t>
            </a:r>
            <a:r>
              <a:rPr lang="en-US" altLang="zh-TW" sz="2400">
                <a:solidFill>
                  <a:srgbClr val="0066FF"/>
                </a:solidFill>
              </a:rPr>
              <a:t>X</a:t>
            </a:r>
            <a:r>
              <a:rPr lang="zh-TW" altLang="en-US" sz="2400">
                <a:solidFill>
                  <a:srgbClr val="0066FF"/>
                </a:solidFill>
              </a:rPr>
              <a:t>＝</a:t>
            </a:r>
            <a:r>
              <a:rPr lang="en-US" altLang="zh-TW" sz="2400">
                <a:solidFill>
                  <a:srgbClr val="0066FF"/>
                </a:solidFill>
              </a:rPr>
              <a:t>75</a:t>
            </a:r>
            <a:r>
              <a:rPr lang="zh-TW" altLang="en-US" sz="2400">
                <a:solidFill>
                  <a:srgbClr val="0066FF"/>
                </a:solidFill>
              </a:rPr>
              <a:t>。 </a:t>
            </a:r>
          </a:p>
        </p:txBody>
      </p:sp>
      <p:sp>
        <p:nvSpPr>
          <p:cNvPr id="19461" name="Rectangle 5"/>
          <p:cNvSpPr>
            <a:spLocks noChangeArrowheads="1"/>
          </p:cNvSpPr>
          <p:nvPr/>
        </p:nvSpPr>
        <p:spPr bwMode="auto">
          <a:xfrm>
            <a:off x="6877050" y="5616575"/>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additive="base">
                                        <p:cTn id="7" dur="500" fill="hold"/>
                                        <p:tgtEl>
                                          <p:spTgt spid="19461"/>
                                        </p:tgtEl>
                                        <p:attrNameLst>
                                          <p:attrName>ppt_x</p:attrName>
                                        </p:attrNameLst>
                                      </p:cBhvr>
                                      <p:tavLst>
                                        <p:tav tm="0">
                                          <p:val>
                                            <p:strVal val="#ppt_x"/>
                                          </p:val>
                                        </p:tav>
                                        <p:tav tm="100000">
                                          <p:val>
                                            <p:strVal val="#ppt_x"/>
                                          </p:val>
                                        </p:tav>
                                      </p:tavLst>
                                    </p:anim>
                                    <p:anim calcmode="lin" valueType="num">
                                      <p:cBhvr additive="base">
                                        <p:cTn id="8"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9460"/>
                                        </p:tgtEl>
                                        <p:attrNameLst>
                                          <p:attrName>style.visibility</p:attrName>
                                        </p:attrNameLst>
                                      </p:cBhvr>
                                      <p:to>
                                        <p:strVal val="visible"/>
                                      </p:to>
                                    </p:set>
                                    <p:animEffect transition="in" filter="box(in)">
                                      <p:cBhvr>
                                        <p:cTn id="13" dur="500"/>
                                        <p:tgtEl>
                                          <p:spTgt spid="1946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1" nodeType="clickEffect">
                                  <p:stCondLst>
                                    <p:cond delay="0"/>
                                  </p:stCondLst>
                                  <p:childTnLst>
                                    <p:set>
                                      <p:cBhvr>
                                        <p:cTn id="17" dur="1" fill="hold">
                                          <p:stCondLst>
                                            <p:cond delay="0"/>
                                          </p:stCondLst>
                                        </p:cTn>
                                        <p:tgtEl>
                                          <p:spTgt spid="19461"/>
                                        </p:tgtEl>
                                        <p:attrNameLst>
                                          <p:attrName>style.visibility</p:attrName>
                                        </p:attrNameLst>
                                      </p:cBhvr>
                                      <p:to>
                                        <p:strVal val="visible"/>
                                      </p:to>
                                    </p:set>
                                    <p:animEffect transition="in" filter="blinds(horizontal)">
                                      <p:cBhvr>
                                        <p:cTn id="18"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1" grpId="0"/>
      <p:bldP spid="19461" grpId="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body" idx="1"/>
          </p:nvPr>
        </p:nvSpPr>
        <p:spPr>
          <a:xfrm>
            <a:off x="539750" y="404813"/>
            <a:ext cx="8229600" cy="1728787"/>
          </a:xfrm>
        </p:spPr>
        <p:txBody>
          <a:bodyPr/>
          <a:lstStyle/>
          <a:p>
            <a:pPr>
              <a:lnSpc>
                <a:spcPct val="90000"/>
              </a:lnSpc>
            </a:pPr>
            <a:r>
              <a:rPr lang="zh-TW" altLang="en-US" sz="2400"/>
              <a:t>氦原子（</a:t>
            </a:r>
            <a:r>
              <a:rPr lang="en-US" altLang="zh-TW" sz="2400"/>
              <a:t>He</a:t>
            </a:r>
            <a:r>
              <a:rPr lang="zh-TW" altLang="en-US" sz="2400"/>
              <a:t>）由質子、中子和電子所組成。附表以代號列出這三種粒子的性質（未依照順序）。根據表中敘述判斷，下列示意圖中，何者可以正確表示氦原子（</a:t>
            </a:r>
            <a:r>
              <a:rPr lang="en-US" altLang="zh-TW" sz="2400"/>
              <a:t>He</a:t>
            </a:r>
            <a:r>
              <a:rPr lang="zh-TW" altLang="en-US" sz="2400"/>
              <a:t>）中，甲、乙和丙粒子的相對位置與數目？</a:t>
            </a:r>
            <a:r>
              <a:rPr lang="zh-TW" altLang="en-US" sz="3600"/>
              <a:t> </a:t>
            </a:r>
          </a:p>
        </p:txBody>
      </p:sp>
      <p:pic>
        <p:nvPicPr>
          <p:cNvPr id="196611" name="Picture 3" descr="Y8F39A0-K-8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8500"/>
            <a:ext cx="21605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4" descr="Y8F39A0-K-8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4508500"/>
            <a:ext cx="2185987"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Picture 5" descr="Y8F39A0-K-8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4508500"/>
            <a:ext cx="21590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Picture 6" descr="Y8F39A0-K-8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4508500"/>
            <a:ext cx="22288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Rectangle 7"/>
          <p:cNvSpPr>
            <a:spLocks noChangeArrowheads="1"/>
          </p:cNvSpPr>
          <p:nvPr/>
        </p:nvSpPr>
        <p:spPr bwMode="auto">
          <a:xfrm>
            <a:off x="0" y="295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196616" name="Object 8"/>
          <p:cNvGraphicFramePr>
            <a:graphicFrameLocks noChangeAspect="1"/>
          </p:cNvGraphicFramePr>
          <p:nvPr/>
        </p:nvGraphicFramePr>
        <p:xfrm>
          <a:off x="1042988" y="2276475"/>
          <a:ext cx="7200900" cy="1765300"/>
        </p:xfrm>
        <a:graphic>
          <a:graphicData uri="http://schemas.openxmlformats.org/presentationml/2006/ole">
            <mc:AlternateContent xmlns:mc="http://schemas.openxmlformats.org/markup-compatibility/2006">
              <mc:Choice xmlns:v="urn:schemas-microsoft-com:vml" Requires="v">
                <p:oleObj spid="_x0000_s196677" name="Document" r:id="rId6" imgW="3846085" imgH="945419" progId="Word.Document.8">
                  <p:embed/>
                </p:oleObj>
              </mc:Choice>
              <mc:Fallback>
                <p:oleObj name="Document" r:id="rId6" imgW="3846085" imgH="945419" progId="Word.Document.8">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2276475"/>
                        <a:ext cx="7200900" cy="176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body" idx="1"/>
          </p:nvPr>
        </p:nvSpPr>
        <p:spPr>
          <a:xfrm>
            <a:off x="539750" y="260350"/>
            <a:ext cx="8229600" cy="3673475"/>
          </a:xfrm>
        </p:spPr>
        <p:txBody>
          <a:bodyPr/>
          <a:lstStyle/>
          <a:p>
            <a:r>
              <a:rPr lang="en-US" altLang="zh-TW" dirty="0">
                <a:solidFill>
                  <a:srgbClr val="FF0000"/>
                </a:solidFill>
              </a:rPr>
              <a:t>104</a:t>
            </a:r>
            <a:r>
              <a:rPr lang="zh-TW" altLang="en-US" dirty="0"/>
              <a:t>某原子由質子、電子與中子三種粒子所組成，下表列出這些粒子的部分資訊（未依照順序），根據這些資訊，判斷表格</a:t>
            </a:r>
            <a:r>
              <a:rPr lang="en-US" altLang="zh-TW" dirty="0"/>
              <a:t>1</a:t>
            </a:r>
            <a:r>
              <a:rPr lang="zh-TW" altLang="en-US" dirty="0"/>
              <a:t>、</a:t>
            </a:r>
            <a:r>
              <a:rPr lang="en-US" altLang="zh-TW" dirty="0"/>
              <a:t>2</a:t>
            </a:r>
            <a:r>
              <a:rPr lang="zh-TW" altLang="en-US" dirty="0"/>
              <a:t>、</a:t>
            </a:r>
            <a:r>
              <a:rPr lang="en-US" altLang="zh-TW" dirty="0"/>
              <a:t>3</a:t>
            </a:r>
            <a:r>
              <a:rPr lang="zh-TW" altLang="en-US" dirty="0"/>
              <a:t>與</a:t>
            </a:r>
            <a:r>
              <a:rPr lang="en-US" altLang="zh-TW" dirty="0"/>
              <a:t>4</a:t>
            </a:r>
            <a:r>
              <a:rPr lang="zh-TW" altLang="en-US" dirty="0"/>
              <a:t>填入的內容，何者是合理的？</a:t>
            </a:r>
            <a:br>
              <a:rPr lang="zh-TW" altLang="en-US" dirty="0"/>
            </a:br>
            <a:r>
              <a:rPr lang="zh-TW" altLang="en-US" dirty="0"/>
              <a:t/>
            </a:r>
            <a:br>
              <a:rPr lang="zh-TW" altLang="en-US" dirty="0"/>
            </a:br>
            <a:r>
              <a:rPr lang="en-US" altLang="zh-TW" dirty="0"/>
              <a:t>(A)1</a:t>
            </a:r>
            <a:r>
              <a:rPr lang="zh-TW" altLang="en-US" dirty="0"/>
              <a:t>：質子　</a:t>
            </a:r>
            <a:r>
              <a:rPr lang="en-US" altLang="zh-TW" dirty="0"/>
              <a:t>(B)2</a:t>
            </a:r>
            <a:r>
              <a:rPr lang="zh-TW" altLang="en-US" dirty="0"/>
              <a:t>：電子　</a:t>
            </a:r>
            <a:r>
              <a:rPr lang="en-US" altLang="zh-TW" dirty="0"/>
              <a:t>(C)3</a:t>
            </a:r>
            <a:r>
              <a:rPr lang="zh-TW" altLang="en-US" dirty="0"/>
              <a:t>：帶負電　</a:t>
            </a:r>
            <a:r>
              <a:rPr lang="en-US" altLang="zh-TW" dirty="0"/>
              <a:t>(D)4</a:t>
            </a:r>
            <a:r>
              <a:rPr lang="zh-TW" altLang="en-US" dirty="0"/>
              <a:t>：位於原子核外 </a:t>
            </a:r>
          </a:p>
        </p:txBody>
      </p:sp>
      <p:sp>
        <p:nvSpPr>
          <p:cNvPr id="231427" name="Rectangle 3"/>
          <p:cNvSpPr>
            <a:spLocks noChangeArrowheads="1"/>
          </p:cNvSpPr>
          <p:nvPr/>
        </p:nvSpPr>
        <p:spPr bwMode="auto">
          <a:xfrm>
            <a:off x="0" y="277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231428" name="Object 4"/>
          <p:cNvGraphicFramePr>
            <a:graphicFrameLocks noChangeAspect="1"/>
          </p:cNvGraphicFramePr>
          <p:nvPr/>
        </p:nvGraphicFramePr>
        <p:xfrm>
          <a:off x="250825" y="4076700"/>
          <a:ext cx="6767513" cy="2482850"/>
        </p:xfrm>
        <a:graphic>
          <a:graphicData uri="http://schemas.openxmlformats.org/presentationml/2006/ole">
            <mc:AlternateContent xmlns:mc="http://schemas.openxmlformats.org/markup-compatibility/2006">
              <mc:Choice xmlns:v="urn:schemas-microsoft-com:vml" Requires="v">
                <p:oleObj spid="_x0000_s231490" name="Document" r:id="rId3" imgW="2592349" imgH="1315600" progId="Word.Document.8">
                  <p:embed/>
                </p:oleObj>
              </mc:Choice>
              <mc:Fallback>
                <p:oleObj name="Document" r:id="rId3" imgW="2592349" imgH="131560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076700"/>
                        <a:ext cx="6767513" cy="2482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1429" name="Rectangle 5"/>
          <p:cNvSpPr>
            <a:spLocks noChangeArrowheads="1"/>
          </p:cNvSpPr>
          <p:nvPr/>
        </p:nvSpPr>
        <p:spPr bwMode="auto">
          <a:xfrm>
            <a:off x="7235825" y="4797425"/>
            <a:ext cx="1382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D</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1429"/>
                                        </p:tgtEl>
                                        <p:attrNameLst>
                                          <p:attrName>style.visibility</p:attrName>
                                        </p:attrNameLst>
                                      </p:cBhvr>
                                      <p:to>
                                        <p:strVal val="visible"/>
                                      </p:to>
                                    </p:set>
                                    <p:animEffect transition="in" filter="box(in)">
                                      <p:cBhvr>
                                        <p:cTn id="7" dur="500"/>
                                        <p:tgtEl>
                                          <p:spTgt spid="231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body" idx="1"/>
          </p:nvPr>
        </p:nvSpPr>
        <p:spPr>
          <a:xfrm>
            <a:off x="611188" y="404813"/>
            <a:ext cx="8229600" cy="3311525"/>
          </a:xfrm>
        </p:spPr>
        <p:txBody>
          <a:bodyPr/>
          <a:lstStyle/>
          <a:p>
            <a:r>
              <a:rPr lang="en-US" altLang="zh-TW" sz="2800" dirty="0">
                <a:solidFill>
                  <a:srgbClr val="FF0000"/>
                </a:solidFill>
              </a:rPr>
              <a:t>105</a:t>
            </a:r>
            <a:r>
              <a:rPr lang="zh-TW" altLang="en-US" sz="2800" dirty="0"/>
              <a:t>附表列出氯原子（</a:t>
            </a:r>
            <a:r>
              <a:rPr lang="en-US" altLang="zh-TW" sz="2800" dirty="0"/>
              <a:t>Cl</a:t>
            </a:r>
            <a:r>
              <a:rPr lang="zh-TW" altLang="en-US" sz="2800" dirty="0"/>
              <a:t>）和氫離子（</a:t>
            </a:r>
            <a:r>
              <a:rPr lang="en-US" altLang="zh-TW" sz="2800" dirty="0"/>
              <a:t>H</a:t>
            </a:r>
            <a:r>
              <a:rPr lang="zh-TW" altLang="en-US" sz="2800" dirty="0"/>
              <a:t>＋）的質子數、中子數、電子數和質量數</a:t>
            </a:r>
            <a:r>
              <a:rPr lang="en-US" altLang="zh-TW" sz="2800" dirty="0"/>
              <a:t>(</a:t>
            </a:r>
            <a:r>
              <a:rPr lang="zh-TW" altLang="en-US" sz="2800" dirty="0"/>
              <a:t>未依照順序</a:t>
            </a:r>
            <a:r>
              <a:rPr lang="en-US" altLang="zh-TW" sz="2800" dirty="0"/>
              <a:t>)</a:t>
            </a:r>
            <a:r>
              <a:rPr lang="zh-TW" altLang="en-US" sz="2800" dirty="0"/>
              <a:t>，依表中所列的數值判斷，關於代號甲、乙、丙或丁的說明，下列何者正確？</a:t>
            </a:r>
            <a:br>
              <a:rPr lang="zh-TW" altLang="en-US" sz="2800" dirty="0"/>
            </a:br>
            <a:r>
              <a:rPr lang="zh-TW" altLang="en-US" sz="2800" dirty="0"/>
              <a:t/>
            </a:r>
            <a:br>
              <a:rPr lang="zh-TW" altLang="en-US" sz="2800" dirty="0"/>
            </a:br>
            <a:r>
              <a:rPr lang="en-US" altLang="zh-TW" sz="2800" dirty="0"/>
              <a:t>(A)</a:t>
            </a:r>
            <a:r>
              <a:rPr lang="zh-TW" altLang="en-US" sz="2800" dirty="0"/>
              <a:t>甲為質子數　　</a:t>
            </a:r>
            <a:r>
              <a:rPr lang="en-US" altLang="zh-TW" sz="2800" dirty="0"/>
              <a:t>(B)</a:t>
            </a:r>
            <a:r>
              <a:rPr lang="zh-TW" altLang="en-US" sz="2800" dirty="0"/>
              <a:t>乙為中子數</a:t>
            </a:r>
            <a:br>
              <a:rPr lang="zh-TW" altLang="en-US" sz="2800" dirty="0"/>
            </a:br>
            <a:r>
              <a:rPr lang="en-US" altLang="zh-TW" sz="2800" dirty="0"/>
              <a:t>(C)</a:t>
            </a:r>
            <a:r>
              <a:rPr lang="zh-TW" altLang="en-US" sz="2800" dirty="0"/>
              <a:t>丙為電子數　　</a:t>
            </a:r>
            <a:r>
              <a:rPr lang="en-US" altLang="zh-TW" sz="2800" dirty="0"/>
              <a:t>(D)</a:t>
            </a:r>
            <a:r>
              <a:rPr lang="zh-TW" altLang="en-US" sz="2800" dirty="0"/>
              <a:t>丁為質量數</a:t>
            </a:r>
            <a:r>
              <a:rPr lang="zh-TW" altLang="en-US" dirty="0"/>
              <a:t> </a:t>
            </a:r>
          </a:p>
        </p:txBody>
      </p:sp>
      <p:sp>
        <p:nvSpPr>
          <p:cNvPr id="273411" name="Rectangle 3"/>
          <p:cNvSpPr>
            <a:spLocks noChangeArrowheads="1"/>
          </p:cNvSpPr>
          <p:nvPr/>
        </p:nvSpPr>
        <p:spPr bwMode="auto">
          <a:xfrm>
            <a:off x="0" y="2609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273412" name="Object 4"/>
          <p:cNvGraphicFramePr>
            <a:graphicFrameLocks noChangeAspect="1"/>
          </p:cNvGraphicFramePr>
          <p:nvPr/>
        </p:nvGraphicFramePr>
        <p:xfrm>
          <a:off x="468313" y="3730625"/>
          <a:ext cx="4751387" cy="2705100"/>
        </p:xfrm>
        <a:graphic>
          <a:graphicData uri="http://schemas.openxmlformats.org/presentationml/2006/ole">
            <mc:AlternateContent xmlns:mc="http://schemas.openxmlformats.org/markup-compatibility/2006">
              <mc:Choice xmlns:v="urn:schemas-microsoft-com:vml" Requires="v">
                <p:oleObj spid="_x0000_s273474" name="Document" r:id="rId3" imgW="2264804" imgH="1637508" progId="Word.Document.8">
                  <p:embed/>
                </p:oleObj>
              </mc:Choice>
              <mc:Fallback>
                <p:oleObj name="Document" r:id="rId3" imgW="2264804" imgH="1637508"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730625"/>
                        <a:ext cx="4751387" cy="270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3413" name="Text Box 5"/>
          <p:cNvSpPr txBox="1">
            <a:spLocks noChangeArrowheads="1"/>
          </p:cNvSpPr>
          <p:nvPr/>
        </p:nvSpPr>
        <p:spPr bwMode="auto">
          <a:xfrm>
            <a:off x="6300788" y="5229225"/>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答案：</a:t>
            </a:r>
            <a:r>
              <a:rPr lang="en-US" altLang="zh-TW"/>
              <a:t>B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body" sz="half" idx="1"/>
          </p:nvPr>
        </p:nvSpPr>
        <p:spPr>
          <a:xfrm>
            <a:off x="250825" y="549275"/>
            <a:ext cx="8569325" cy="2663825"/>
          </a:xfrm>
        </p:spPr>
        <p:txBody>
          <a:bodyPr/>
          <a:lstStyle/>
          <a:p>
            <a:r>
              <a:rPr lang="en-US" altLang="zh-TW">
                <a:solidFill>
                  <a:srgbClr val="FF0000"/>
                </a:solidFill>
              </a:rPr>
              <a:t>106</a:t>
            </a:r>
            <a:r>
              <a:rPr lang="zh-TW" altLang="en-US"/>
              <a:t>右表為四個同一族元素的部分資訊，其中的甲、乙、丙、丁四個未知數，何者的正確數值</a:t>
            </a:r>
            <a:r>
              <a:rPr lang="zh-TW" altLang="en-US" u="sng"/>
              <a:t>無法</a:t>
            </a:r>
            <a:r>
              <a:rPr lang="zh-TW" altLang="en-US"/>
              <a:t>由表中列出的數值推論得知？</a:t>
            </a:r>
            <a:br>
              <a:rPr lang="zh-TW" altLang="en-US"/>
            </a:br>
            <a:r>
              <a:rPr lang="en-US" altLang="zh-TW"/>
              <a:t>(A)</a:t>
            </a:r>
            <a:r>
              <a:rPr lang="zh-TW" altLang="en-US"/>
              <a:t>甲　　</a:t>
            </a:r>
            <a:r>
              <a:rPr lang="en-US" altLang="zh-TW"/>
              <a:t>(B)</a:t>
            </a:r>
            <a:r>
              <a:rPr lang="zh-TW" altLang="en-US"/>
              <a:t>乙</a:t>
            </a:r>
            <a:br>
              <a:rPr lang="zh-TW" altLang="en-US"/>
            </a:br>
            <a:r>
              <a:rPr lang="en-US" altLang="zh-TW"/>
              <a:t>(C)</a:t>
            </a:r>
            <a:r>
              <a:rPr lang="zh-TW" altLang="en-US"/>
              <a:t>丙　　</a:t>
            </a:r>
            <a:r>
              <a:rPr lang="en-US" altLang="zh-TW"/>
              <a:t>(D)</a:t>
            </a:r>
            <a:r>
              <a:rPr lang="zh-TW" altLang="en-US"/>
              <a:t>丁</a:t>
            </a:r>
          </a:p>
        </p:txBody>
      </p:sp>
      <p:graphicFrame>
        <p:nvGraphicFramePr>
          <p:cNvPr id="320515" name="Group 3"/>
          <p:cNvGraphicFramePr>
            <a:graphicFrameLocks noGrp="1"/>
          </p:cNvGraphicFramePr>
          <p:nvPr>
            <p:ph sz="half" idx="2"/>
          </p:nvPr>
        </p:nvGraphicFramePr>
        <p:xfrm>
          <a:off x="2843213" y="3284538"/>
          <a:ext cx="6049962" cy="2578101"/>
        </p:xfrm>
        <a:graphic>
          <a:graphicData uri="http://schemas.openxmlformats.org/drawingml/2006/table">
            <a:tbl>
              <a:tblPr/>
              <a:tblGrid>
                <a:gridCol w="1209675">
                  <a:extLst>
                    <a:ext uri="{9D8B030D-6E8A-4147-A177-3AD203B41FA5}">
                      <a16:colId xmlns="" xmlns:a16="http://schemas.microsoft.com/office/drawing/2014/main" val="20000"/>
                    </a:ext>
                  </a:extLst>
                </a:gridCol>
                <a:gridCol w="1209675">
                  <a:extLst>
                    <a:ext uri="{9D8B030D-6E8A-4147-A177-3AD203B41FA5}">
                      <a16:colId xmlns="" xmlns:a16="http://schemas.microsoft.com/office/drawing/2014/main" val="20001"/>
                    </a:ext>
                  </a:extLst>
                </a:gridCol>
                <a:gridCol w="1209675">
                  <a:extLst>
                    <a:ext uri="{9D8B030D-6E8A-4147-A177-3AD203B41FA5}">
                      <a16:colId xmlns="" xmlns:a16="http://schemas.microsoft.com/office/drawing/2014/main" val="20002"/>
                    </a:ext>
                  </a:extLst>
                </a:gridCol>
                <a:gridCol w="1208087">
                  <a:extLst>
                    <a:ext uri="{9D8B030D-6E8A-4147-A177-3AD203B41FA5}">
                      <a16:colId xmlns="" xmlns:a16="http://schemas.microsoft.com/office/drawing/2014/main" val="20003"/>
                    </a:ext>
                  </a:extLst>
                </a:gridCol>
                <a:gridCol w="1212850">
                  <a:extLst>
                    <a:ext uri="{9D8B030D-6E8A-4147-A177-3AD203B41FA5}">
                      <a16:colId xmlns="" xmlns:a16="http://schemas.microsoft.com/office/drawing/2014/main" val="20004"/>
                    </a:ext>
                  </a:extLst>
                </a:gridCol>
              </a:tblGrid>
              <a:tr h="327025">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元素</a:t>
                      </a:r>
                      <a:endParaRPr kumimoji="1" lang="zh-TW" altLang="en-US"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原子序</a:t>
                      </a:r>
                      <a:endParaRPr kumimoji="1" lang="zh-TW" altLang="en-US"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中子序</a:t>
                      </a:r>
                      <a:endParaRPr kumimoji="1" lang="zh-TW" altLang="en-US"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電子序</a:t>
                      </a:r>
                      <a:endParaRPr kumimoji="1" lang="zh-TW" altLang="en-US"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質量數</a:t>
                      </a:r>
                      <a:endParaRPr kumimoji="1" lang="zh-TW" altLang="en-US"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30225">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F</a:t>
                      </a:r>
                      <a:endParaRPr kumimoji="1" lang="en-US"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甲</a:t>
                      </a:r>
                      <a:endParaRPr kumimoji="1" lang="zh-TW" altLang="en-US"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9</a:t>
                      </a:r>
                      <a:endParaRPr kumimoji="1" lang="en-US"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19</a:t>
                      </a:r>
                      <a:endParaRPr kumimoji="1" lang="en-US"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28638">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Cl</a:t>
                      </a:r>
                      <a:endParaRPr kumimoji="1" lang="en-US"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17</a:t>
                      </a:r>
                      <a:endParaRPr kumimoji="1" lang="en-US"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18</a:t>
                      </a:r>
                      <a:endParaRPr kumimoji="1" lang="en-US"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乙</a:t>
                      </a:r>
                      <a:endParaRPr kumimoji="1" lang="zh-TW" altLang="en-US"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31813">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Br</a:t>
                      </a:r>
                      <a:endParaRPr kumimoji="1" lang="en-US"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丙</a:t>
                      </a:r>
                      <a:endParaRPr kumimoji="1" lang="zh-TW" altLang="en-US"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45</a:t>
                      </a:r>
                      <a:endParaRPr kumimoji="1" lang="en-US"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80</a:t>
                      </a:r>
                      <a:endParaRPr kumimoji="1" lang="en-US"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530225">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I</a:t>
                      </a:r>
                      <a:endParaRPr kumimoji="1" lang="en-US"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53</a:t>
                      </a:r>
                      <a:endParaRPr kumimoji="1" lang="en-US"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丁</a:t>
                      </a:r>
                      <a:endParaRPr kumimoji="1" lang="zh-TW" altLang="en-US"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53</a:t>
                      </a:r>
                      <a:endParaRPr kumimoji="1" lang="en-US"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20553" name="Rectangle 41"/>
          <p:cNvSpPr>
            <a:spLocks noChangeArrowheads="1"/>
          </p:cNvSpPr>
          <p:nvPr/>
        </p:nvSpPr>
        <p:spPr bwMode="auto">
          <a:xfrm>
            <a:off x="900113" y="5516563"/>
            <a:ext cx="1343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FontTx/>
              <a:buChar char="•"/>
            </a:pPr>
            <a:r>
              <a:rPr lang="en-US" altLang="zh-TW"/>
              <a:t>【</a:t>
            </a:r>
            <a:r>
              <a:rPr lang="zh-TW" altLang="en-US"/>
              <a:t>答案</a:t>
            </a:r>
            <a:r>
              <a:rPr lang="en-US" altLang="zh-TW"/>
              <a:t>】D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0553"/>
                                        </p:tgtEl>
                                        <p:attrNameLst>
                                          <p:attrName>style.visibility</p:attrName>
                                        </p:attrNameLst>
                                      </p:cBhvr>
                                      <p:to>
                                        <p:strVal val="visible"/>
                                      </p:to>
                                    </p:set>
                                    <p:animEffect transition="in" filter="box(in)">
                                      <p:cBhvr>
                                        <p:cTn id="7" dur="500"/>
                                        <p:tgtEl>
                                          <p:spTgt spid="320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5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755576" y="332656"/>
            <a:ext cx="77724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TW" sz="2400" b="0" i="0" u="none" strike="noStrike" kern="1200" cap="none" spc="0" normalizeH="0" baseline="0" noProof="0">
                <a:ln>
                  <a:noFill/>
                </a:ln>
                <a:solidFill>
                  <a:srgbClr val="FF0000"/>
                </a:solidFill>
                <a:effectLst/>
                <a:uLnTx/>
                <a:uFillTx/>
                <a:latin typeface="Calibri"/>
                <a:ea typeface="新細明體"/>
                <a:cs typeface="+mj-cs"/>
              </a:rPr>
              <a:t>107</a:t>
            </a:r>
            <a:r>
              <a:rPr kumimoji="0" lang="zh-TW" altLang="zh-TW" sz="24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附圖列出四位科學家所提出的學說或發現，並依照年代順序排列，圖中以代號甲～丁來表示粒子或結構的名稱：關於甲～丁的正確名稱，依序應為下列何者？</a:t>
            </a:r>
            <a:r>
              <a:rPr kumimoji="0" lang="en-US" altLang="zh-TW" sz="24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
            </a:r>
            <a:br>
              <a:rPr kumimoji="0" lang="en-US" altLang="zh-TW" sz="24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br>
            <a:r>
              <a:rPr kumimoji="0" lang="en-US" altLang="zh-TW" sz="24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(A)</a:t>
            </a:r>
            <a:r>
              <a:rPr kumimoji="0" lang="zh-TW" altLang="zh-TW" sz="24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原子核、電子、原子、質子</a:t>
            </a:r>
            <a:r>
              <a:rPr kumimoji="0" lang="en-US" altLang="zh-TW" sz="24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 (B)</a:t>
            </a:r>
            <a:r>
              <a:rPr kumimoji="0" lang="zh-TW" altLang="zh-TW" sz="24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原子核、質子、電子、原子</a:t>
            </a:r>
            <a:r>
              <a:rPr kumimoji="0" lang="en-US" altLang="zh-TW" sz="24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 (C)</a:t>
            </a:r>
            <a:r>
              <a:rPr kumimoji="0" lang="zh-TW" altLang="zh-TW" sz="24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原子、質子、原子核、電子</a:t>
            </a:r>
            <a:r>
              <a:rPr kumimoji="0" lang="en-US" altLang="zh-TW" sz="24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 (D)</a:t>
            </a:r>
            <a:r>
              <a:rPr kumimoji="0" lang="zh-TW" altLang="zh-TW" sz="24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原子、電子、原子核、質子</a:t>
            </a:r>
            <a:endParaRPr kumimoji="0" lang="zh-TW" altLang="en-US" sz="2400" b="0" i="0" u="none" strike="noStrike" kern="1200" cap="none" spc="0" normalizeH="0" baseline="0" noProof="0" dirty="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endParaRPr>
          </a:p>
        </p:txBody>
      </p:sp>
      <p:pic>
        <p:nvPicPr>
          <p:cNvPr id="3" name="圖片 2" descr="Y8ML7A0-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996952"/>
            <a:ext cx="7632848" cy="2651348"/>
          </a:xfrm>
          <a:prstGeom prst="rect">
            <a:avLst/>
          </a:prstGeom>
          <a:noFill/>
          <a:ln>
            <a:noFill/>
          </a:ln>
        </p:spPr>
      </p:pic>
      <p:sp>
        <p:nvSpPr>
          <p:cNvPr id="4" name="矩形 3"/>
          <p:cNvSpPr/>
          <p:nvPr/>
        </p:nvSpPr>
        <p:spPr>
          <a:xfrm>
            <a:off x="4932040" y="6021288"/>
            <a:ext cx="1160895" cy="369332"/>
          </a:xfrm>
          <a:prstGeom prst="rect">
            <a:avLst/>
          </a:prstGeom>
        </p:spPr>
        <p:txBody>
          <a:bodyPr wrap="none">
            <a:spAutoFit/>
          </a:bodyPr>
          <a:lstStyle/>
          <a:p>
            <a:pPr fontAlgn="auto">
              <a:spcBef>
                <a:spcPts val="0"/>
              </a:spcBef>
              <a:spcAft>
                <a:spcPts val="0"/>
              </a:spcAft>
            </a:pPr>
            <a:r>
              <a:rPr kumimoji="0" lang="zh-TW" altLang="zh-TW" dirty="0">
                <a:solidFill>
                  <a:srgbClr val="FF0000"/>
                </a:solidFill>
                <a:latin typeface="Calibri"/>
                <a:ea typeface="新細明體"/>
              </a:rPr>
              <a:t>答案：</a:t>
            </a:r>
            <a:r>
              <a:rPr kumimoji="0" lang="en-US" altLang="zh-TW" dirty="0">
                <a:solidFill>
                  <a:srgbClr val="FF0000"/>
                </a:solidFill>
                <a:latin typeface="Calibri"/>
                <a:ea typeface="新細明體"/>
              </a:rPr>
              <a:t>(D)</a:t>
            </a:r>
            <a:endParaRPr kumimoji="0" lang="zh-TW" altLang="en-US" dirty="0">
              <a:solidFill>
                <a:srgbClr val="FF0000"/>
              </a:solidFill>
              <a:latin typeface="Calibri"/>
              <a:ea typeface="新細明體"/>
            </a:endParaRPr>
          </a:p>
        </p:txBody>
      </p:sp>
    </p:spTree>
    <p:extLst>
      <p:ext uri="{BB962C8B-B14F-4D97-AF65-F5344CB8AC3E}">
        <p14:creationId xmlns:p14="http://schemas.microsoft.com/office/powerpoint/2010/main" val="333683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50" y="3808877"/>
            <a:ext cx="8233296" cy="2221377"/>
          </a:xfrm>
          <a:prstGeom prst="rect">
            <a:avLst/>
          </a:prstGeom>
          <a:noFill/>
          <a:ln w="9525">
            <a:noFill/>
            <a:miter lim="800000"/>
            <a:headEnd/>
            <a:tailEnd/>
          </a:ln>
        </p:spPr>
        <p:txBody>
          <a:bodyPr wrap="square">
            <a:spAutoFit/>
          </a:bodyPr>
          <a:lstStyle/>
          <a:p>
            <a:pPr marL="450850" marR="0" lvl="0" indent="0" algn="l" defTabSz="914400" rtl="0" eaLnBrk="1" fontAlgn="base" latinLnBrk="0" hangingPunct="1">
              <a:lnSpc>
                <a:spcPct val="110000"/>
              </a:lnSpc>
              <a:spcBef>
                <a:spcPct val="0"/>
              </a:spcBef>
              <a:spcAft>
                <a:spcPct val="0"/>
              </a:spcAft>
              <a:buClrTx/>
              <a:buSzTx/>
              <a:buFontTx/>
              <a:buNone/>
              <a:tabLst/>
              <a:defRPr/>
            </a:pPr>
            <a:r>
              <a:rPr kumimoji="1" 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甲、丙均呈電中性</a:t>
            </a:r>
          </a:p>
          <a:p>
            <a:pPr marL="450850" marR="0" lvl="0" indent="0" algn="l"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(B)</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乙、丙是相同的原子</a:t>
            </a:r>
          </a:p>
          <a:p>
            <a:pPr marL="450850" marR="0" lvl="0" indent="0" algn="l"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(C)</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乙、丁的帶電量相同</a:t>
            </a:r>
          </a:p>
          <a:p>
            <a:pPr marL="450850" marR="0" lvl="0" indent="0" algn="l"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(D)</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甲、丁的質子數均大於電子數</a:t>
            </a:r>
          </a:p>
        </p:txBody>
      </p:sp>
      <p:sp>
        <p:nvSpPr>
          <p:cNvPr id="5" name="矩形 4"/>
          <p:cNvSpPr>
            <a:spLocks noChangeArrowheads="1"/>
          </p:cNvSpPr>
          <p:nvPr/>
        </p:nvSpPr>
        <p:spPr bwMode="auto">
          <a:xfrm>
            <a:off x="323850" y="549275"/>
            <a:ext cx="4714876" cy="3846438"/>
          </a:xfrm>
          <a:prstGeom prst="rect">
            <a:avLst/>
          </a:prstGeom>
          <a:noFill/>
          <a:ln w="9525">
            <a:noFill/>
            <a:miter lim="800000"/>
            <a:headEnd/>
            <a:tailEnd/>
          </a:ln>
        </p:spPr>
        <p:txBody>
          <a:bodyPr wrap="square">
            <a:spAutoFit/>
          </a:bodyPr>
          <a:lstStyle/>
          <a:p>
            <a:pPr marL="450850" lvl="0" indent="-450850" algn="just">
              <a:lnSpc>
                <a:spcPct val="110000"/>
              </a:lnSpc>
            </a:pPr>
            <a:r>
              <a:rPr kumimoji="1" lang="en-US" altLang="zh-TW" sz="3200" b="0" i="0" u="none" strike="noStrike" kern="1200" cap="none" spc="0" normalizeH="0" baseline="0" noProof="0" dirty="0">
                <a:ln>
                  <a:noFill/>
                </a:ln>
                <a:solidFill>
                  <a:srgbClr val="FF0000"/>
                </a:solidFill>
                <a:effectLst/>
                <a:uLnTx/>
                <a:uFillTx/>
                <a:latin typeface="Times New Roman"/>
                <a:ea typeface="標楷體" pitchFamily="65" charset="-120"/>
                <a:cs typeface="+mn-cs"/>
              </a:rPr>
              <a:t>108</a:t>
            </a:r>
            <a:r>
              <a:rPr kumimoji="1" 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a:t>
            </a:r>
            <a:r>
              <a:rPr lang="en-US" altLang="zh-TW" sz="3200" dirty="0">
                <a:solidFill>
                  <a:srgbClr val="000000"/>
                </a:solidFill>
                <a:latin typeface="Times New Roman"/>
                <a:ea typeface="標楷體" pitchFamily="65" charset="-120"/>
              </a:rPr>
              <a:t>9</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已知甲、乙、丙、丁四種粒子為原子或單原子離子，其單一粒子的原子序與電子數如表</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二</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所示。關於此四種粒子的敘述，下列何者正確？</a:t>
            </a:r>
          </a:p>
        </p:txBody>
      </p:sp>
      <p:pic>
        <p:nvPicPr>
          <p:cNvPr id="4098" name="Picture 2" descr="自然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3225" y="670211"/>
            <a:ext cx="3660776" cy="29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744921"/>
      </p:ext>
    </p:extLst>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385989"/>
            <a:ext cx="8429625" cy="4928272"/>
          </a:xfrm>
          <a:prstGeom prst="rect">
            <a:avLst/>
          </a:prstGeom>
          <a:noFill/>
          <a:ln w="9525">
            <a:noFill/>
            <a:miter lim="800000"/>
            <a:headEnd/>
            <a:tailEnd/>
          </a:ln>
        </p:spPr>
        <p:txBody>
          <a:bodyPr wrap="square">
            <a:spAutoFit/>
          </a:bodyPr>
          <a:lstStyle/>
          <a:p>
            <a:pPr marL="541338" lvl="0" indent="-541338" algn="just">
              <a:lnSpc>
                <a:spcPct val="110000"/>
              </a:lnSpc>
            </a:pPr>
            <a:r>
              <a:rPr lang="en-US" altLang="zh-TW" sz="3200" dirty="0">
                <a:solidFill>
                  <a:srgbClr val="FF0000"/>
                </a:solidFill>
                <a:latin typeface="Times New Roman"/>
                <a:ea typeface="標楷體" pitchFamily="65" charset="-120"/>
              </a:rPr>
              <a:t>109</a:t>
            </a:r>
            <a:r>
              <a:rPr lang="en-US" altLang="zh-TW" sz="3200" dirty="0">
                <a:solidFill>
                  <a:srgbClr val="000000"/>
                </a:solidFill>
                <a:latin typeface="Times New Roman"/>
                <a:ea typeface="標楷體" pitchFamily="65" charset="-120"/>
              </a:rPr>
              <a:t>. 32</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表</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五</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列出三種離子的中子數、電子數和質子數，且分別以不同的球表示中子、電子和質子</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未依照此順序排列</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。已知這三種離子中有兩個為正離子，一個為負離子，則表中負離子的電子數應為多少？</a:t>
            </a:r>
          </a:p>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(A)10</a:t>
            </a:r>
          </a:p>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(B)12</a:t>
            </a:r>
          </a:p>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(C)17</a:t>
            </a:r>
          </a:p>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(D)18</a:t>
            </a:r>
            <a:endPar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p:txBody>
      </p:sp>
      <p:graphicFrame>
        <p:nvGraphicFramePr>
          <p:cNvPr id="4" name="表格 3"/>
          <p:cNvGraphicFramePr>
            <a:graphicFrameLocks noGrp="1"/>
          </p:cNvGraphicFramePr>
          <p:nvPr>
            <p:extLst/>
          </p:nvPr>
        </p:nvGraphicFramePr>
        <p:xfrm>
          <a:off x="3454586" y="3600439"/>
          <a:ext cx="4970957" cy="2072640"/>
        </p:xfrm>
        <a:graphic>
          <a:graphicData uri="http://schemas.openxmlformats.org/drawingml/2006/table">
            <a:tbl>
              <a:tblPr firstRow="1" bandRow="1">
                <a:tableStyleId>{5C22544A-7EE6-4342-B048-85BDC9FD1C3A}</a:tableStyleId>
              </a:tblPr>
              <a:tblGrid>
                <a:gridCol w="954128">
                  <a:extLst>
                    <a:ext uri="{9D8B030D-6E8A-4147-A177-3AD203B41FA5}">
                      <a16:colId xmlns="" xmlns:a16="http://schemas.microsoft.com/office/drawing/2014/main" val="20000"/>
                    </a:ext>
                  </a:extLst>
                </a:gridCol>
                <a:gridCol w="1338943">
                  <a:extLst>
                    <a:ext uri="{9D8B030D-6E8A-4147-A177-3AD203B41FA5}">
                      <a16:colId xmlns="" xmlns:a16="http://schemas.microsoft.com/office/drawing/2014/main" val="20001"/>
                    </a:ext>
                  </a:extLst>
                </a:gridCol>
                <a:gridCol w="1338943">
                  <a:extLst>
                    <a:ext uri="{9D8B030D-6E8A-4147-A177-3AD203B41FA5}">
                      <a16:colId xmlns="" xmlns:a16="http://schemas.microsoft.com/office/drawing/2014/main" val="20002"/>
                    </a:ext>
                  </a:extLst>
                </a:gridCol>
                <a:gridCol w="1338943">
                  <a:extLst>
                    <a:ext uri="{9D8B030D-6E8A-4147-A177-3AD203B41FA5}">
                      <a16:colId xmlns="" xmlns:a16="http://schemas.microsoft.com/office/drawing/2014/main" val="20003"/>
                    </a:ext>
                  </a:extLst>
                </a:gridCol>
              </a:tblGrid>
              <a:tr h="0">
                <a:tc>
                  <a:txBody>
                    <a:bodyPr/>
                    <a:lstStyle/>
                    <a:p>
                      <a:pPr marL="0" algn="ctr" defTabSz="914400" rtl="0" eaLnBrk="1" latinLnBrk="0" hangingPunct="1"/>
                      <a:endParaRPr kumimoji="1" lang="zh-TW" altLang="en-US" sz="2800" b="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zh-TW" altLang="en-US" sz="2800" b="0" kern="1200">
                          <a:solidFill>
                            <a:schemeClr val="tx1"/>
                          </a:solidFill>
                          <a:latin typeface="+mn-lt"/>
                          <a:ea typeface="標楷體" pitchFamily="65" charset="-120"/>
                          <a:cs typeface="+mn-cs"/>
                        </a:rPr>
                        <a:t>甲離子</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zh-TW" altLang="en-US" sz="2800" b="0" kern="1200">
                          <a:solidFill>
                            <a:schemeClr val="tx1"/>
                          </a:solidFill>
                          <a:latin typeface="+mn-lt"/>
                          <a:ea typeface="標楷體" pitchFamily="65" charset="-120"/>
                          <a:cs typeface="+mn-cs"/>
                        </a:rPr>
                        <a:t>乙離子</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zh-TW" altLang="en-US" sz="2800" b="0" kern="1200">
                          <a:solidFill>
                            <a:schemeClr val="tx1"/>
                          </a:solidFill>
                          <a:latin typeface="+mn-lt"/>
                          <a:ea typeface="標楷體" pitchFamily="65" charset="-120"/>
                          <a:cs typeface="+mn-cs"/>
                        </a:rPr>
                        <a:t>丙離子</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22563">
                <a:tc>
                  <a:txBody>
                    <a:bodyPr/>
                    <a:lstStyle/>
                    <a:p>
                      <a:pPr marL="0" algn="ctr" defTabSz="914400" rtl="0" eaLnBrk="1" latinLnBrk="0" hangingPunct="1"/>
                      <a:endParaRPr kumimoji="1" lang="zh-TW" altLang="en-US" sz="2800" b="0" i="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en-US" altLang="zh-TW" sz="2800" b="0" i="0" kern="1200">
                          <a:solidFill>
                            <a:schemeClr val="tx1"/>
                          </a:solidFill>
                          <a:latin typeface="+mn-lt"/>
                          <a:ea typeface="標楷體" pitchFamily="65" charset="-120"/>
                          <a:cs typeface="+mn-cs"/>
                        </a:rPr>
                        <a:t>18</a:t>
                      </a:r>
                      <a:endParaRPr kumimoji="1" lang="zh-TW" altLang="en-US" sz="2800" b="0" i="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en-US" altLang="zh-TW" sz="2800" b="0" i="0" kern="1200">
                          <a:solidFill>
                            <a:schemeClr val="tx1"/>
                          </a:solidFill>
                          <a:latin typeface="+mn-lt"/>
                          <a:ea typeface="標楷體" pitchFamily="65" charset="-120"/>
                          <a:cs typeface="+mn-cs"/>
                        </a:rPr>
                        <a:t>12</a:t>
                      </a:r>
                      <a:endParaRPr kumimoji="1" lang="zh-TW" altLang="en-US" sz="2800" b="0" i="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en-US" altLang="zh-TW" sz="2800" b="0" i="0" kern="1200">
                          <a:solidFill>
                            <a:schemeClr val="tx1"/>
                          </a:solidFill>
                          <a:latin typeface="+mn-lt"/>
                          <a:ea typeface="標楷體" pitchFamily="65" charset="-120"/>
                          <a:cs typeface="+mn-cs"/>
                        </a:rPr>
                        <a:t>12</a:t>
                      </a:r>
                      <a:endParaRPr kumimoji="1" lang="zh-TW" altLang="en-US" sz="2800" b="0" i="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22563">
                <a:tc>
                  <a:txBody>
                    <a:bodyPr/>
                    <a:lstStyle/>
                    <a:p>
                      <a:pPr marL="0" algn="ctr" defTabSz="914400" rtl="0" eaLnBrk="1" latinLnBrk="0" hangingPunct="1"/>
                      <a:endParaRPr kumimoji="1" lang="zh-TW" altLang="en-US" sz="2800" b="0" i="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en-US" altLang="zh-TW" sz="2800" b="0" i="0" kern="1200">
                          <a:solidFill>
                            <a:schemeClr val="tx1"/>
                          </a:solidFill>
                          <a:latin typeface="+mn-lt"/>
                          <a:ea typeface="標楷體" pitchFamily="65" charset="-120"/>
                          <a:cs typeface="+mn-cs"/>
                        </a:rPr>
                        <a:t>17</a:t>
                      </a:r>
                      <a:endParaRPr kumimoji="1" lang="zh-TW" altLang="en-US" sz="2800" b="0" i="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zh-TW" sz="2800" b="0" i="0" kern="1200">
                          <a:solidFill>
                            <a:schemeClr val="tx1"/>
                          </a:solidFill>
                          <a:latin typeface="+mn-lt"/>
                          <a:ea typeface="標楷體" pitchFamily="65" charset="-120"/>
                          <a:cs typeface="+mn-cs"/>
                        </a:rPr>
                        <a:t>12</a:t>
                      </a:r>
                      <a:endParaRPr kumimoji="1" lang="zh-TW" altLang="en-US" sz="2800" b="0" i="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en-US" altLang="zh-TW" sz="2800" b="0" i="0" kern="1200">
                          <a:solidFill>
                            <a:schemeClr val="tx1"/>
                          </a:solidFill>
                          <a:latin typeface="+mn-lt"/>
                          <a:ea typeface="標楷體" pitchFamily="65" charset="-120"/>
                          <a:cs typeface="+mn-cs"/>
                        </a:rPr>
                        <a:t>11</a:t>
                      </a:r>
                      <a:endParaRPr kumimoji="1" lang="zh-TW" altLang="en-US" sz="2800" b="0" i="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322563">
                <a:tc>
                  <a:txBody>
                    <a:bodyPr/>
                    <a:lstStyle/>
                    <a:p>
                      <a:pPr marL="0" algn="ctr" defTabSz="914400" rtl="0" eaLnBrk="1" latinLnBrk="0" hangingPunct="1"/>
                      <a:endParaRPr kumimoji="1" lang="zh-TW" altLang="en-US" sz="2800" b="0" i="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en-US" altLang="zh-TW" sz="2800" b="0" i="0" kern="1200">
                          <a:solidFill>
                            <a:schemeClr val="tx1"/>
                          </a:solidFill>
                          <a:latin typeface="+mn-lt"/>
                          <a:ea typeface="標楷體" pitchFamily="65" charset="-120"/>
                          <a:cs typeface="+mn-cs"/>
                        </a:rPr>
                        <a:t>18</a:t>
                      </a:r>
                      <a:endParaRPr kumimoji="1" lang="zh-TW" altLang="en-US" sz="2800" b="0" i="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zh-TW" sz="2800" b="0" i="0" kern="1200">
                          <a:solidFill>
                            <a:schemeClr val="tx1"/>
                          </a:solidFill>
                          <a:latin typeface="+mn-lt"/>
                          <a:ea typeface="標楷體" pitchFamily="65" charset="-120"/>
                          <a:cs typeface="+mn-cs"/>
                        </a:rPr>
                        <a:t>10</a:t>
                      </a:r>
                      <a:endParaRPr kumimoji="1" lang="zh-TW" altLang="en-US" sz="2800" b="0" i="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en-US" altLang="zh-TW" sz="2800" b="0" i="0" kern="1200">
                          <a:solidFill>
                            <a:schemeClr val="tx1"/>
                          </a:solidFill>
                          <a:latin typeface="+mn-lt"/>
                          <a:ea typeface="標楷體" pitchFamily="65" charset="-120"/>
                          <a:cs typeface="+mn-cs"/>
                        </a:rPr>
                        <a:t>10</a:t>
                      </a:r>
                      <a:endParaRPr kumimoji="1" lang="zh-TW" altLang="en-US" sz="2800" b="0" i="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2" name="矩形 1"/>
          <p:cNvSpPr/>
          <p:nvPr/>
        </p:nvSpPr>
        <p:spPr>
          <a:xfrm>
            <a:off x="5368433" y="3081048"/>
            <a:ext cx="114326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表</a:t>
            </a:r>
            <a:r>
              <a:rPr kumimoji="1" lang="en-US" altLang="zh-TW" sz="28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rPr>
              <a:t>五</a:t>
            </a:r>
            <a:r>
              <a:rPr kumimoji="1" lang="en-US" altLang="zh-TW" sz="2800" b="0" i="0" u="none" strike="noStrike" kern="1200" cap="none" spc="0" normalizeH="0" baseline="0" noProof="0">
                <a:ln>
                  <a:noFill/>
                </a:ln>
                <a:solidFill>
                  <a:srgbClr val="000000"/>
                </a:solidFill>
                <a:effectLst/>
                <a:uLnTx/>
                <a:uFillTx/>
                <a:latin typeface="Times New Roman"/>
                <a:ea typeface="標楷體" pitchFamily="65" charset="-120"/>
                <a:cs typeface="+mn-cs"/>
              </a:rPr>
              <a:t>)</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5" name="橢圓 4"/>
          <p:cNvSpPr/>
          <p:nvPr/>
        </p:nvSpPr>
        <p:spPr bwMode="auto">
          <a:xfrm>
            <a:off x="3733800" y="4201885"/>
            <a:ext cx="348343" cy="337458"/>
          </a:xfrm>
          <a:prstGeom prst="ellipse">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itchFamily="34" charset="0"/>
              <a:ea typeface="新細明體" pitchFamily="18" charset="-120"/>
              <a:cs typeface="+mn-cs"/>
            </a:endParaRPr>
          </a:p>
        </p:txBody>
      </p:sp>
      <p:sp>
        <p:nvSpPr>
          <p:cNvPr id="6" name="橢圓 5"/>
          <p:cNvSpPr/>
          <p:nvPr/>
        </p:nvSpPr>
        <p:spPr bwMode="auto">
          <a:xfrm>
            <a:off x="3733800" y="4720735"/>
            <a:ext cx="348343" cy="337458"/>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itchFamily="34" charset="0"/>
              <a:ea typeface="新細明體" pitchFamily="18" charset="-120"/>
              <a:cs typeface="+mn-cs"/>
            </a:endParaRPr>
          </a:p>
        </p:txBody>
      </p:sp>
      <p:sp>
        <p:nvSpPr>
          <p:cNvPr id="7" name="橢圓 6"/>
          <p:cNvSpPr/>
          <p:nvPr/>
        </p:nvSpPr>
        <p:spPr bwMode="auto">
          <a:xfrm>
            <a:off x="3733800" y="5239585"/>
            <a:ext cx="348343" cy="337458"/>
          </a:xfrm>
          <a:prstGeom prst="ellipse">
            <a:avLst/>
          </a:prstGeom>
          <a:solidFill>
            <a:schemeClr val="bg1">
              <a:lumMod val="65000"/>
            </a:schemeClr>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1395681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323849" y="549275"/>
            <a:ext cx="8429625" cy="3884140"/>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50.	</a:t>
            </a:r>
            <a:r>
              <a:rPr lang="zh-TW" altLang="en-US" sz="3200">
                <a:solidFill>
                  <a:srgbClr val="000000"/>
                </a:solidFill>
                <a:latin typeface="Times New Roman"/>
                <a:ea typeface="標楷體" pitchFamily="65" charset="-120"/>
              </a:rPr>
              <a:t>根據表</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十一</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，下列何者最可能是</a:t>
            </a:r>
            <a:r>
              <a:rPr lang="zh-TW" altLang="en-US" sz="3200" u="sng">
                <a:solidFill>
                  <a:srgbClr val="000000"/>
                </a:solidFill>
                <a:latin typeface="Times New Roman"/>
                <a:ea typeface="標楷體" pitchFamily="65" charset="-120"/>
              </a:rPr>
              <a:t>小敏</a:t>
            </a:r>
            <a:r>
              <a:rPr lang="zh-TW" altLang="en-US" sz="3200">
                <a:solidFill>
                  <a:srgbClr val="000000"/>
                </a:solidFill>
                <a:latin typeface="Times New Roman"/>
                <a:ea typeface="標楷體" pitchFamily="65" charset="-120"/>
              </a:rPr>
              <a:t>想探討的關係？</a:t>
            </a:r>
          </a:p>
          <a:p>
            <a:pPr marL="1196975" indent="-630238" algn="just">
              <a:lnSpc>
                <a:spcPct val="110000"/>
              </a:lnSpc>
            </a:pPr>
            <a:r>
              <a:rPr lang="en-US" altLang="zh-TW" sz="3200">
                <a:solidFill>
                  <a:srgbClr val="000000"/>
                </a:solidFill>
                <a:latin typeface="Times New Roman"/>
                <a:ea typeface="標楷體" pitchFamily="65" charset="-120"/>
              </a:rPr>
              <a:t>(A)	</a:t>
            </a:r>
            <a:r>
              <a:rPr lang="zh-TW" altLang="en-US" sz="3200">
                <a:solidFill>
                  <a:srgbClr val="000000"/>
                </a:solidFill>
                <a:latin typeface="Times New Roman"/>
                <a:ea typeface="標楷體" pitchFamily="65" charset="-120"/>
              </a:rPr>
              <a:t>大氣壓力與茶包長度的關係</a:t>
            </a:r>
          </a:p>
          <a:p>
            <a:pPr marL="1196975" indent="-630238" algn="just">
              <a:lnSpc>
                <a:spcPct val="110000"/>
              </a:lnSpc>
            </a:pPr>
            <a:r>
              <a:rPr lang="en-US" altLang="zh-TW" sz="3200">
                <a:solidFill>
                  <a:srgbClr val="000000"/>
                </a:solidFill>
                <a:latin typeface="Times New Roman"/>
                <a:ea typeface="標楷體" pitchFamily="65" charset="-120"/>
              </a:rPr>
              <a:t>(B)	</a:t>
            </a:r>
            <a:r>
              <a:rPr lang="zh-TW" altLang="en-US" sz="3200">
                <a:solidFill>
                  <a:srgbClr val="000000"/>
                </a:solidFill>
                <a:latin typeface="Times New Roman"/>
                <a:ea typeface="標楷體" pitchFamily="65" charset="-120"/>
              </a:rPr>
              <a:t>大氣壓力與氣溫、溼度二者的關係</a:t>
            </a:r>
          </a:p>
          <a:p>
            <a:pPr marL="1196975" indent="-630238" algn="just">
              <a:lnSpc>
                <a:spcPct val="110000"/>
              </a:lnSpc>
            </a:pPr>
            <a:r>
              <a:rPr lang="en-US" altLang="zh-TW" sz="3200">
                <a:solidFill>
                  <a:srgbClr val="000000"/>
                </a:solidFill>
                <a:latin typeface="Times New Roman"/>
                <a:ea typeface="標楷體" pitchFamily="65" charset="-120"/>
              </a:rPr>
              <a:t>(C)	</a:t>
            </a:r>
            <a:r>
              <a:rPr lang="zh-TW" altLang="en-US" sz="3200">
                <a:solidFill>
                  <a:srgbClr val="000000"/>
                </a:solidFill>
                <a:latin typeface="Times New Roman"/>
                <a:ea typeface="標楷體" pitchFamily="65" charset="-120"/>
              </a:rPr>
              <a:t>灰燼最大飛行高度與茶包長度的關係</a:t>
            </a:r>
          </a:p>
          <a:p>
            <a:pPr marL="1196975" indent="-630238" algn="just">
              <a:lnSpc>
                <a:spcPct val="110000"/>
              </a:lnSpc>
            </a:pPr>
            <a:r>
              <a:rPr lang="en-US" altLang="zh-TW" sz="3200">
                <a:solidFill>
                  <a:srgbClr val="000000"/>
                </a:solidFill>
                <a:latin typeface="Times New Roman"/>
                <a:ea typeface="標楷體" pitchFamily="65" charset="-120"/>
              </a:rPr>
              <a:t>(D)	</a:t>
            </a:r>
            <a:r>
              <a:rPr lang="zh-TW" altLang="en-US" sz="3200">
                <a:solidFill>
                  <a:srgbClr val="000000"/>
                </a:solidFill>
                <a:latin typeface="Times New Roman"/>
                <a:ea typeface="標楷體" pitchFamily="65" charset="-120"/>
              </a:rPr>
              <a:t>灰燼最大飛行高度與氣溫、溼度、大氣壓力三者的關係</a:t>
            </a:r>
          </a:p>
        </p:txBody>
      </p:sp>
    </p:spTree>
    <p:extLst>
      <p:ext uri="{BB962C8B-B14F-4D97-AF65-F5344CB8AC3E}">
        <p14:creationId xmlns:p14="http://schemas.microsoft.com/office/powerpoint/2010/main" val="7988296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740428"/>
          </a:xfrm>
        </p:spPr>
        <p:txBody>
          <a:bodyPr>
            <a:normAutofit fontScale="90000"/>
          </a:bodyPr>
          <a:lstStyle/>
          <a:p>
            <a:pPr algn="l"/>
            <a:r>
              <a:rPr lang="en-US" altLang="zh-TW" sz="3600" dirty="0" smtClean="0">
                <a:solidFill>
                  <a:srgbClr val="00B050"/>
                </a:solidFill>
                <a:latin typeface="華康粗黑體" panose="020B0709000000000000" pitchFamily="49" charset="-120"/>
                <a:ea typeface="華康粗黑體" panose="020B0709000000000000" pitchFamily="49" charset="-120"/>
              </a:rPr>
              <a:t>109</a:t>
            </a:r>
            <a:r>
              <a:rPr lang="zh-TW" altLang="zh-TW" sz="3600" dirty="0" smtClean="0">
                <a:latin typeface="華康粗黑體" panose="020B0709000000000000" pitchFamily="49" charset="-120"/>
                <a:ea typeface="華康粗黑體" panose="020B0709000000000000" pitchFamily="49" charset="-120"/>
              </a:rPr>
              <a:t>附圖</a:t>
            </a:r>
            <a:r>
              <a:rPr lang="zh-TW" altLang="zh-TW" sz="3600" dirty="0">
                <a:latin typeface="華康粗黑體" panose="020B0709000000000000" pitchFamily="49" charset="-120"/>
                <a:ea typeface="華康粗黑體" panose="020B0709000000000000" pitchFamily="49" charset="-120"/>
              </a:rPr>
              <a:t>為鋰離子（</a:t>
            </a:r>
            <a:r>
              <a:rPr lang="en-US" altLang="zh-TW" sz="3600" dirty="0">
                <a:latin typeface="華康粗黑體" panose="020B0709000000000000" pitchFamily="49" charset="-120"/>
                <a:ea typeface="華康粗黑體" panose="020B0709000000000000" pitchFamily="49" charset="-120"/>
              </a:rPr>
              <a:t>Li</a:t>
            </a:r>
            <a:r>
              <a:rPr lang="zh-TW" altLang="zh-TW" sz="3600" baseline="30000" dirty="0">
                <a:latin typeface="華康粗黑體" panose="020B0709000000000000" pitchFamily="49" charset="-120"/>
                <a:ea typeface="華康粗黑體" panose="020B0709000000000000" pitchFamily="49" charset="-120"/>
              </a:rPr>
              <a:t>＋</a:t>
            </a:r>
            <a:r>
              <a:rPr lang="zh-TW" altLang="zh-TW" sz="3600" dirty="0">
                <a:latin typeface="華康粗黑體" panose="020B0709000000000000" pitchFamily="49" charset="-120"/>
                <a:ea typeface="華康粗黑體" panose="020B0709000000000000" pitchFamily="49" charset="-120"/>
              </a:rPr>
              <a:t>）的結構示意圖，圖中以不同顏色的球附表示中子、電子和質子。若同樣以這三種顏色的球表示溴離子（</a:t>
            </a:r>
            <a:r>
              <a:rPr lang="en-US" altLang="zh-TW" sz="3600" dirty="0">
                <a:latin typeface="華康粗黑體" panose="020B0709000000000000" pitchFamily="49" charset="-120"/>
                <a:ea typeface="華康粗黑體" panose="020B0709000000000000" pitchFamily="49" charset="-120"/>
              </a:rPr>
              <a:t> </a:t>
            </a:r>
            <a:r>
              <a:rPr lang="zh-TW" altLang="en-US" sz="3600" dirty="0" smtClean="0">
                <a:latin typeface="華康粗黑體" panose="020B0709000000000000" pitchFamily="49" charset="-120"/>
                <a:ea typeface="華康粗黑體" panose="020B0709000000000000" pitchFamily="49" charset="-120"/>
              </a:rPr>
              <a:t> </a:t>
            </a:r>
            <a:r>
              <a:rPr lang="en-US" altLang="zh-TW" sz="3600" dirty="0" smtClean="0">
                <a:latin typeface="華康粗黑體" panose="020B0709000000000000" pitchFamily="49" charset="-120"/>
                <a:ea typeface="華康粗黑體" panose="020B0709000000000000" pitchFamily="49" charset="-120"/>
              </a:rPr>
              <a:t>Br</a:t>
            </a:r>
            <a:r>
              <a:rPr lang="zh-TW" altLang="zh-TW" sz="3600" baseline="30000" dirty="0">
                <a:latin typeface="華康粗黑體" panose="020B0709000000000000" pitchFamily="49" charset="-120"/>
                <a:ea typeface="華康粗黑體" panose="020B0709000000000000" pitchFamily="49" charset="-120"/>
              </a:rPr>
              <a:t>－</a:t>
            </a:r>
            <a:r>
              <a:rPr lang="zh-TW" altLang="zh-TW" sz="3600" dirty="0">
                <a:latin typeface="華康粗黑體" panose="020B0709000000000000" pitchFamily="49" charset="-120"/>
                <a:ea typeface="華康粗黑體" panose="020B0709000000000000" pitchFamily="49" charset="-120"/>
              </a:rPr>
              <a:t>）的中子、電子和質子，則溴離子中這三種顏色球的數目關係，應為下列何者</a:t>
            </a:r>
            <a:r>
              <a:rPr lang="zh-TW" altLang="zh-TW" sz="3600" dirty="0" smtClean="0">
                <a:latin typeface="華康粗黑體" panose="020B0709000000000000" pitchFamily="49" charset="-120"/>
                <a:ea typeface="華康粗黑體" panose="020B0709000000000000" pitchFamily="49" charset="-120"/>
              </a:rPr>
              <a:t>？</a:t>
            </a:r>
            <a:r>
              <a:rPr lang="en-US" altLang="zh-TW" sz="2800" dirty="0" smtClean="0">
                <a:latin typeface="華康粗黑體" panose="020B0709000000000000" pitchFamily="49" charset="-120"/>
                <a:ea typeface="華康粗黑體" panose="020B0709000000000000" pitchFamily="49" charset="-120"/>
              </a:rPr>
              <a:t/>
            </a:r>
            <a:br>
              <a:rPr lang="en-US" altLang="zh-TW" sz="2800" dirty="0" smtClean="0">
                <a:latin typeface="華康粗黑體" panose="020B0709000000000000" pitchFamily="49" charset="-120"/>
                <a:ea typeface="華康粗黑體" panose="020B0709000000000000" pitchFamily="49" charset="-120"/>
              </a:rPr>
            </a:br>
            <a:r>
              <a:rPr lang="en-US" altLang="zh-TW" sz="2800" dirty="0" smtClean="0">
                <a:latin typeface="華康粗黑體" panose="020B0709000000000000" pitchFamily="49" charset="-120"/>
                <a:ea typeface="華康粗黑體" panose="020B0709000000000000" pitchFamily="49" charset="-120"/>
              </a:rPr>
              <a:t>(</a:t>
            </a:r>
            <a:r>
              <a:rPr lang="en-US" altLang="zh-TW" sz="2800" dirty="0">
                <a:latin typeface="華康粗黑體" panose="020B0709000000000000" pitchFamily="49" charset="-120"/>
                <a:ea typeface="華康粗黑體" panose="020B0709000000000000" pitchFamily="49" charset="-120"/>
              </a:rPr>
              <a:t>A</a:t>
            </a:r>
            <a:r>
              <a:rPr lang="en-US" altLang="zh-TW" sz="2800" dirty="0" smtClean="0">
                <a:latin typeface="華康粗黑體" panose="020B0709000000000000" pitchFamily="49" charset="-120"/>
                <a:ea typeface="華康粗黑體" panose="020B0709000000000000" pitchFamily="49" charset="-120"/>
              </a:rPr>
              <a:t>) </a:t>
            </a:r>
            <a:r>
              <a:rPr lang="zh-TW" altLang="en-US" sz="2800" dirty="0" smtClean="0">
                <a:latin typeface="華康粗黑體" panose="020B0709000000000000" pitchFamily="49" charset="-120"/>
                <a:ea typeface="華康粗黑體" panose="020B0709000000000000" pitchFamily="49" charset="-120"/>
              </a:rPr>
              <a:t>                      </a:t>
            </a:r>
            <a:r>
              <a:rPr lang="en-US" altLang="zh-TW" sz="2800" dirty="0" smtClean="0">
                <a:latin typeface="華康粗黑體" panose="020B0709000000000000" pitchFamily="49" charset="-120"/>
                <a:ea typeface="華康粗黑體" panose="020B0709000000000000" pitchFamily="49" charset="-120"/>
              </a:rPr>
              <a:t>(</a:t>
            </a:r>
            <a:r>
              <a:rPr lang="en-US" altLang="zh-TW" sz="2800" dirty="0">
                <a:latin typeface="華康粗黑體" panose="020B0709000000000000" pitchFamily="49" charset="-120"/>
                <a:ea typeface="華康粗黑體" panose="020B0709000000000000" pitchFamily="49" charset="-120"/>
              </a:rPr>
              <a:t>B)</a:t>
            </a:r>
            <a:r>
              <a:rPr lang="en-US" altLang="zh-TW" sz="2800" dirty="0" smtClean="0">
                <a:latin typeface="華康粗黑體" panose="020B0709000000000000" pitchFamily="49" charset="-120"/>
                <a:ea typeface="華康粗黑體" panose="020B0709000000000000" pitchFamily="49" charset="-120"/>
              </a:rPr>
              <a:t/>
            </a:r>
            <a:br>
              <a:rPr lang="en-US" altLang="zh-TW" sz="2800" dirty="0" smtClean="0">
                <a:latin typeface="華康粗黑體" panose="020B0709000000000000" pitchFamily="49" charset="-120"/>
                <a:ea typeface="華康粗黑體" panose="020B0709000000000000" pitchFamily="49" charset="-120"/>
              </a:rPr>
            </a:br>
            <a:r>
              <a:rPr lang="en-US" altLang="zh-TW" sz="2800" dirty="0" smtClean="0">
                <a:latin typeface="華康粗黑體" panose="020B0709000000000000" pitchFamily="49" charset="-120"/>
                <a:ea typeface="華康粗黑體" panose="020B0709000000000000" pitchFamily="49" charset="-120"/>
              </a:rPr>
              <a:t>  </a:t>
            </a:r>
            <a:r>
              <a:rPr lang="zh-TW" altLang="en-US" sz="2800" dirty="0" smtClean="0">
                <a:latin typeface="華康粗黑體" panose="020B0709000000000000" pitchFamily="49" charset="-120"/>
                <a:ea typeface="華康粗黑體" panose="020B0709000000000000" pitchFamily="49" charset="-120"/>
              </a:rPr>
              <a:t>   </a:t>
            </a:r>
            <a:r>
              <a:rPr lang="en-US" altLang="zh-TW" sz="2800" dirty="0" smtClean="0">
                <a:latin typeface="華康粗黑體" panose="020B0709000000000000" pitchFamily="49" charset="-120"/>
                <a:ea typeface="華康粗黑體" panose="020B0709000000000000" pitchFamily="49" charset="-120"/>
              </a:rPr>
              <a:t/>
            </a:r>
            <a:br>
              <a:rPr lang="en-US" altLang="zh-TW" sz="2800" dirty="0" smtClean="0">
                <a:latin typeface="華康粗黑體" panose="020B0709000000000000" pitchFamily="49" charset="-120"/>
                <a:ea typeface="華康粗黑體" panose="020B0709000000000000" pitchFamily="49" charset="-120"/>
              </a:rPr>
            </a:br>
            <a:r>
              <a:rPr lang="en-US" altLang="zh-TW" sz="2800" dirty="0" smtClean="0">
                <a:latin typeface="華康粗黑體" panose="020B0709000000000000" pitchFamily="49" charset="-120"/>
                <a:ea typeface="華康粗黑體" panose="020B0709000000000000" pitchFamily="49" charset="-120"/>
              </a:rPr>
              <a:t>(</a:t>
            </a:r>
            <a:r>
              <a:rPr lang="en-US" altLang="zh-TW" sz="2800" dirty="0">
                <a:latin typeface="華康粗黑體" panose="020B0709000000000000" pitchFamily="49" charset="-120"/>
                <a:ea typeface="華康粗黑體" panose="020B0709000000000000" pitchFamily="49" charset="-120"/>
              </a:rPr>
              <a:t>C) </a:t>
            </a:r>
            <a:r>
              <a:rPr lang="zh-TW" altLang="en-US" sz="2800" dirty="0" smtClean="0">
                <a:latin typeface="華康粗黑體" panose="020B0709000000000000" pitchFamily="49" charset="-120"/>
                <a:ea typeface="華康粗黑體" panose="020B0709000000000000" pitchFamily="49" charset="-120"/>
              </a:rPr>
              <a:t>                      </a:t>
            </a:r>
            <a:r>
              <a:rPr lang="en-US" altLang="zh-TW" sz="2800" dirty="0" smtClean="0">
                <a:latin typeface="華康粗黑體" panose="020B0709000000000000" pitchFamily="49" charset="-120"/>
                <a:ea typeface="華康粗黑體" panose="020B0709000000000000" pitchFamily="49" charset="-120"/>
              </a:rPr>
              <a:t>(</a:t>
            </a:r>
            <a:r>
              <a:rPr lang="en-US" altLang="zh-TW" sz="2800" dirty="0">
                <a:latin typeface="華康粗黑體" panose="020B0709000000000000" pitchFamily="49" charset="-120"/>
                <a:ea typeface="華康粗黑體" panose="020B0709000000000000" pitchFamily="49" charset="-120"/>
              </a:rPr>
              <a:t>D) </a:t>
            </a:r>
            <a:endParaRPr lang="zh-TW" altLang="en-US" sz="2800" dirty="0">
              <a:latin typeface="華康粗黑體" panose="020B0709000000000000" pitchFamily="49" charset="-120"/>
              <a:ea typeface="華康粗黑體" panose="020B0709000000000000" pitchFamily="49" charset="-120"/>
            </a:endParaRPr>
          </a:p>
        </p:txBody>
      </p:sp>
      <p:pic>
        <p:nvPicPr>
          <p:cNvPr id="19458" name="Picture 2" descr="Y8ML202-K-1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605" y="2869061"/>
            <a:ext cx="2212245"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Y8ML202-K-1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962945"/>
            <a:ext cx="1800200" cy="41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Y8ML202-K-19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3645024"/>
            <a:ext cx="2016224" cy="45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Y8ML202-K-19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3809980"/>
            <a:ext cx="1800200" cy="41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Y8ML202-K-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593" y="4239016"/>
            <a:ext cx="2428268" cy="249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kumimoji="0" lang="zh-TW" altLang="en-US">
              <a:solidFill>
                <a:prstClr val="black"/>
              </a:solidFill>
              <a:latin typeface="Calibri"/>
              <a:ea typeface="新細明體"/>
            </a:endParaRPr>
          </a:p>
        </p:txBody>
      </p:sp>
      <p:graphicFrame>
        <p:nvGraphicFramePr>
          <p:cNvPr id="4" name="物件 3"/>
          <p:cNvGraphicFramePr>
            <a:graphicFrameLocks noChangeAspect="1"/>
          </p:cNvGraphicFramePr>
          <p:nvPr>
            <p:extLst>
              <p:ext uri="{D42A27DB-BD31-4B8C-83A1-F6EECF244321}">
                <p14:modId xmlns:p14="http://schemas.microsoft.com/office/powerpoint/2010/main" val="1720973646"/>
              </p:ext>
            </p:extLst>
          </p:nvPr>
        </p:nvGraphicFramePr>
        <p:xfrm>
          <a:off x="7024328" y="1196752"/>
          <a:ext cx="355984" cy="497328"/>
        </p:xfrm>
        <a:graphic>
          <a:graphicData uri="http://schemas.openxmlformats.org/presentationml/2006/ole">
            <mc:AlternateContent xmlns:mc="http://schemas.openxmlformats.org/markup-compatibility/2006">
              <mc:Choice xmlns:v="urn:schemas-microsoft-com:vml" Requires="v">
                <p:oleObj spid="_x0000_s299025" name="Equation" r:id="rId8" imgW="139579" imgH="215713" progId="Equation.DSMT4">
                  <p:embed/>
                </p:oleObj>
              </mc:Choice>
              <mc:Fallback>
                <p:oleObj name="Equation" r:id="rId8" imgW="139579" imgH="215713"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4328" y="1196752"/>
                        <a:ext cx="355984" cy="497328"/>
                      </a:xfrm>
                      <a:prstGeom prst="rect">
                        <a:avLst/>
                      </a:prstGeom>
                      <a:noFill/>
                    </p:spPr>
                  </p:pic>
                </p:oleObj>
              </mc:Fallback>
            </mc:AlternateContent>
          </a:graphicData>
        </a:graphic>
      </p:graphicFrame>
      <p:sp>
        <p:nvSpPr>
          <p:cNvPr id="5" name="文字方塊 4"/>
          <p:cNvSpPr txBox="1"/>
          <p:nvPr/>
        </p:nvSpPr>
        <p:spPr>
          <a:xfrm>
            <a:off x="4118451" y="4194214"/>
            <a:ext cx="4608512" cy="2585323"/>
          </a:xfrm>
          <a:prstGeom prst="rect">
            <a:avLst/>
          </a:prstGeom>
          <a:noFill/>
        </p:spPr>
        <p:txBody>
          <a:bodyPr wrap="square" rtlCol="0">
            <a:spAutoFit/>
          </a:bodyPr>
          <a:lstStyle/>
          <a:p>
            <a:pPr fontAlgn="auto">
              <a:spcBef>
                <a:spcPts val="0"/>
              </a:spcBef>
              <a:spcAft>
                <a:spcPts val="0"/>
              </a:spcAft>
            </a:pPr>
            <a:r>
              <a:rPr kumimoji="0" lang="zh-TW" altLang="zh-TW"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kern="100" dirty="0">
                <a:solidFill>
                  <a:srgbClr val="FF0000"/>
                </a:solidFill>
                <a:latin typeface="華康POP1體W9" panose="040B0909000000000000" pitchFamily="81" charset="-120"/>
                <a:ea typeface="華康POP1體W9" panose="040B0909000000000000" pitchFamily="81" charset="-120"/>
                <a:cs typeface="Times New Roman"/>
              </a:rPr>
              <a:t>(B)</a:t>
            </a:r>
            <a:endParaRPr kumimoji="0" lang="zh-TW" altLang="zh-TW"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解析：由鋰離子示意圖中可知電子為灰色球，質子為白色球（</a:t>
            </a:r>
            <a:r>
              <a:rPr kumimoji="0" lang="en-US" altLang="zh-TW" kern="100" dirty="0">
                <a:solidFill>
                  <a:srgbClr val="0000FF"/>
                </a:solidFill>
                <a:latin typeface="華康POP1體W9" panose="040B0909000000000000" pitchFamily="81" charset="-120"/>
                <a:ea typeface="華康POP1體W9" panose="040B0909000000000000" pitchFamily="81" charset="-120"/>
                <a:cs typeface="Times New Roman"/>
              </a:rPr>
              <a:t>Li</a:t>
            </a:r>
            <a:r>
              <a:rPr kumimoji="0" lang="zh-TW" altLang="zh-TW" kern="100" baseline="30000" dirty="0">
                <a:solidFill>
                  <a:srgbClr val="0000FF"/>
                </a:solidFill>
                <a:latin typeface="華康POP1體W9" panose="040B0909000000000000" pitchFamily="81" charset="-120"/>
                <a:ea typeface="華康POP1體W9" panose="040B0909000000000000" pitchFamily="81" charset="-120"/>
                <a:cs typeface="Times New Roman"/>
              </a:rPr>
              <a:t>＋</a:t>
            </a: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中已知帶負電的電子為</a:t>
            </a:r>
            <a:r>
              <a:rPr kumimoji="0" lang="en-US" altLang="zh-TW" kern="100" dirty="0">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個，可知帶正電的質子有</a:t>
            </a:r>
            <a:r>
              <a:rPr kumimoji="0" lang="en-US" altLang="zh-TW" kern="100" dirty="0">
                <a:solidFill>
                  <a:srgbClr val="0000FF"/>
                </a:solidFill>
                <a:latin typeface="華康POP1體W9" panose="040B0909000000000000" pitchFamily="81" charset="-120"/>
                <a:ea typeface="華康POP1體W9" panose="040B0909000000000000" pitchFamily="81" charset="-120"/>
                <a:cs typeface="Times New Roman"/>
              </a:rPr>
              <a:t>3</a:t>
            </a: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個）、中子為黑色球。溴離子（</a:t>
            </a:r>
            <a:r>
              <a:rPr kumimoji="0" lang="en-US" altLang="zh-TW" kern="100" dirty="0">
                <a:solidFill>
                  <a:srgbClr val="0000FF"/>
                </a:solidFill>
                <a:latin typeface="華康POP1體W9" panose="040B0909000000000000" pitchFamily="81" charset="-120"/>
                <a:ea typeface="華康POP1體W9" panose="040B0909000000000000" pitchFamily="81" charset="-120"/>
                <a:cs typeface="Times New Roman"/>
              </a:rPr>
              <a:t> </a:t>
            </a:r>
            <a:r>
              <a:rPr kumimoji="0" lang="zh-TW" altLang="zh-TW" kern="100" baseline="30000" dirty="0">
                <a:solidFill>
                  <a:srgbClr val="0000FF"/>
                </a:solidFill>
                <a:latin typeface="華康POP1體W9" panose="040B0909000000000000" pitchFamily="81" charset="-120"/>
                <a:ea typeface="華康POP1體W9" panose="040B0909000000000000" pitchFamily="81" charset="-120"/>
                <a:cs typeface="Times New Roman"/>
              </a:rPr>
              <a:t>－</a:t>
            </a: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kern="100" dirty="0">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，質子數＝原子序＝</a:t>
            </a:r>
            <a:r>
              <a:rPr kumimoji="0" lang="en-US" altLang="zh-TW" kern="100" dirty="0">
                <a:solidFill>
                  <a:srgbClr val="0000FF"/>
                </a:solidFill>
                <a:latin typeface="華康POP1體W9" panose="040B0909000000000000" pitchFamily="81" charset="-120"/>
                <a:ea typeface="華康POP1體W9" panose="040B0909000000000000" pitchFamily="81" charset="-120"/>
                <a:cs typeface="Times New Roman"/>
              </a:rPr>
              <a:t>35</a:t>
            </a: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、電子數＝</a:t>
            </a:r>
            <a:r>
              <a:rPr kumimoji="0" lang="en-US" altLang="zh-TW" kern="100" dirty="0">
                <a:solidFill>
                  <a:srgbClr val="0000FF"/>
                </a:solidFill>
                <a:latin typeface="華康POP1體W9" panose="040B0909000000000000" pitchFamily="81" charset="-120"/>
                <a:ea typeface="華康POP1體W9" panose="040B0909000000000000" pitchFamily="81" charset="-120"/>
                <a:cs typeface="Times New Roman"/>
              </a:rPr>
              <a:t>36</a:t>
            </a: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（溴離子帶一個負電，附表示電子數比質子數多一個）、中子數＝</a:t>
            </a:r>
            <a:r>
              <a:rPr kumimoji="0" lang="en-US" altLang="zh-TW" kern="100" dirty="0">
                <a:solidFill>
                  <a:srgbClr val="0000FF"/>
                </a:solidFill>
                <a:latin typeface="華康POP1體W9" panose="040B0909000000000000" pitchFamily="81" charset="-120"/>
                <a:ea typeface="華康POP1體W9" panose="040B0909000000000000" pitchFamily="81" charset="-120"/>
                <a:cs typeface="Times New Roman"/>
              </a:rPr>
              <a:t>79</a:t>
            </a: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kern="100" dirty="0">
                <a:solidFill>
                  <a:srgbClr val="0000FF"/>
                </a:solidFill>
                <a:latin typeface="華康POP1體W9" panose="040B0909000000000000" pitchFamily="81" charset="-120"/>
                <a:ea typeface="華康POP1體W9" panose="040B0909000000000000" pitchFamily="81" charset="-120"/>
                <a:cs typeface="Times New Roman"/>
              </a:rPr>
              <a:t>35</a:t>
            </a: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kern="100" dirty="0">
                <a:solidFill>
                  <a:srgbClr val="0000FF"/>
                </a:solidFill>
                <a:latin typeface="華康POP1體W9" panose="040B0909000000000000" pitchFamily="81" charset="-120"/>
                <a:ea typeface="華康POP1體W9" panose="040B0909000000000000" pitchFamily="81" charset="-120"/>
                <a:cs typeface="Times New Roman"/>
              </a:rPr>
              <a:t>44</a:t>
            </a: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。可得中子數＞電子數＞質子數，即黑色球＞灰色球＞白色球，故選</a:t>
            </a:r>
            <a:r>
              <a:rPr kumimoji="0" lang="en-US" altLang="zh-TW" kern="100" dirty="0">
                <a:solidFill>
                  <a:srgbClr val="0000FF"/>
                </a:solidFill>
                <a:latin typeface="華康POP1體W9" panose="040B0909000000000000" pitchFamily="81" charset="-120"/>
                <a:ea typeface="華康POP1體W9" panose="040B0909000000000000" pitchFamily="81" charset="-120"/>
                <a:cs typeface="Times New Roman"/>
              </a:rPr>
              <a:t>(B)</a:t>
            </a:r>
            <a:endParaRPr kumimoji="0" lang="zh-TW" altLang="en-US"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361542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3846438"/>
          </a:xfrm>
          <a:prstGeom prst="rect">
            <a:avLst/>
          </a:prstGeom>
          <a:noFill/>
          <a:ln w="9525">
            <a:noFill/>
            <a:miter lim="800000"/>
            <a:headEnd/>
            <a:tailEnd/>
          </a:ln>
        </p:spPr>
        <p:txBody>
          <a:bodyPr wrap="square">
            <a:spAutoFit/>
          </a:bodyPr>
          <a:lstStyle/>
          <a:p>
            <a:pPr marL="541338" lvl="0" indent="-541338" algn="just">
              <a:lnSpc>
                <a:spcPct val="110000"/>
              </a:lnSpc>
            </a:pPr>
            <a:r>
              <a:rPr kumimoji="1" lang="en-US" altLang="zh-TW" sz="3200" b="0" i="0" u="none" strike="noStrike" kern="1200" cap="none" spc="0" normalizeH="0" baseline="0" noProof="0" dirty="0">
                <a:ln>
                  <a:noFill/>
                </a:ln>
                <a:solidFill>
                  <a:srgbClr val="FF0000"/>
                </a:solidFill>
                <a:effectLst/>
                <a:uLnTx/>
                <a:uFillTx/>
                <a:latin typeface="Times New Roman"/>
                <a:ea typeface="標楷體" pitchFamily="65" charset="-120"/>
                <a:cs typeface="+mn-cs"/>
              </a:rPr>
              <a:t>110</a:t>
            </a:r>
            <a:r>
              <a:rPr kumimoji="1" 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a:t>
            </a:r>
            <a:r>
              <a:rPr lang="en-US" altLang="zh-TW" sz="3200" dirty="0">
                <a:solidFill>
                  <a:srgbClr val="000000"/>
                </a:solidFill>
                <a:latin typeface="Times New Roman"/>
                <a:ea typeface="標楷體" pitchFamily="65" charset="-120"/>
              </a:rPr>
              <a:t>30</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鐵原子</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(Fe)</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、鐵離子</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(Fe</a:t>
            </a:r>
            <a:r>
              <a:rPr kumimoji="1" lang="en-US" altLang="zh-TW" sz="3200" b="0" i="0" u="none" strike="noStrike" kern="1200" cap="none" spc="0" normalizeH="0" baseline="30000" noProof="0" dirty="0">
                <a:ln>
                  <a:noFill/>
                </a:ln>
                <a:solidFill>
                  <a:srgbClr val="000000"/>
                </a:solidFill>
                <a:effectLst/>
                <a:uLnTx/>
                <a:uFillTx/>
                <a:latin typeface="Times New Roman"/>
                <a:ea typeface="標楷體" pitchFamily="65" charset="-120"/>
                <a:cs typeface="+mn-cs"/>
              </a:rPr>
              <a:t>3+</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和亞鐵離子</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(Fe</a:t>
            </a:r>
            <a:r>
              <a:rPr kumimoji="1" lang="en-US" altLang="zh-TW" sz="3200" b="0" i="0" u="none" strike="noStrike" kern="1200" cap="none" spc="0" normalizeH="0" baseline="30000" noProof="0" dirty="0">
                <a:ln>
                  <a:noFill/>
                </a:ln>
                <a:solidFill>
                  <a:srgbClr val="000000"/>
                </a:solidFill>
                <a:effectLst/>
                <a:uLnTx/>
                <a:uFillTx/>
                <a:latin typeface="Times New Roman"/>
                <a:ea typeface="標楷體" pitchFamily="65" charset="-120"/>
                <a:cs typeface="+mn-cs"/>
              </a:rPr>
              <a:t>2+</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三種粒子中，下列數值的比較何者正確？</a:t>
            </a:r>
          </a:p>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(A) Fe</a:t>
            </a:r>
            <a:r>
              <a:rPr kumimoji="1" lang="en-US" altLang="zh-TW" sz="3200" b="0" i="0" u="none" strike="noStrike" kern="1200" cap="none" spc="0" normalizeH="0" baseline="30000" noProof="0" dirty="0">
                <a:ln>
                  <a:noFill/>
                </a:ln>
                <a:solidFill>
                  <a:srgbClr val="000000"/>
                </a:solidFill>
                <a:effectLst/>
                <a:uLnTx/>
                <a:uFillTx/>
                <a:latin typeface="Times New Roman"/>
                <a:ea typeface="標楷體" pitchFamily="65" charset="-120"/>
                <a:cs typeface="+mn-cs"/>
              </a:rPr>
              <a:t>3+</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的質子數＞</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Fe</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的電子數</a:t>
            </a:r>
          </a:p>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(B) Fe</a:t>
            </a:r>
            <a:r>
              <a:rPr kumimoji="1" lang="en-US" altLang="zh-TW" sz="3200" b="0" i="0" u="none" strike="noStrike" kern="1200" cap="none" spc="0" normalizeH="0" baseline="30000" noProof="0" dirty="0">
                <a:ln>
                  <a:noFill/>
                </a:ln>
                <a:solidFill>
                  <a:srgbClr val="000000"/>
                </a:solidFill>
                <a:effectLst/>
                <a:uLnTx/>
                <a:uFillTx/>
                <a:latin typeface="Times New Roman"/>
                <a:ea typeface="標楷體" pitchFamily="65" charset="-120"/>
                <a:cs typeface="+mn-cs"/>
              </a:rPr>
              <a:t>3+</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的電子數＞</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Fe</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的質子數</a:t>
            </a:r>
          </a:p>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(C) Fe</a:t>
            </a:r>
            <a:r>
              <a:rPr kumimoji="1" lang="en-US" altLang="zh-TW" sz="3200" b="0" i="0" u="none" strike="noStrike" kern="1200" cap="none" spc="0" normalizeH="0" baseline="30000" noProof="0" dirty="0">
                <a:ln>
                  <a:noFill/>
                </a:ln>
                <a:solidFill>
                  <a:srgbClr val="000000"/>
                </a:solidFill>
                <a:effectLst/>
                <a:uLnTx/>
                <a:uFillTx/>
                <a:latin typeface="Times New Roman"/>
                <a:ea typeface="標楷體" pitchFamily="65" charset="-120"/>
                <a:cs typeface="+mn-cs"/>
              </a:rPr>
              <a:t>2+</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的電子數＞</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Fe</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的電子數</a:t>
            </a:r>
          </a:p>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(D) Fe</a:t>
            </a:r>
            <a:r>
              <a:rPr kumimoji="1" lang="en-US" altLang="zh-TW" sz="3200" b="0" i="0" u="none" strike="noStrike" kern="1200" cap="none" spc="0" normalizeH="0" baseline="30000" noProof="0" dirty="0">
                <a:ln>
                  <a:noFill/>
                </a:ln>
                <a:solidFill>
                  <a:srgbClr val="000000"/>
                </a:solidFill>
                <a:effectLst/>
                <a:uLnTx/>
                <a:uFillTx/>
                <a:latin typeface="Times New Roman"/>
                <a:ea typeface="標楷體" pitchFamily="65" charset="-120"/>
                <a:cs typeface="+mn-cs"/>
              </a:rPr>
              <a:t>2+</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的電子數＞</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Fe</a:t>
            </a:r>
            <a:r>
              <a:rPr kumimoji="1" lang="en-US" altLang="zh-TW" sz="3200" b="0" i="0" u="none" strike="noStrike" kern="1200" cap="none" spc="0" normalizeH="0" baseline="30000" noProof="0" dirty="0">
                <a:ln>
                  <a:noFill/>
                </a:ln>
                <a:solidFill>
                  <a:srgbClr val="000000"/>
                </a:solidFill>
                <a:effectLst/>
                <a:uLnTx/>
                <a:uFillTx/>
                <a:latin typeface="Times New Roman"/>
                <a:ea typeface="標楷體" pitchFamily="65" charset="-120"/>
                <a:cs typeface="+mn-cs"/>
              </a:rPr>
              <a:t>3+</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的電子數</a:t>
            </a:r>
          </a:p>
        </p:txBody>
      </p:sp>
    </p:spTree>
    <p:extLst>
      <p:ext uri="{BB962C8B-B14F-4D97-AF65-F5344CB8AC3E}">
        <p14:creationId xmlns:p14="http://schemas.microsoft.com/office/powerpoint/2010/main" val="18723546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323849" y="919584"/>
            <a:ext cx="8515351" cy="531793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outerShdw blurRad="38100" dist="38100" dir="2700000" algn="tl">
                  <a:srgbClr val="000000">
                    <a:alpha val="43137"/>
                  </a:srgbClr>
                </a:outerShdw>
              </a:effectLst>
              <a:latin typeface="Arial" pitchFamily="34" charset="0"/>
              <a:ea typeface="新細明體" pitchFamily="18" charset="-120"/>
            </a:endParaRPr>
          </a:p>
        </p:txBody>
      </p:sp>
      <p:sp>
        <p:nvSpPr>
          <p:cNvPr id="5" name="矩形 4"/>
          <p:cNvSpPr>
            <a:spLocks noChangeArrowheads="1"/>
          </p:cNvSpPr>
          <p:nvPr/>
        </p:nvSpPr>
        <p:spPr bwMode="auto">
          <a:xfrm>
            <a:off x="323849" y="292100"/>
            <a:ext cx="8429625" cy="596317"/>
          </a:xfrm>
          <a:prstGeom prst="rect">
            <a:avLst/>
          </a:prstGeom>
          <a:noFill/>
          <a:ln w="9525">
            <a:noFill/>
            <a:miter lim="800000"/>
            <a:headEnd/>
            <a:tailEnd/>
          </a:ln>
        </p:spPr>
        <p:txBody>
          <a:bodyPr wrap="square">
            <a:spAutoFit/>
          </a:bodyPr>
          <a:lstStyle/>
          <a:p>
            <a:pPr marL="450850" indent="-450850" algn="just">
              <a:lnSpc>
                <a:spcPct val="110000"/>
              </a:lnSpc>
            </a:pPr>
            <a:r>
              <a:rPr lang="en-US" altLang="zh-TW" sz="3200" b="0" dirty="0">
                <a:solidFill>
                  <a:srgbClr val="FF0000"/>
                </a:solidFill>
                <a:latin typeface="+mn-lt"/>
              </a:rPr>
              <a:t>110</a:t>
            </a:r>
            <a:r>
              <a:rPr lang="zh-TW" altLang="en-US" sz="3200" b="0" dirty="0">
                <a:latin typeface="+mn-lt"/>
              </a:rPr>
              <a:t>請閱讀下列敘述後，回答</a:t>
            </a:r>
            <a:r>
              <a:rPr lang="en-US" altLang="zh-TW" sz="3200" b="0" dirty="0">
                <a:latin typeface="+mn-lt"/>
              </a:rPr>
              <a:t>46</a:t>
            </a:r>
            <a:r>
              <a:rPr lang="zh-TW" altLang="en-US" sz="3200" b="0" dirty="0">
                <a:latin typeface="+mn-lt"/>
              </a:rPr>
              <a:t>～</a:t>
            </a:r>
            <a:r>
              <a:rPr lang="en-US" altLang="zh-TW" sz="3200" b="0" dirty="0">
                <a:latin typeface="+mn-lt"/>
              </a:rPr>
              <a:t>47</a:t>
            </a:r>
            <a:r>
              <a:rPr lang="zh-TW" altLang="en-US" sz="3200" b="0" dirty="0">
                <a:latin typeface="+mn-lt"/>
              </a:rPr>
              <a:t>題</a:t>
            </a:r>
          </a:p>
        </p:txBody>
      </p:sp>
      <p:sp>
        <p:nvSpPr>
          <p:cNvPr id="4" name="矩形 3"/>
          <p:cNvSpPr>
            <a:spLocks noChangeArrowheads="1"/>
          </p:cNvSpPr>
          <p:nvPr/>
        </p:nvSpPr>
        <p:spPr bwMode="auto">
          <a:xfrm>
            <a:off x="323849" y="919584"/>
            <a:ext cx="8515351" cy="4524315"/>
          </a:xfrm>
          <a:prstGeom prst="rect">
            <a:avLst/>
          </a:prstGeom>
          <a:noFill/>
          <a:ln w="9525">
            <a:noFill/>
            <a:miter lim="800000"/>
            <a:headEnd/>
            <a:tailEnd/>
          </a:ln>
        </p:spPr>
        <p:txBody>
          <a:bodyPr wrap="square">
            <a:spAutoFit/>
          </a:bodyPr>
          <a:lstStyle/>
          <a:p>
            <a:pPr algn="just" hangingPunct="0"/>
            <a:r>
              <a:rPr lang="zh-TW" altLang="en-US" sz="3200" b="0" dirty="0">
                <a:latin typeface="+mn-lt"/>
              </a:rPr>
              <a:t>　　</a:t>
            </a:r>
            <a:r>
              <a:rPr lang="zh-TW" altLang="en-US" sz="3200" b="0" spc="-100" dirty="0">
                <a:latin typeface="+mn-lt"/>
              </a:rPr>
              <a:t>市面上多款強調去角質、深層清潔的柔珠洗面乳，內含的「柔珠」就是塑膠微粒。這些微粒的主要材質是聚乙烯，顆粒直徑大小為</a:t>
            </a:r>
            <a:r>
              <a:rPr lang="en-US" altLang="zh-TW" sz="3200" b="0" spc="-100" dirty="0" err="1">
                <a:latin typeface="+mn-lt"/>
              </a:rPr>
              <a:t>0.01mm</a:t>
            </a:r>
            <a:r>
              <a:rPr lang="zh-TW" altLang="en-US" sz="3200" b="0" spc="-100" dirty="0">
                <a:latin typeface="+mn-lt"/>
              </a:rPr>
              <a:t>～</a:t>
            </a:r>
            <a:r>
              <a:rPr lang="en-US" altLang="zh-TW" sz="3200" b="0" spc="-100" dirty="0" err="1">
                <a:latin typeface="+mn-lt"/>
              </a:rPr>
              <a:t>1.0mm</a:t>
            </a:r>
            <a:r>
              <a:rPr lang="zh-TW" altLang="en-US" sz="3200" b="0" spc="-100" dirty="0">
                <a:latin typeface="+mn-lt"/>
              </a:rPr>
              <a:t>，使用後會經由汙水處理系統進入河川與海洋。</a:t>
            </a:r>
          </a:p>
          <a:p>
            <a:pPr algn="just" hangingPunct="0"/>
            <a:r>
              <a:rPr lang="zh-TW" altLang="en-US" sz="3200" b="0" spc="-100" dirty="0">
                <a:latin typeface="+mn-lt"/>
              </a:rPr>
              <a:t>　　國際期刊文獻提及，這些塑膠微粒會吸附數種有機汙染物，且可能在海洋中經由浮游生物的攝食，進入食物鏈而危及生態，因此許多地區開始立法禁用塑膠微粒。</a:t>
            </a:r>
          </a:p>
        </p:txBody>
      </p:sp>
      <p:sp>
        <p:nvSpPr>
          <p:cNvPr id="10" name="矩形 9"/>
          <p:cNvSpPr>
            <a:spLocks noChangeArrowheads="1"/>
          </p:cNvSpPr>
          <p:nvPr/>
        </p:nvSpPr>
        <p:spPr bwMode="auto">
          <a:xfrm>
            <a:off x="2435677" y="5548319"/>
            <a:ext cx="6534151" cy="584775"/>
          </a:xfrm>
          <a:prstGeom prst="rect">
            <a:avLst/>
          </a:prstGeom>
          <a:noFill/>
          <a:ln w="9525">
            <a:noFill/>
            <a:miter lim="800000"/>
            <a:headEnd/>
            <a:tailEnd/>
          </a:ln>
        </p:spPr>
        <p:txBody>
          <a:bodyPr wrap="square">
            <a:spAutoFit/>
          </a:bodyPr>
          <a:lstStyle/>
          <a:p>
            <a:pPr algn="just" hangingPunct="0"/>
            <a:r>
              <a:rPr lang="zh-TW" altLang="en-US" sz="3200" b="0">
                <a:latin typeface="+mn-lt"/>
                <a:sym typeface="Wingdings" panose="05000000000000000000" pitchFamily="2" charset="2"/>
              </a:rPr>
              <a:t>聚乙烯由乙烯（</a:t>
            </a:r>
            <a:r>
              <a:rPr lang="en-US" altLang="zh-TW" sz="3200" b="0">
                <a:latin typeface="+mn-lt"/>
                <a:sym typeface="Wingdings" panose="05000000000000000000" pitchFamily="2" charset="2"/>
              </a:rPr>
              <a:t>C</a:t>
            </a:r>
            <a:r>
              <a:rPr lang="en-US" altLang="zh-TW" sz="3200" b="0" baseline="-25000">
                <a:latin typeface="+mn-lt"/>
                <a:sym typeface="Wingdings" panose="05000000000000000000" pitchFamily="2" charset="2"/>
              </a:rPr>
              <a:t>2</a:t>
            </a:r>
            <a:r>
              <a:rPr lang="en-US" altLang="zh-TW" sz="3200" b="0">
                <a:latin typeface="+mn-lt"/>
                <a:sym typeface="Wingdings" panose="05000000000000000000" pitchFamily="2" charset="2"/>
              </a:rPr>
              <a:t>H</a:t>
            </a:r>
            <a:r>
              <a:rPr lang="en-US" altLang="zh-TW" sz="3200" b="0" baseline="-25000">
                <a:latin typeface="+mn-lt"/>
                <a:sym typeface="Wingdings" panose="05000000000000000000" pitchFamily="2" charset="2"/>
              </a:rPr>
              <a:t>4</a:t>
            </a:r>
            <a:r>
              <a:rPr lang="zh-TW" altLang="en-US" sz="3200" b="0">
                <a:latin typeface="+mn-lt"/>
                <a:sym typeface="Wingdings" panose="05000000000000000000" pitchFamily="2" charset="2"/>
              </a:rPr>
              <a:t>）聚合而成</a:t>
            </a:r>
            <a:endParaRPr lang="zh-TW" altLang="en-US" sz="3200" b="0" spc="-100">
              <a:latin typeface="+mn-lt"/>
            </a:endParaRPr>
          </a:p>
        </p:txBody>
      </p:sp>
    </p:spTree>
    <p:extLst>
      <p:ext uri="{BB962C8B-B14F-4D97-AF65-F5344CB8AC3E}">
        <p14:creationId xmlns:p14="http://schemas.microsoft.com/office/powerpoint/2010/main" val="3866404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323849" y="549275"/>
            <a:ext cx="8429625" cy="2800767"/>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b="0">
                <a:latin typeface="+mn-lt"/>
              </a:rPr>
              <a:t>47</a:t>
            </a:r>
            <a:r>
              <a:rPr lang="en-US" sz="3200" b="0">
                <a:latin typeface="+mn-lt"/>
              </a:rPr>
              <a:t>.	</a:t>
            </a:r>
            <a:r>
              <a:rPr lang="zh-TW" altLang="en-US" sz="3200" b="0">
                <a:latin typeface="+mn-lt"/>
              </a:rPr>
              <a:t>下列物質</a:t>
            </a:r>
            <a:r>
              <a:rPr lang="en-US" altLang="zh-TW" sz="3200" b="0">
                <a:latin typeface="+mn-lt"/>
              </a:rPr>
              <a:t>(</a:t>
            </a:r>
            <a:r>
              <a:rPr lang="zh-TW" altLang="en-US" sz="3200" b="0">
                <a:latin typeface="+mn-lt"/>
              </a:rPr>
              <a:t>單個</a:t>
            </a:r>
            <a:r>
              <a:rPr lang="en-US" altLang="zh-TW" sz="3200" b="0">
                <a:latin typeface="+mn-lt"/>
              </a:rPr>
              <a:t>)</a:t>
            </a:r>
            <a:r>
              <a:rPr lang="zh-TW" altLang="en-US" sz="3200" b="0">
                <a:latin typeface="+mn-lt"/>
              </a:rPr>
              <a:t>的粒子大小比較，何者正確？</a:t>
            </a:r>
          </a:p>
          <a:p>
            <a:pPr marL="541338" indent="-541338" algn="just">
              <a:lnSpc>
                <a:spcPct val="110000"/>
              </a:lnSpc>
            </a:pPr>
            <a:r>
              <a:rPr lang="en-US" altLang="zh-TW" sz="3200" b="0">
                <a:latin typeface="+mn-lt"/>
              </a:rPr>
              <a:t>	(A)</a:t>
            </a:r>
            <a:r>
              <a:rPr lang="zh-TW" altLang="en-US" sz="3200" b="0">
                <a:latin typeface="+mn-lt"/>
              </a:rPr>
              <a:t>碳原子＜乙烯＜柔珠</a:t>
            </a:r>
          </a:p>
          <a:p>
            <a:pPr marL="541338" indent="-541338" algn="just">
              <a:lnSpc>
                <a:spcPct val="110000"/>
              </a:lnSpc>
            </a:pPr>
            <a:r>
              <a:rPr lang="en-US" altLang="zh-TW" sz="3200" b="0">
                <a:latin typeface="+mn-lt"/>
              </a:rPr>
              <a:t>	(B)</a:t>
            </a:r>
            <a:r>
              <a:rPr lang="zh-TW" altLang="en-US" sz="3200" b="0">
                <a:latin typeface="+mn-lt"/>
              </a:rPr>
              <a:t>柔珠＜碳原子＜乙烯</a:t>
            </a:r>
          </a:p>
          <a:p>
            <a:pPr marL="541338" indent="-541338" algn="just">
              <a:lnSpc>
                <a:spcPct val="110000"/>
              </a:lnSpc>
            </a:pPr>
            <a:r>
              <a:rPr lang="en-US" altLang="zh-TW" sz="3200" b="0">
                <a:latin typeface="+mn-lt"/>
              </a:rPr>
              <a:t>	(C)</a:t>
            </a:r>
            <a:r>
              <a:rPr lang="zh-TW" altLang="en-US" sz="3200" b="0">
                <a:latin typeface="+mn-lt"/>
              </a:rPr>
              <a:t>乙烯＜柔珠＜碳原子</a:t>
            </a:r>
          </a:p>
          <a:p>
            <a:pPr marL="541338" indent="-541338" algn="just">
              <a:lnSpc>
                <a:spcPct val="110000"/>
              </a:lnSpc>
            </a:pPr>
            <a:r>
              <a:rPr lang="en-US" altLang="zh-TW" sz="3200" b="0">
                <a:latin typeface="+mn-lt"/>
              </a:rPr>
              <a:t>	(D)</a:t>
            </a:r>
            <a:r>
              <a:rPr lang="zh-TW" altLang="en-US" sz="3200" b="0">
                <a:latin typeface="+mn-lt"/>
              </a:rPr>
              <a:t>乙烯＜碳原子＜柔珠</a:t>
            </a:r>
          </a:p>
        </p:txBody>
      </p:sp>
    </p:spTree>
    <p:extLst>
      <p:ext uri="{BB962C8B-B14F-4D97-AF65-F5344CB8AC3E}">
        <p14:creationId xmlns:p14="http://schemas.microsoft.com/office/powerpoint/2010/main" val="4780290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476672"/>
            <a:ext cx="8229600" cy="5760640"/>
          </a:xfrm>
        </p:spPr>
        <p:txBody>
          <a:bodyPr>
            <a:normAutofit/>
          </a:bodyPr>
          <a:lstStyle/>
          <a:p>
            <a:r>
              <a:rPr lang="en-US" altLang="zh-TW" dirty="0" smtClean="0">
                <a:solidFill>
                  <a:srgbClr val="FF0000"/>
                </a:solidFill>
              </a:rPr>
              <a:t>111</a:t>
            </a:r>
            <a:r>
              <a:rPr lang="en-US" altLang="zh-TW" dirty="0" smtClean="0"/>
              <a:t>8.</a:t>
            </a:r>
            <a:r>
              <a:rPr lang="zh-TW" altLang="en-US" sz="2400" dirty="0" smtClean="0"/>
              <a:t>將月球、太陽、氫原子、口腔皮膜細胞依照體積大小，標示於圖</a:t>
            </a:r>
            <a:r>
              <a:rPr lang="en-US" altLang="zh-TW" sz="2400" dirty="0" smtClean="0"/>
              <a:t>(</a:t>
            </a:r>
            <a:r>
              <a:rPr lang="zh-TW" altLang="en-US" sz="2400" dirty="0" smtClean="0"/>
              <a:t>二</a:t>
            </a:r>
            <a:r>
              <a:rPr lang="en-US" altLang="zh-TW" sz="2400" dirty="0" smtClean="0"/>
              <a:t>)</a:t>
            </a:r>
            <a:r>
              <a:rPr lang="zh-TW" altLang="en-US" sz="2400" dirty="0" smtClean="0"/>
              <a:t>中的體積尺度示意圖。圖中越靠近數線左端的物質，體積越小；越靠近數線右端的物質，體積越大。則下列四項甲、乙、丙、丁的對應方式，何者最合理？</a:t>
            </a:r>
          </a:p>
          <a:p>
            <a:r>
              <a:rPr lang="zh-TW" altLang="en-US" dirty="0" smtClean="0"/>
              <a:t> </a:t>
            </a:r>
          </a:p>
          <a:p>
            <a:r>
              <a:rPr lang="zh-TW" altLang="en-US" dirty="0" smtClean="0"/>
              <a:t>圖</a:t>
            </a:r>
            <a:r>
              <a:rPr lang="en-US" altLang="zh-TW" dirty="0" smtClean="0"/>
              <a:t>(</a:t>
            </a:r>
            <a:r>
              <a:rPr lang="zh-TW" altLang="en-US" dirty="0" smtClean="0"/>
              <a:t>二</a:t>
            </a:r>
            <a:r>
              <a:rPr lang="en-US" altLang="zh-TW" dirty="0" smtClean="0"/>
              <a:t>)</a:t>
            </a:r>
          </a:p>
          <a:p>
            <a:pPr marL="0" indent="0">
              <a:buNone/>
            </a:pPr>
            <a:endParaRPr lang="en-US" altLang="zh-TW" sz="2400" dirty="0" smtClean="0"/>
          </a:p>
          <a:p>
            <a:pPr marL="0" indent="0">
              <a:buNone/>
            </a:pPr>
            <a:r>
              <a:rPr lang="en-US" altLang="zh-TW" sz="2400" dirty="0" smtClean="0"/>
              <a:t>(A)</a:t>
            </a:r>
            <a:r>
              <a:rPr lang="zh-TW" altLang="en-US" sz="2400" dirty="0" smtClean="0"/>
              <a:t>甲－氫原子，乙－口腔皮膜細胞，丙－太陽，丁－月球</a:t>
            </a:r>
          </a:p>
          <a:p>
            <a:pPr marL="0" indent="0">
              <a:buNone/>
            </a:pPr>
            <a:r>
              <a:rPr lang="en-US" altLang="zh-TW" sz="2400" dirty="0" smtClean="0"/>
              <a:t>(B)</a:t>
            </a:r>
            <a:r>
              <a:rPr lang="zh-TW" altLang="en-US" sz="2400" dirty="0" smtClean="0"/>
              <a:t>甲－氫原子，乙－口腔皮膜細胞，丙－月球，丁－太陽</a:t>
            </a:r>
          </a:p>
          <a:p>
            <a:pPr marL="0" indent="0">
              <a:buNone/>
            </a:pPr>
            <a:r>
              <a:rPr lang="en-US" altLang="zh-TW" sz="2400" dirty="0" smtClean="0"/>
              <a:t>(C)</a:t>
            </a:r>
            <a:r>
              <a:rPr lang="zh-TW" altLang="en-US" sz="2400" dirty="0" smtClean="0"/>
              <a:t>甲－口腔皮膜細胞，乙－氫原子，丙－太陽，丁－月球</a:t>
            </a:r>
          </a:p>
          <a:p>
            <a:pPr marL="0" indent="0">
              <a:buNone/>
            </a:pPr>
            <a:r>
              <a:rPr lang="en-US" altLang="zh-TW" sz="2400" dirty="0" smtClean="0"/>
              <a:t>(D)</a:t>
            </a:r>
            <a:r>
              <a:rPr lang="zh-TW" altLang="en-US" sz="2400" dirty="0" smtClean="0"/>
              <a:t>甲－口腔皮膜細胞，乙－氫原子，丙－月球，丁－太陽</a:t>
            </a:r>
          </a:p>
          <a:p>
            <a:endParaRPr lang="zh-TW" alt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2348880"/>
            <a:ext cx="5688631"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3951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marL="719455" indent="-719455" algn="just">
              <a:lnSpc>
                <a:spcPct val="120000"/>
              </a:lnSpc>
              <a:spcAft>
                <a:spcPts val="0"/>
              </a:spcAft>
              <a:tabLst>
                <a:tab pos="684530" algn="r"/>
                <a:tab pos="1431290" algn="l"/>
                <a:tab pos="2302510" algn="l"/>
                <a:tab pos="3182620" algn="l"/>
                <a:tab pos="1431290" algn="l"/>
                <a:tab pos="2302510" algn="l"/>
                <a:tab pos="3182620" algn="l"/>
              </a:tabLst>
            </a:pPr>
            <a:r>
              <a:rPr lang="zh-TW" altLang="zh-TW" dirty="0">
                <a:solidFill>
                  <a:srgbClr val="FF0000"/>
                </a:solidFill>
                <a:latin typeface="Times New Roman"/>
              </a:rPr>
              <a:t>試題解析：體積大小為氫原子＜口腔皮膜細胞＜月球＜太陽，根據題意，甲</a:t>
            </a:r>
            <a:r>
              <a:rPr lang="en-US" altLang="zh-TW" dirty="0">
                <a:solidFill>
                  <a:srgbClr val="FF0000"/>
                </a:solidFill>
                <a:latin typeface="Times New Roman"/>
              </a:rPr>
              <a:t>──</a:t>
            </a:r>
            <a:r>
              <a:rPr lang="zh-TW" altLang="zh-TW" dirty="0">
                <a:solidFill>
                  <a:srgbClr val="FF0000"/>
                </a:solidFill>
                <a:latin typeface="Times New Roman"/>
              </a:rPr>
              <a:t>氫原子，乙</a:t>
            </a:r>
            <a:r>
              <a:rPr lang="en-US" altLang="zh-TW" dirty="0">
                <a:solidFill>
                  <a:srgbClr val="FF0000"/>
                </a:solidFill>
                <a:latin typeface="Times New Roman"/>
              </a:rPr>
              <a:t>──</a:t>
            </a:r>
            <a:r>
              <a:rPr lang="zh-TW" altLang="zh-TW" dirty="0">
                <a:solidFill>
                  <a:srgbClr val="FF0000"/>
                </a:solidFill>
                <a:latin typeface="Times New Roman"/>
              </a:rPr>
              <a:t>口腔皮膜細胞，丙</a:t>
            </a:r>
            <a:r>
              <a:rPr lang="en-US" altLang="zh-TW" dirty="0">
                <a:solidFill>
                  <a:srgbClr val="FF0000"/>
                </a:solidFill>
                <a:latin typeface="Times New Roman"/>
              </a:rPr>
              <a:t>──</a:t>
            </a:r>
            <a:r>
              <a:rPr lang="zh-TW" altLang="zh-TW" dirty="0">
                <a:solidFill>
                  <a:srgbClr val="FF0000"/>
                </a:solidFill>
                <a:latin typeface="Times New Roman"/>
              </a:rPr>
              <a:t>月球，丁</a:t>
            </a:r>
            <a:r>
              <a:rPr lang="en-US" altLang="zh-TW" dirty="0">
                <a:solidFill>
                  <a:srgbClr val="FF0000"/>
                </a:solidFill>
                <a:latin typeface="Times New Roman"/>
              </a:rPr>
              <a:t>──</a:t>
            </a:r>
            <a:r>
              <a:rPr lang="zh-TW" altLang="zh-TW" dirty="0">
                <a:solidFill>
                  <a:srgbClr val="FF0000"/>
                </a:solidFill>
                <a:latin typeface="Times New Roman"/>
              </a:rPr>
              <a:t>太陽。</a:t>
            </a:r>
            <a:endParaRPr lang="zh-TW" altLang="zh-TW" dirty="0" smtClean="0">
              <a:effectLst/>
              <a:latin typeface="Times New Roman"/>
              <a:ea typeface="標楷體"/>
            </a:endParaRPr>
          </a:p>
          <a:p>
            <a:r>
              <a:rPr lang="zh-TW" altLang="zh-TW" sz="2800" dirty="0">
                <a:solidFill>
                  <a:srgbClr val="FF0000"/>
                </a:solidFill>
                <a:latin typeface="Times New Roman"/>
                <a:cs typeface="Times New Roman"/>
              </a:rPr>
              <a:t>故選【</a:t>
            </a:r>
            <a:r>
              <a:rPr lang="en-US" altLang="zh-TW" sz="2800" dirty="0">
                <a:solidFill>
                  <a:srgbClr val="FF0000"/>
                </a:solidFill>
                <a:latin typeface="Times New Roman"/>
              </a:rPr>
              <a:t>B</a:t>
            </a:r>
            <a:r>
              <a:rPr lang="zh-TW" altLang="zh-TW" sz="2800" dirty="0">
                <a:solidFill>
                  <a:srgbClr val="FF0000"/>
                </a:solidFill>
                <a:latin typeface="Times New Roman"/>
                <a:cs typeface="Times New Roman"/>
              </a:rPr>
              <a:t>】</a:t>
            </a:r>
            <a:endParaRPr lang="zh-TW" altLang="en-US" dirty="0"/>
          </a:p>
        </p:txBody>
      </p:sp>
    </p:spTree>
    <p:extLst>
      <p:ext uri="{BB962C8B-B14F-4D97-AF65-F5344CB8AC3E}">
        <p14:creationId xmlns:p14="http://schemas.microsoft.com/office/powerpoint/2010/main" val="30559458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664"/>
            <a:ext cx="8435280" cy="5721499"/>
          </a:xfrm>
        </p:spPr>
        <p:txBody>
          <a:bodyPr>
            <a:normAutofit fontScale="92500"/>
          </a:bodyPr>
          <a:lstStyle/>
          <a:p>
            <a:pPr marL="762000" indent="-762000" algn="just">
              <a:lnSpc>
                <a:spcPct val="120000"/>
              </a:lnSpc>
              <a:spcAft>
                <a:spcPts val="0"/>
              </a:spcAft>
              <a:tabLst>
                <a:tab pos="684530" algn="r"/>
                <a:tab pos="1431290" algn="l"/>
                <a:tab pos="2302510" algn="l"/>
                <a:tab pos="3182620" algn="l"/>
              </a:tabLst>
            </a:pPr>
            <a:r>
              <a:rPr lang="en-US" altLang="zh-TW" dirty="0" smtClean="0">
                <a:solidFill>
                  <a:srgbClr val="FF0000"/>
                </a:solidFill>
                <a:latin typeface="Times New Roman"/>
                <a:ea typeface="標楷體"/>
              </a:rPr>
              <a:t>111</a:t>
            </a:r>
            <a:r>
              <a:rPr lang="en-US" altLang="zh-TW" dirty="0" smtClean="0">
                <a:latin typeface="Times New Roman"/>
                <a:ea typeface="標楷體"/>
              </a:rPr>
              <a:t>31</a:t>
            </a:r>
            <a:r>
              <a:rPr lang="en-US" altLang="zh-TW" dirty="0">
                <a:latin typeface="Times New Roman"/>
                <a:ea typeface="標楷體"/>
              </a:rPr>
              <a:t>.	</a:t>
            </a:r>
            <a:r>
              <a:rPr lang="zh-TW" altLang="zh-TW" dirty="0">
                <a:latin typeface="Times New Roman"/>
                <a:ea typeface="標楷體"/>
              </a:rPr>
              <a:t>有一個帶電的離子含有</a:t>
            </a:r>
            <a:r>
              <a:rPr lang="en-US" altLang="zh-TW" dirty="0">
                <a:latin typeface="Times New Roman"/>
                <a:ea typeface="標楷體"/>
              </a:rPr>
              <a:t>X</a:t>
            </a:r>
            <a:r>
              <a:rPr lang="zh-TW" altLang="zh-TW" dirty="0">
                <a:latin typeface="Times New Roman"/>
                <a:ea typeface="標楷體"/>
              </a:rPr>
              <a:t>、</a:t>
            </a:r>
            <a:r>
              <a:rPr lang="en-US" altLang="zh-TW" dirty="0">
                <a:latin typeface="Times New Roman"/>
                <a:ea typeface="標楷體"/>
              </a:rPr>
              <a:t>Y</a:t>
            </a:r>
            <a:r>
              <a:rPr lang="zh-TW" altLang="zh-TW" dirty="0">
                <a:latin typeface="Times New Roman"/>
                <a:ea typeface="標楷體"/>
              </a:rPr>
              <a:t>、</a:t>
            </a:r>
            <a:r>
              <a:rPr lang="en-US" altLang="zh-TW" dirty="0">
                <a:latin typeface="Times New Roman"/>
                <a:ea typeface="標楷體"/>
              </a:rPr>
              <a:t>Z</a:t>
            </a:r>
            <a:r>
              <a:rPr lang="zh-TW" altLang="zh-TW" dirty="0">
                <a:latin typeface="Times New Roman"/>
                <a:ea typeface="標楷體"/>
              </a:rPr>
              <a:t>三種粒子</a:t>
            </a:r>
            <a:r>
              <a:rPr lang="en-US" altLang="zh-TW" dirty="0">
                <a:latin typeface="Times New Roman"/>
                <a:ea typeface="標楷體"/>
              </a:rPr>
              <a:t>(</a:t>
            </a:r>
            <a:r>
              <a:rPr lang="zh-TW" altLang="zh-TW" dirty="0">
                <a:latin typeface="Times New Roman"/>
                <a:ea typeface="標楷體"/>
              </a:rPr>
              <a:t>質子、電子、中子，未依照順序排列</a:t>
            </a:r>
            <a:r>
              <a:rPr lang="en-US" altLang="zh-TW" dirty="0">
                <a:latin typeface="Times New Roman"/>
                <a:ea typeface="標楷體"/>
              </a:rPr>
              <a:t>)</a:t>
            </a:r>
            <a:r>
              <a:rPr lang="zh-TW" altLang="zh-TW" dirty="0">
                <a:latin typeface="Times New Roman"/>
                <a:ea typeface="標楷體"/>
              </a:rPr>
              <a:t>，且</a:t>
            </a:r>
            <a:r>
              <a:rPr lang="en-US" altLang="zh-TW" dirty="0">
                <a:latin typeface="Times New Roman"/>
                <a:ea typeface="標楷體"/>
              </a:rPr>
              <a:t>X</a:t>
            </a:r>
            <a:r>
              <a:rPr lang="zh-TW" altLang="zh-TW" dirty="0">
                <a:latin typeface="Times New Roman"/>
                <a:ea typeface="標楷體"/>
              </a:rPr>
              <a:t>、</a:t>
            </a:r>
            <a:r>
              <a:rPr lang="en-US" altLang="zh-TW" dirty="0">
                <a:latin typeface="Times New Roman"/>
                <a:ea typeface="標楷體"/>
              </a:rPr>
              <a:t>Y</a:t>
            </a:r>
            <a:r>
              <a:rPr lang="zh-TW" altLang="zh-TW" dirty="0">
                <a:latin typeface="Times New Roman"/>
                <a:ea typeface="標楷體"/>
              </a:rPr>
              <a:t>、</a:t>
            </a:r>
            <a:r>
              <a:rPr lang="en-US" altLang="zh-TW" dirty="0">
                <a:latin typeface="Times New Roman"/>
                <a:ea typeface="標楷體"/>
              </a:rPr>
              <a:t>Z</a:t>
            </a:r>
            <a:r>
              <a:rPr lang="zh-TW" altLang="zh-TW" dirty="0">
                <a:latin typeface="Times New Roman"/>
                <a:ea typeface="標楷體"/>
              </a:rPr>
              <a:t>的粒子數目依序為</a:t>
            </a:r>
            <a:r>
              <a:rPr lang="en-US" altLang="zh-TW" dirty="0" err="1">
                <a:latin typeface="Times New Roman"/>
                <a:ea typeface="標楷體"/>
              </a:rPr>
              <a:t>N</a:t>
            </a:r>
            <a:r>
              <a:rPr lang="en-US" altLang="zh-TW" baseline="-25000" dirty="0" err="1">
                <a:latin typeface="Times New Roman"/>
                <a:ea typeface="標楷體"/>
              </a:rPr>
              <a:t>X</a:t>
            </a:r>
            <a:r>
              <a:rPr lang="zh-TW" altLang="zh-TW" dirty="0">
                <a:latin typeface="Times New Roman"/>
                <a:ea typeface="標楷體"/>
              </a:rPr>
              <a:t>、</a:t>
            </a:r>
            <a:r>
              <a:rPr lang="en-US" altLang="zh-TW" dirty="0">
                <a:latin typeface="Times New Roman"/>
                <a:ea typeface="標楷體"/>
              </a:rPr>
              <a:t>N</a:t>
            </a:r>
            <a:r>
              <a:rPr lang="en-US" altLang="zh-TW" baseline="-25000" dirty="0">
                <a:latin typeface="Times New Roman"/>
                <a:ea typeface="標楷體"/>
              </a:rPr>
              <a:t>Y</a:t>
            </a:r>
            <a:r>
              <a:rPr lang="zh-TW" altLang="zh-TW" dirty="0">
                <a:latin typeface="Times New Roman"/>
                <a:ea typeface="標楷體"/>
              </a:rPr>
              <a:t>、</a:t>
            </a:r>
            <a:r>
              <a:rPr lang="en-US" altLang="zh-TW" dirty="0">
                <a:latin typeface="Times New Roman"/>
                <a:ea typeface="標楷體"/>
              </a:rPr>
              <a:t>N</a:t>
            </a:r>
            <a:r>
              <a:rPr lang="en-US" altLang="zh-TW" baseline="-25000" dirty="0">
                <a:latin typeface="Times New Roman"/>
                <a:ea typeface="標楷體"/>
              </a:rPr>
              <a:t>Z</a:t>
            </a:r>
            <a:r>
              <a:rPr lang="zh-TW" altLang="zh-TW" dirty="0">
                <a:latin typeface="Times New Roman"/>
                <a:ea typeface="標楷體"/>
              </a:rPr>
              <a:t>。已知</a:t>
            </a:r>
            <a:r>
              <a:rPr lang="en-US" altLang="zh-TW" dirty="0">
                <a:latin typeface="Times New Roman"/>
                <a:ea typeface="標楷體"/>
              </a:rPr>
              <a:t>X</a:t>
            </a:r>
            <a:r>
              <a:rPr lang="zh-TW" altLang="zh-TW" dirty="0">
                <a:latin typeface="Times New Roman"/>
                <a:ea typeface="標楷體"/>
              </a:rPr>
              <a:t>粒子的質量最小，關於此離子的說明，下列何者最合理？</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(A)</a:t>
            </a:r>
            <a:r>
              <a:rPr lang="zh-TW" altLang="zh-TW" dirty="0">
                <a:latin typeface="Times New Roman"/>
                <a:ea typeface="標楷體"/>
              </a:rPr>
              <a:t>若為陽離子，且</a:t>
            </a:r>
            <a:r>
              <a:rPr lang="en-US" altLang="zh-TW" dirty="0">
                <a:latin typeface="Times New Roman"/>
                <a:ea typeface="標楷體"/>
              </a:rPr>
              <a:t>N</a:t>
            </a:r>
            <a:r>
              <a:rPr lang="en-US" altLang="zh-TW" baseline="-25000" dirty="0">
                <a:latin typeface="Times New Roman"/>
                <a:ea typeface="標楷體"/>
              </a:rPr>
              <a:t>Y</a:t>
            </a:r>
            <a:r>
              <a:rPr lang="zh-TW" altLang="zh-TW" dirty="0">
                <a:latin typeface="Times New Roman"/>
                <a:ea typeface="標楷體"/>
              </a:rPr>
              <a:t>＞</a:t>
            </a:r>
            <a:r>
              <a:rPr lang="en-US" altLang="zh-TW" dirty="0" err="1">
                <a:latin typeface="Times New Roman"/>
                <a:ea typeface="標楷體"/>
              </a:rPr>
              <a:t>N</a:t>
            </a:r>
            <a:r>
              <a:rPr lang="en-US" altLang="zh-TW" baseline="-25000" dirty="0" err="1">
                <a:latin typeface="Times New Roman"/>
                <a:ea typeface="標楷體"/>
              </a:rPr>
              <a:t>X</a:t>
            </a:r>
            <a:r>
              <a:rPr lang="zh-TW" altLang="zh-TW" dirty="0">
                <a:latin typeface="Times New Roman"/>
                <a:ea typeface="標楷體"/>
              </a:rPr>
              <a:t>＝</a:t>
            </a:r>
            <a:r>
              <a:rPr lang="en-US" altLang="zh-TW" dirty="0">
                <a:latin typeface="Times New Roman"/>
                <a:ea typeface="標楷體"/>
              </a:rPr>
              <a:t>N</a:t>
            </a:r>
            <a:r>
              <a:rPr lang="en-US" altLang="zh-TW" baseline="-25000" dirty="0">
                <a:latin typeface="Times New Roman"/>
                <a:ea typeface="標楷體"/>
              </a:rPr>
              <a:t>Z</a:t>
            </a:r>
            <a:r>
              <a:rPr lang="zh-TW" altLang="zh-TW" dirty="0">
                <a:latin typeface="Times New Roman"/>
                <a:ea typeface="標楷體"/>
              </a:rPr>
              <a:t>，則</a:t>
            </a:r>
            <a:r>
              <a:rPr lang="en-US" altLang="zh-TW" dirty="0">
                <a:latin typeface="Times New Roman"/>
                <a:ea typeface="標楷體"/>
              </a:rPr>
              <a:t>Z</a:t>
            </a:r>
            <a:r>
              <a:rPr lang="zh-TW" altLang="zh-TW" dirty="0">
                <a:latin typeface="Times New Roman"/>
                <a:ea typeface="標楷體"/>
              </a:rPr>
              <a:t>為質子</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(B)</a:t>
            </a:r>
            <a:r>
              <a:rPr lang="zh-TW" altLang="zh-TW" dirty="0">
                <a:latin typeface="Times New Roman"/>
                <a:ea typeface="標楷體"/>
              </a:rPr>
              <a:t>若為陽離子，且</a:t>
            </a:r>
            <a:r>
              <a:rPr lang="en-US" altLang="zh-TW" dirty="0">
                <a:latin typeface="Times New Roman"/>
                <a:ea typeface="標楷體"/>
              </a:rPr>
              <a:t>N</a:t>
            </a:r>
            <a:r>
              <a:rPr lang="en-US" altLang="zh-TW" baseline="-25000" dirty="0">
                <a:latin typeface="Times New Roman"/>
                <a:ea typeface="標楷體"/>
              </a:rPr>
              <a:t>Y</a:t>
            </a:r>
            <a:r>
              <a:rPr lang="zh-TW" altLang="zh-TW" dirty="0">
                <a:latin typeface="Times New Roman"/>
                <a:ea typeface="標楷體"/>
              </a:rPr>
              <a:t>＞</a:t>
            </a:r>
            <a:r>
              <a:rPr lang="en-US" altLang="zh-TW" dirty="0" err="1">
                <a:latin typeface="Times New Roman"/>
                <a:ea typeface="標楷體"/>
              </a:rPr>
              <a:t>N</a:t>
            </a:r>
            <a:r>
              <a:rPr lang="en-US" altLang="zh-TW" baseline="-25000" dirty="0" err="1">
                <a:latin typeface="Times New Roman"/>
                <a:ea typeface="標楷體"/>
              </a:rPr>
              <a:t>X</a:t>
            </a:r>
            <a:r>
              <a:rPr lang="zh-TW" altLang="zh-TW" dirty="0">
                <a:latin typeface="Times New Roman"/>
                <a:ea typeface="標楷體"/>
              </a:rPr>
              <a:t>＝</a:t>
            </a:r>
            <a:r>
              <a:rPr lang="en-US" altLang="zh-TW" dirty="0">
                <a:latin typeface="Times New Roman"/>
                <a:ea typeface="標楷體"/>
              </a:rPr>
              <a:t>N</a:t>
            </a:r>
            <a:r>
              <a:rPr lang="en-US" altLang="zh-TW" baseline="-25000" dirty="0">
                <a:latin typeface="Times New Roman"/>
                <a:ea typeface="標楷體"/>
              </a:rPr>
              <a:t>Z</a:t>
            </a:r>
            <a:r>
              <a:rPr lang="zh-TW" altLang="zh-TW" dirty="0">
                <a:latin typeface="Times New Roman"/>
                <a:ea typeface="標楷體"/>
              </a:rPr>
              <a:t>，則</a:t>
            </a:r>
            <a:r>
              <a:rPr lang="en-US" altLang="zh-TW" dirty="0">
                <a:latin typeface="Times New Roman"/>
                <a:ea typeface="標楷體"/>
              </a:rPr>
              <a:t>Z</a:t>
            </a:r>
            <a:r>
              <a:rPr lang="zh-TW" altLang="zh-TW" dirty="0">
                <a:latin typeface="Times New Roman"/>
                <a:ea typeface="標楷體"/>
              </a:rPr>
              <a:t>為電子</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(C)</a:t>
            </a:r>
            <a:r>
              <a:rPr lang="zh-TW" altLang="zh-TW" dirty="0">
                <a:latin typeface="Times New Roman"/>
                <a:ea typeface="標楷體"/>
              </a:rPr>
              <a:t>若為陰離子，且</a:t>
            </a:r>
            <a:r>
              <a:rPr lang="en-US" altLang="zh-TW" dirty="0" err="1">
                <a:latin typeface="Times New Roman"/>
                <a:ea typeface="標楷體"/>
              </a:rPr>
              <a:t>N</a:t>
            </a:r>
            <a:r>
              <a:rPr lang="en-US" altLang="zh-TW" baseline="-25000" dirty="0" err="1">
                <a:latin typeface="Times New Roman"/>
                <a:ea typeface="標楷體"/>
              </a:rPr>
              <a:t>X</a:t>
            </a:r>
            <a:r>
              <a:rPr lang="zh-TW" altLang="zh-TW" dirty="0">
                <a:latin typeface="Times New Roman"/>
                <a:ea typeface="標楷體"/>
              </a:rPr>
              <a:t>＝</a:t>
            </a:r>
            <a:r>
              <a:rPr lang="en-US" altLang="zh-TW" dirty="0">
                <a:latin typeface="Times New Roman"/>
                <a:ea typeface="標楷體"/>
              </a:rPr>
              <a:t>N</a:t>
            </a:r>
            <a:r>
              <a:rPr lang="en-US" altLang="zh-TW" baseline="-25000" dirty="0">
                <a:latin typeface="Times New Roman"/>
                <a:ea typeface="標楷體"/>
              </a:rPr>
              <a:t>Y</a:t>
            </a:r>
            <a:r>
              <a:rPr lang="zh-TW" altLang="zh-TW" dirty="0">
                <a:latin typeface="Times New Roman"/>
                <a:ea typeface="標楷體"/>
              </a:rPr>
              <a:t>＞</a:t>
            </a:r>
            <a:r>
              <a:rPr lang="en-US" altLang="zh-TW" dirty="0">
                <a:latin typeface="Times New Roman"/>
                <a:ea typeface="標楷體"/>
              </a:rPr>
              <a:t>N</a:t>
            </a:r>
            <a:r>
              <a:rPr lang="en-US" altLang="zh-TW" baseline="-25000" dirty="0">
                <a:latin typeface="Times New Roman"/>
                <a:ea typeface="標楷體"/>
              </a:rPr>
              <a:t>Z</a:t>
            </a:r>
            <a:r>
              <a:rPr lang="zh-TW" altLang="zh-TW" dirty="0">
                <a:latin typeface="Times New Roman"/>
                <a:ea typeface="標楷體"/>
              </a:rPr>
              <a:t>，則</a:t>
            </a:r>
            <a:r>
              <a:rPr lang="en-US" altLang="zh-TW" dirty="0">
                <a:latin typeface="Times New Roman"/>
                <a:ea typeface="標楷體"/>
              </a:rPr>
              <a:t>Z</a:t>
            </a:r>
            <a:r>
              <a:rPr lang="zh-TW" altLang="zh-TW" dirty="0">
                <a:latin typeface="Times New Roman"/>
                <a:ea typeface="標楷體"/>
              </a:rPr>
              <a:t>為質子</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(D)</a:t>
            </a:r>
            <a:r>
              <a:rPr lang="zh-TW" altLang="zh-TW" dirty="0">
                <a:latin typeface="Times New Roman"/>
                <a:ea typeface="標楷體"/>
              </a:rPr>
              <a:t>若為陰離子，且</a:t>
            </a:r>
            <a:r>
              <a:rPr lang="en-US" altLang="zh-TW" dirty="0" err="1">
                <a:latin typeface="Times New Roman"/>
                <a:ea typeface="標楷體"/>
              </a:rPr>
              <a:t>N</a:t>
            </a:r>
            <a:r>
              <a:rPr lang="en-US" altLang="zh-TW" baseline="-25000" dirty="0" err="1">
                <a:latin typeface="Times New Roman"/>
                <a:ea typeface="標楷體"/>
              </a:rPr>
              <a:t>X</a:t>
            </a:r>
            <a:r>
              <a:rPr lang="zh-TW" altLang="zh-TW" dirty="0">
                <a:latin typeface="Times New Roman"/>
                <a:ea typeface="標楷體"/>
              </a:rPr>
              <a:t>＞</a:t>
            </a:r>
            <a:r>
              <a:rPr lang="en-US" altLang="zh-TW" dirty="0">
                <a:latin typeface="Times New Roman"/>
                <a:ea typeface="標楷體"/>
              </a:rPr>
              <a:t>N</a:t>
            </a:r>
            <a:r>
              <a:rPr lang="en-US" altLang="zh-TW" baseline="-25000" dirty="0">
                <a:latin typeface="Times New Roman"/>
                <a:ea typeface="標楷體"/>
              </a:rPr>
              <a:t>Y</a:t>
            </a:r>
            <a:r>
              <a:rPr lang="zh-TW" altLang="zh-TW" dirty="0">
                <a:latin typeface="Times New Roman"/>
                <a:ea typeface="標楷體"/>
              </a:rPr>
              <a:t>＝</a:t>
            </a:r>
            <a:r>
              <a:rPr lang="en-US" altLang="zh-TW" dirty="0">
                <a:latin typeface="Times New Roman"/>
                <a:ea typeface="標楷體"/>
              </a:rPr>
              <a:t>N</a:t>
            </a:r>
            <a:r>
              <a:rPr lang="en-US" altLang="zh-TW" baseline="-25000" dirty="0">
                <a:latin typeface="Times New Roman"/>
                <a:ea typeface="標楷體"/>
              </a:rPr>
              <a:t>Z</a:t>
            </a:r>
            <a:r>
              <a:rPr lang="zh-TW" altLang="zh-TW" dirty="0">
                <a:latin typeface="Times New Roman"/>
                <a:ea typeface="標楷體"/>
              </a:rPr>
              <a:t>，則</a:t>
            </a:r>
            <a:r>
              <a:rPr lang="en-US" altLang="zh-TW" dirty="0">
                <a:latin typeface="Times New Roman"/>
                <a:ea typeface="標楷體"/>
              </a:rPr>
              <a:t>Z</a:t>
            </a:r>
            <a:r>
              <a:rPr lang="zh-TW" altLang="zh-TW" dirty="0">
                <a:latin typeface="Times New Roman"/>
                <a:ea typeface="標楷體"/>
              </a:rPr>
              <a:t>為電子</a:t>
            </a:r>
            <a:endParaRPr lang="zh-TW" altLang="zh-TW" dirty="0">
              <a:effectLst/>
              <a:latin typeface="Times New Roman"/>
              <a:ea typeface="標楷體"/>
            </a:endParaRPr>
          </a:p>
        </p:txBody>
      </p:sp>
    </p:spTree>
    <p:extLst>
      <p:ext uri="{BB962C8B-B14F-4D97-AF65-F5344CB8AC3E}">
        <p14:creationId xmlns:p14="http://schemas.microsoft.com/office/powerpoint/2010/main" val="385424729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836712"/>
            <a:ext cx="8229600" cy="5289451"/>
          </a:xfrm>
        </p:spPr>
        <p:txBody>
          <a:bodyPr>
            <a:normAutofit/>
          </a:bodyPr>
          <a:lstStyle/>
          <a:p>
            <a:pPr marL="762000" indent="-762000" algn="just">
              <a:lnSpc>
                <a:spcPct val="115000"/>
              </a:lnSpc>
              <a:spcAft>
                <a:spcPts val="240"/>
              </a:spcAft>
              <a:tabLst>
                <a:tab pos="684530" algn="r"/>
                <a:tab pos="1431290" algn="l"/>
                <a:tab pos="2302510" algn="l"/>
                <a:tab pos="3182620" algn="l"/>
              </a:tabLst>
            </a:pPr>
            <a:r>
              <a:rPr lang="zh-TW" altLang="zh-TW" dirty="0">
                <a:solidFill>
                  <a:srgbClr val="FF0000"/>
                </a:solidFill>
                <a:latin typeface="Times New Roman"/>
              </a:rPr>
              <a:t>試題解析：因為</a:t>
            </a:r>
            <a:r>
              <a:rPr lang="en-US" altLang="zh-TW" dirty="0">
                <a:solidFill>
                  <a:srgbClr val="FF0000"/>
                </a:solidFill>
                <a:latin typeface="Times New Roman"/>
              </a:rPr>
              <a:t>X</a:t>
            </a:r>
            <a:r>
              <a:rPr lang="zh-TW" altLang="zh-TW" dirty="0">
                <a:solidFill>
                  <a:srgbClr val="FF0000"/>
                </a:solidFill>
                <a:latin typeface="Times New Roman"/>
              </a:rPr>
              <a:t>質量最小，所以</a:t>
            </a:r>
            <a:r>
              <a:rPr lang="en-US" altLang="zh-TW" dirty="0">
                <a:solidFill>
                  <a:srgbClr val="FF0000"/>
                </a:solidFill>
                <a:latin typeface="Times New Roman"/>
              </a:rPr>
              <a:t>X</a:t>
            </a:r>
            <a:r>
              <a:rPr lang="zh-TW" altLang="zh-TW" dirty="0">
                <a:solidFill>
                  <a:srgbClr val="FF0000"/>
                </a:solidFill>
                <a:latin typeface="Times New Roman"/>
              </a:rPr>
              <a:t>粒子必為電子，而</a:t>
            </a:r>
            <a:r>
              <a:rPr lang="en-US" altLang="zh-TW" dirty="0">
                <a:solidFill>
                  <a:srgbClr val="FF0000"/>
                </a:solidFill>
                <a:latin typeface="Times New Roman"/>
              </a:rPr>
              <a:t>Y</a:t>
            </a:r>
            <a:r>
              <a:rPr lang="zh-TW" altLang="zh-TW" dirty="0">
                <a:solidFill>
                  <a:srgbClr val="FF0000"/>
                </a:solidFill>
                <a:latin typeface="Times New Roman"/>
              </a:rPr>
              <a:t>、</a:t>
            </a:r>
            <a:r>
              <a:rPr lang="en-US" altLang="zh-TW" dirty="0">
                <a:solidFill>
                  <a:srgbClr val="FF0000"/>
                </a:solidFill>
                <a:latin typeface="Times New Roman"/>
              </a:rPr>
              <a:t>Z</a:t>
            </a:r>
            <a:r>
              <a:rPr lang="zh-TW" altLang="zh-TW" dirty="0">
                <a:solidFill>
                  <a:srgbClr val="FF0000"/>
                </a:solidFill>
                <a:latin typeface="Times New Roman"/>
              </a:rPr>
              <a:t>為質子及中子。</a:t>
            </a:r>
            <a:r>
              <a:rPr lang="en-US" altLang="zh-TW" dirty="0">
                <a:solidFill>
                  <a:srgbClr val="FF0000"/>
                </a:solidFill>
                <a:latin typeface="Times New Roman"/>
              </a:rPr>
              <a:t>(A)</a:t>
            </a:r>
            <a:r>
              <a:rPr lang="zh-TW" altLang="zh-TW" dirty="0">
                <a:solidFill>
                  <a:srgbClr val="FF0000"/>
                </a:solidFill>
                <a:latin typeface="Times New Roman"/>
              </a:rPr>
              <a:t>、</a:t>
            </a:r>
            <a:r>
              <a:rPr lang="en-US" altLang="zh-TW" dirty="0">
                <a:solidFill>
                  <a:srgbClr val="FF0000"/>
                </a:solidFill>
                <a:latin typeface="Times New Roman"/>
              </a:rPr>
              <a:t>(B)</a:t>
            </a:r>
            <a:r>
              <a:rPr lang="zh-TW" altLang="zh-TW" dirty="0">
                <a:solidFill>
                  <a:srgbClr val="FF0000"/>
                </a:solidFill>
                <a:latin typeface="Times New Roman"/>
              </a:rPr>
              <a:t>若為陽離子，且</a:t>
            </a:r>
            <a:r>
              <a:rPr lang="en-US" altLang="zh-TW" dirty="0">
                <a:solidFill>
                  <a:srgbClr val="FF0000"/>
                </a:solidFill>
                <a:latin typeface="Times New Roman"/>
              </a:rPr>
              <a:t>N</a:t>
            </a:r>
            <a:r>
              <a:rPr lang="en-US" altLang="zh-TW" baseline="-25000" dirty="0">
                <a:solidFill>
                  <a:srgbClr val="FF0000"/>
                </a:solidFill>
                <a:latin typeface="Times New Roman"/>
              </a:rPr>
              <a:t>Y</a:t>
            </a:r>
            <a:r>
              <a:rPr lang="zh-TW" altLang="zh-TW" dirty="0">
                <a:solidFill>
                  <a:srgbClr val="FF0000"/>
                </a:solidFill>
                <a:latin typeface="Times New Roman"/>
              </a:rPr>
              <a:t>＞</a:t>
            </a:r>
            <a:r>
              <a:rPr lang="en-US" altLang="zh-TW" dirty="0" err="1">
                <a:solidFill>
                  <a:srgbClr val="FF0000"/>
                </a:solidFill>
                <a:latin typeface="Times New Roman"/>
              </a:rPr>
              <a:t>N</a:t>
            </a:r>
            <a:r>
              <a:rPr lang="en-US" altLang="zh-TW" baseline="-25000" dirty="0" err="1">
                <a:solidFill>
                  <a:srgbClr val="FF0000"/>
                </a:solidFill>
                <a:latin typeface="Times New Roman"/>
              </a:rPr>
              <a:t>X</a:t>
            </a:r>
            <a:r>
              <a:rPr lang="zh-TW" altLang="zh-TW" dirty="0">
                <a:solidFill>
                  <a:srgbClr val="FF0000"/>
                </a:solidFill>
                <a:latin typeface="Times New Roman"/>
              </a:rPr>
              <a:t>＝</a:t>
            </a:r>
            <a:r>
              <a:rPr lang="en-US" altLang="zh-TW" dirty="0">
                <a:solidFill>
                  <a:srgbClr val="FF0000"/>
                </a:solidFill>
                <a:latin typeface="Times New Roman"/>
              </a:rPr>
              <a:t>N</a:t>
            </a:r>
            <a:r>
              <a:rPr lang="en-US" altLang="zh-TW" baseline="-25000" dirty="0">
                <a:solidFill>
                  <a:srgbClr val="FF0000"/>
                </a:solidFill>
                <a:latin typeface="Times New Roman"/>
              </a:rPr>
              <a:t>Z</a:t>
            </a:r>
            <a:r>
              <a:rPr lang="zh-TW" altLang="zh-TW" dirty="0">
                <a:solidFill>
                  <a:srgbClr val="FF0000"/>
                </a:solidFill>
                <a:latin typeface="Times New Roman"/>
              </a:rPr>
              <a:t>，所以</a:t>
            </a:r>
            <a:r>
              <a:rPr lang="en-US" altLang="zh-TW" dirty="0">
                <a:solidFill>
                  <a:srgbClr val="FF0000"/>
                </a:solidFill>
                <a:latin typeface="Times New Roman"/>
              </a:rPr>
              <a:t>Y</a:t>
            </a:r>
            <a:r>
              <a:rPr lang="zh-TW" altLang="zh-TW" dirty="0">
                <a:solidFill>
                  <a:srgbClr val="FF0000"/>
                </a:solidFill>
                <a:latin typeface="Times New Roman"/>
              </a:rPr>
              <a:t>是質子，</a:t>
            </a:r>
            <a:r>
              <a:rPr lang="en-US" altLang="zh-TW" dirty="0">
                <a:solidFill>
                  <a:srgbClr val="FF0000"/>
                </a:solidFill>
                <a:latin typeface="Times New Roman"/>
              </a:rPr>
              <a:t>Z</a:t>
            </a:r>
            <a:r>
              <a:rPr lang="zh-TW" altLang="zh-TW" dirty="0">
                <a:solidFill>
                  <a:srgbClr val="FF0000"/>
                </a:solidFill>
                <a:latin typeface="Times New Roman"/>
              </a:rPr>
              <a:t>是中子。</a:t>
            </a:r>
            <a:r>
              <a:rPr lang="en-US" altLang="zh-TW" dirty="0">
                <a:solidFill>
                  <a:srgbClr val="FF0000"/>
                </a:solidFill>
                <a:latin typeface="Times New Roman"/>
              </a:rPr>
              <a:t>(C)</a:t>
            </a:r>
            <a:r>
              <a:rPr lang="zh-TW" altLang="zh-TW" dirty="0">
                <a:solidFill>
                  <a:srgbClr val="FF0000"/>
                </a:solidFill>
                <a:latin typeface="Times New Roman"/>
              </a:rPr>
              <a:t>若為陰離子，且</a:t>
            </a:r>
            <a:r>
              <a:rPr lang="en-US" altLang="zh-TW" dirty="0" err="1">
                <a:solidFill>
                  <a:srgbClr val="FF0000"/>
                </a:solidFill>
                <a:latin typeface="Times New Roman"/>
              </a:rPr>
              <a:t>N</a:t>
            </a:r>
            <a:r>
              <a:rPr lang="en-US" altLang="zh-TW" baseline="-25000" dirty="0" err="1">
                <a:solidFill>
                  <a:srgbClr val="FF0000"/>
                </a:solidFill>
                <a:latin typeface="Times New Roman"/>
              </a:rPr>
              <a:t>X</a:t>
            </a:r>
            <a:r>
              <a:rPr lang="en-US" altLang="zh-TW" dirty="0">
                <a:solidFill>
                  <a:srgbClr val="FF0000"/>
                </a:solidFill>
                <a:latin typeface="Times New Roman"/>
              </a:rPr>
              <a:t>=N</a:t>
            </a:r>
            <a:r>
              <a:rPr lang="en-US" altLang="zh-TW" baseline="-25000" dirty="0">
                <a:solidFill>
                  <a:srgbClr val="FF0000"/>
                </a:solidFill>
                <a:latin typeface="Times New Roman"/>
              </a:rPr>
              <a:t>Y</a:t>
            </a:r>
            <a:r>
              <a:rPr lang="en-US" altLang="zh-TW" dirty="0">
                <a:solidFill>
                  <a:srgbClr val="FF0000"/>
                </a:solidFill>
                <a:latin typeface="Times New Roman"/>
              </a:rPr>
              <a:t>&gt;N</a:t>
            </a:r>
            <a:r>
              <a:rPr lang="en-US" altLang="zh-TW" baseline="-25000" dirty="0">
                <a:solidFill>
                  <a:srgbClr val="FF0000"/>
                </a:solidFill>
                <a:latin typeface="Times New Roman"/>
              </a:rPr>
              <a:t>Z</a:t>
            </a:r>
            <a:r>
              <a:rPr lang="zh-TW" altLang="zh-TW" dirty="0">
                <a:solidFill>
                  <a:srgbClr val="FF0000"/>
                </a:solidFill>
                <a:latin typeface="Times New Roman"/>
              </a:rPr>
              <a:t>，所以</a:t>
            </a:r>
            <a:r>
              <a:rPr lang="en-US" altLang="zh-TW" dirty="0">
                <a:solidFill>
                  <a:srgbClr val="FF0000"/>
                </a:solidFill>
                <a:latin typeface="Times New Roman"/>
              </a:rPr>
              <a:t>Y</a:t>
            </a:r>
            <a:r>
              <a:rPr lang="zh-TW" altLang="zh-TW" dirty="0">
                <a:solidFill>
                  <a:srgbClr val="FF0000"/>
                </a:solidFill>
                <a:latin typeface="Times New Roman"/>
              </a:rPr>
              <a:t>是中子，</a:t>
            </a:r>
            <a:r>
              <a:rPr lang="en-US" altLang="zh-TW" dirty="0">
                <a:solidFill>
                  <a:srgbClr val="FF0000"/>
                </a:solidFill>
                <a:latin typeface="Times New Roman"/>
              </a:rPr>
              <a:t>Z</a:t>
            </a:r>
            <a:r>
              <a:rPr lang="zh-TW" altLang="zh-TW" dirty="0">
                <a:solidFill>
                  <a:srgbClr val="FF0000"/>
                </a:solidFill>
                <a:latin typeface="Times New Roman"/>
              </a:rPr>
              <a:t>是質子。</a:t>
            </a:r>
            <a:r>
              <a:rPr lang="en-US" altLang="zh-TW" dirty="0">
                <a:solidFill>
                  <a:srgbClr val="FF0000"/>
                </a:solidFill>
                <a:latin typeface="Times New Roman"/>
              </a:rPr>
              <a:t>(D)</a:t>
            </a:r>
            <a:r>
              <a:rPr lang="zh-TW" altLang="zh-TW" dirty="0">
                <a:solidFill>
                  <a:srgbClr val="FF0000"/>
                </a:solidFill>
                <a:latin typeface="Times New Roman"/>
              </a:rPr>
              <a:t>若為陰離子，且</a:t>
            </a:r>
            <a:r>
              <a:rPr lang="en-US" altLang="zh-TW" dirty="0" err="1">
                <a:solidFill>
                  <a:srgbClr val="FF0000"/>
                </a:solidFill>
                <a:latin typeface="Times New Roman"/>
              </a:rPr>
              <a:t>N</a:t>
            </a:r>
            <a:r>
              <a:rPr lang="en-US" altLang="zh-TW" baseline="-25000" dirty="0" err="1">
                <a:solidFill>
                  <a:srgbClr val="FF0000"/>
                </a:solidFill>
                <a:latin typeface="Times New Roman"/>
              </a:rPr>
              <a:t>X</a:t>
            </a:r>
            <a:r>
              <a:rPr lang="en-US" altLang="zh-TW" dirty="0">
                <a:solidFill>
                  <a:srgbClr val="FF0000"/>
                </a:solidFill>
                <a:latin typeface="Times New Roman"/>
              </a:rPr>
              <a:t>&gt;N</a:t>
            </a:r>
            <a:r>
              <a:rPr lang="en-US" altLang="zh-TW" baseline="-25000" dirty="0">
                <a:solidFill>
                  <a:srgbClr val="FF0000"/>
                </a:solidFill>
                <a:latin typeface="Times New Roman"/>
              </a:rPr>
              <a:t>Y</a:t>
            </a:r>
            <a:r>
              <a:rPr lang="en-US" altLang="zh-TW" dirty="0">
                <a:solidFill>
                  <a:srgbClr val="FF0000"/>
                </a:solidFill>
                <a:latin typeface="Times New Roman"/>
              </a:rPr>
              <a:t>=N</a:t>
            </a:r>
            <a:r>
              <a:rPr lang="en-US" altLang="zh-TW" baseline="-25000" dirty="0">
                <a:solidFill>
                  <a:srgbClr val="FF0000"/>
                </a:solidFill>
                <a:latin typeface="Times New Roman"/>
              </a:rPr>
              <a:t>Z</a:t>
            </a:r>
            <a:r>
              <a:rPr lang="zh-TW" altLang="zh-TW" dirty="0">
                <a:solidFill>
                  <a:srgbClr val="FF0000"/>
                </a:solidFill>
                <a:latin typeface="Times New Roman"/>
              </a:rPr>
              <a:t>，所以</a:t>
            </a:r>
            <a:r>
              <a:rPr lang="en-US" altLang="zh-TW" dirty="0">
                <a:solidFill>
                  <a:srgbClr val="FF0000"/>
                </a:solidFill>
                <a:latin typeface="Times New Roman"/>
              </a:rPr>
              <a:t>Y</a:t>
            </a:r>
            <a:r>
              <a:rPr lang="zh-TW" altLang="zh-TW" dirty="0">
                <a:solidFill>
                  <a:srgbClr val="FF0000"/>
                </a:solidFill>
                <a:latin typeface="Times New Roman"/>
              </a:rPr>
              <a:t>、</a:t>
            </a:r>
            <a:r>
              <a:rPr lang="en-US" altLang="zh-TW" dirty="0">
                <a:solidFill>
                  <a:srgbClr val="FF0000"/>
                </a:solidFill>
                <a:latin typeface="Times New Roman"/>
              </a:rPr>
              <a:t>Z</a:t>
            </a:r>
            <a:r>
              <a:rPr lang="zh-TW" altLang="zh-TW" dirty="0">
                <a:solidFill>
                  <a:srgbClr val="FF0000"/>
                </a:solidFill>
                <a:latin typeface="Times New Roman"/>
              </a:rPr>
              <a:t>可能是質子或中子。</a:t>
            </a:r>
            <a:endParaRPr lang="zh-TW" altLang="zh-TW" dirty="0">
              <a:latin typeface="Times New Roman"/>
              <a:ea typeface="標楷體"/>
            </a:endParaRPr>
          </a:p>
          <a:p>
            <a:r>
              <a:rPr lang="zh-TW" altLang="zh-TW" sz="2800" dirty="0">
                <a:solidFill>
                  <a:srgbClr val="FF0000"/>
                </a:solidFill>
                <a:latin typeface="Times New Roman"/>
                <a:cs typeface="Times New Roman"/>
              </a:rPr>
              <a:t>故選【</a:t>
            </a:r>
            <a:r>
              <a:rPr lang="en-US" altLang="zh-TW" sz="2800" dirty="0">
                <a:solidFill>
                  <a:srgbClr val="FF0000"/>
                </a:solidFill>
                <a:latin typeface="Times New Roman"/>
              </a:rPr>
              <a:t>C</a:t>
            </a:r>
            <a:r>
              <a:rPr lang="zh-TW" altLang="zh-TW" sz="2800" dirty="0">
                <a:solidFill>
                  <a:srgbClr val="FF0000"/>
                </a:solidFill>
                <a:latin typeface="Times New Roman"/>
                <a:cs typeface="Times New Roman"/>
              </a:rPr>
              <a:t>】</a:t>
            </a:r>
            <a:endParaRPr lang="zh-TW" altLang="en-US" dirty="0"/>
          </a:p>
        </p:txBody>
      </p:sp>
    </p:spTree>
    <p:extLst>
      <p:ext uri="{BB962C8B-B14F-4D97-AF65-F5344CB8AC3E}">
        <p14:creationId xmlns:p14="http://schemas.microsoft.com/office/powerpoint/2010/main" val="298512597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r>
              <a:rPr lang="zh-TW" altLang="en-US" sz="4800">
                <a:solidFill>
                  <a:srgbClr val="FF0000"/>
                </a:solidFill>
                <a:ea typeface="華康勘亭流" pitchFamily="65" charset="-120"/>
              </a:rPr>
              <a:t>元素純物質混合物</a:t>
            </a:r>
          </a:p>
        </p:txBody>
      </p:sp>
      <p:sp>
        <p:nvSpPr>
          <p:cNvPr id="331779" name="Rectangle 3"/>
          <p:cNvSpPr>
            <a:spLocks noGrp="1" noChangeArrowheads="1"/>
          </p:cNvSpPr>
          <p:nvPr>
            <p:ph type="body" idx="1"/>
          </p:nvPr>
        </p:nvSpPr>
        <p:spPr/>
        <p:txBody>
          <a:bodyPr/>
          <a:lstStyle/>
          <a:p>
            <a:pPr>
              <a:buFontTx/>
              <a:buNone/>
            </a:pPr>
            <a:r>
              <a:rPr lang="zh-TW" altLang="en-US" dirty="0">
                <a:solidFill>
                  <a:srgbClr val="0066FF"/>
                </a:solidFill>
                <a:ea typeface="華康勘亭流" pitchFamily="65" charset="-120"/>
              </a:rPr>
              <a:t>元素的個別特徵</a:t>
            </a:r>
          </a:p>
          <a:p>
            <a:pPr>
              <a:buFontTx/>
              <a:buNone/>
            </a:pPr>
            <a:r>
              <a:rPr lang="zh-TW" altLang="en-US" b="1" dirty="0">
                <a:solidFill>
                  <a:srgbClr val="0066FF"/>
                </a:solidFill>
                <a:ea typeface="華康勘亭流" pitchFamily="65" charset="-120"/>
              </a:rPr>
              <a:t>空氣</a:t>
            </a:r>
            <a:endParaRPr lang="en-US" altLang="zh-TW" b="1" dirty="0">
              <a:solidFill>
                <a:srgbClr val="0066FF"/>
              </a:solidFill>
              <a:ea typeface="華康勘亭流" pitchFamily="65" charset="-120"/>
            </a:endParaRPr>
          </a:p>
          <a:p>
            <a:pPr>
              <a:buFontTx/>
              <a:buNone/>
            </a:pPr>
            <a:r>
              <a:rPr lang="zh-TW" altLang="en-US" b="1" dirty="0">
                <a:solidFill>
                  <a:srgbClr val="0066FF"/>
                </a:solidFill>
                <a:ea typeface="華康勘亭流" pitchFamily="65" charset="-120"/>
              </a:rPr>
              <a:t>固液氣三態</a:t>
            </a:r>
            <a:endParaRPr lang="en-US" altLang="zh-TW" b="1" dirty="0">
              <a:solidFill>
                <a:srgbClr val="0066FF"/>
              </a:solidFill>
              <a:ea typeface="華康勘亭流" pitchFamily="65" charset="-120"/>
            </a:endParaRPr>
          </a:p>
          <a:p>
            <a:pPr>
              <a:buFontTx/>
              <a:buNone/>
            </a:pPr>
            <a:r>
              <a:rPr lang="zh-TW" altLang="en-US" b="1" dirty="0">
                <a:solidFill>
                  <a:srgbClr val="0066FF"/>
                </a:solidFill>
                <a:ea typeface="華康勘亭流" pitchFamily="65" charset="-120"/>
              </a:rPr>
              <a:t>週期表</a:t>
            </a:r>
            <a:endParaRPr lang="en-US" altLang="zh-TW" b="1" dirty="0">
              <a:solidFill>
                <a:srgbClr val="0066FF"/>
              </a:solidFill>
              <a:ea typeface="華康勘亭流" pitchFamily="65" charset="-12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body" idx="1"/>
          </p:nvPr>
        </p:nvSpPr>
        <p:spPr>
          <a:xfrm>
            <a:off x="539750" y="333375"/>
            <a:ext cx="8229600" cy="3600450"/>
          </a:xfrm>
        </p:spPr>
        <p:txBody>
          <a:bodyPr/>
          <a:lstStyle/>
          <a:p>
            <a:pPr>
              <a:lnSpc>
                <a:spcPct val="90000"/>
              </a:lnSpc>
            </a:pPr>
            <a:r>
              <a:rPr lang="en-US" altLang="zh-TW" sz="2400" dirty="0">
                <a:solidFill>
                  <a:srgbClr val="FF0000"/>
                </a:solidFill>
              </a:rPr>
              <a:t>103</a:t>
            </a:r>
          </a:p>
          <a:p>
            <a:pPr>
              <a:lnSpc>
                <a:spcPct val="90000"/>
              </a:lnSpc>
            </a:pPr>
            <a:r>
              <a:rPr lang="zh-TW" altLang="en-US" sz="2400" dirty="0"/>
              <a:t>如附圖所示，地球地表大氣的組成由甲、乙、丙和丁代表。關於這四個組成成分的說明，下列何者正確？ </a:t>
            </a:r>
          </a:p>
          <a:p>
            <a:pPr>
              <a:lnSpc>
                <a:spcPct val="90000"/>
              </a:lnSpc>
              <a:buFontTx/>
              <a:buNone/>
            </a:pPr>
            <a:r>
              <a:rPr lang="en-US" altLang="zh-TW" sz="2400" dirty="0"/>
              <a:t>(A)</a:t>
            </a:r>
            <a:r>
              <a:rPr lang="zh-TW" altLang="en-US" sz="2400" dirty="0"/>
              <a:t>甲：以單原子形式存在空氣中的惰性氣體 </a:t>
            </a:r>
          </a:p>
          <a:p>
            <a:pPr>
              <a:lnSpc>
                <a:spcPct val="90000"/>
              </a:lnSpc>
              <a:buFontTx/>
              <a:buNone/>
            </a:pPr>
            <a:r>
              <a:rPr lang="en-US" altLang="zh-TW" sz="2400" dirty="0"/>
              <a:t>(B)</a:t>
            </a:r>
            <a:r>
              <a:rPr lang="zh-TW" altLang="en-US" sz="2400" dirty="0"/>
              <a:t>乙：不可燃也不助燃，常用於填充食品包裝、以避免氧化腐敗 </a:t>
            </a:r>
          </a:p>
          <a:p>
            <a:pPr>
              <a:lnSpc>
                <a:spcPct val="90000"/>
              </a:lnSpc>
              <a:buFontTx/>
              <a:buNone/>
            </a:pPr>
            <a:r>
              <a:rPr lang="en-US" altLang="zh-TW" sz="2400" dirty="0"/>
              <a:t>(C)</a:t>
            </a:r>
            <a:r>
              <a:rPr lang="zh-TW" altLang="en-US" sz="2400" dirty="0"/>
              <a:t>丙：具有助燃性，化學性質活潑，為動植物呼吸所需的氣體 </a:t>
            </a:r>
          </a:p>
          <a:p>
            <a:pPr>
              <a:lnSpc>
                <a:spcPct val="90000"/>
              </a:lnSpc>
              <a:buFontTx/>
              <a:buNone/>
            </a:pPr>
            <a:r>
              <a:rPr lang="en-US" altLang="zh-TW" sz="2400" dirty="0"/>
              <a:t>(D)</a:t>
            </a:r>
            <a:r>
              <a:rPr lang="zh-TW" altLang="en-US" sz="2400" dirty="0"/>
              <a:t>丁：為混合氣體，包含有二氧化碳、氫氣等氣體 </a:t>
            </a:r>
          </a:p>
        </p:txBody>
      </p:sp>
      <p:pic>
        <p:nvPicPr>
          <p:cNvPr id="332803" name="Picture 3" descr="Y8F35A0-K-24"/>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971550" y="3716338"/>
            <a:ext cx="352901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4" name="Rectangle 4"/>
          <p:cNvSpPr>
            <a:spLocks noChangeArrowheads="1"/>
          </p:cNvSpPr>
          <p:nvPr/>
        </p:nvSpPr>
        <p:spPr bwMode="auto">
          <a:xfrm>
            <a:off x="5292725" y="3933825"/>
            <a:ext cx="33845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0066FF"/>
                </a:solidFill>
              </a:rPr>
              <a:t>解析：由圖中百分比可知</a:t>
            </a:r>
          </a:p>
          <a:p>
            <a:r>
              <a:rPr lang="zh-TW" altLang="en-US">
                <a:solidFill>
                  <a:srgbClr val="0066FF"/>
                </a:solidFill>
              </a:rPr>
              <a:t>甲為氮氣，乙為氧氣</a:t>
            </a:r>
          </a:p>
          <a:p>
            <a:r>
              <a:rPr lang="zh-TW" altLang="en-US">
                <a:solidFill>
                  <a:srgbClr val="0066FF"/>
                </a:solidFill>
              </a:rPr>
              <a:t>，丙為氬氣，丁為其它氣體。</a:t>
            </a:r>
          </a:p>
          <a:p>
            <a:r>
              <a:rPr lang="zh-TW" altLang="en-US">
                <a:solidFill>
                  <a:srgbClr val="0066FF"/>
                </a:solidFill>
              </a:rPr>
              <a:t>甲為雙原子氣體；乙有助燃性；</a:t>
            </a:r>
          </a:p>
          <a:p>
            <a:r>
              <a:rPr lang="zh-TW" altLang="en-US">
                <a:solidFill>
                  <a:srgbClr val="0066FF"/>
                </a:solidFill>
              </a:rPr>
              <a:t>丙為惰性氣體；故選丁</a:t>
            </a:r>
            <a:r>
              <a:rPr lang="en-US" altLang="zh-TW">
                <a:solidFill>
                  <a:srgbClr val="0066FF"/>
                </a:solidFill>
              </a:rPr>
              <a:t>(D)</a:t>
            </a:r>
            <a:r>
              <a:rPr lang="zh-TW" altLang="en-US">
                <a:solidFill>
                  <a:srgbClr val="0066FF"/>
                </a:solidFill>
              </a:rPr>
              <a:t>。</a:t>
            </a:r>
            <a:r>
              <a:rPr lang="zh-TW" altLang="en-US"/>
              <a:t> </a:t>
            </a:r>
          </a:p>
        </p:txBody>
      </p:sp>
      <p:sp>
        <p:nvSpPr>
          <p:cNvPr id="332805" name="Rectangle 5"/>
          <p:cNvSpPr>
            <a:spLocks noChangeArrowheads="1"/>
          </p:cNvSpPr>
          <p:nvPr/>
        </p:nvSpPr>
        <p:spPr bwMode="auto">
          <a:xfrm>
            <a:off x="6804025" y="587692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2804"/>
                                        </p:tgtEl>
                                        <p:attrNameLst>
                                          <p:attrName>style.visibility</p:attrName>
                                        </p:attrNameLst>
                                      </p:cBhvr>
                                      <p:to>
                                        <p:strVal val="visible"/>
                                      </p:to>
                                    </p:set>
                                    <p:animEffect transition="in" filter="box(in)">
                                      <p:cBhvr>
                                        <p:cTn id="7" dur="500"/>
                                        <p:tgtEl>
                                          <p:spTgt spid="3328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2805"/>
                                        </p:tgtEl>
                                        <p:attrNameLst>
                                          <p:attrName>style.visibility</p:attrName>
                                        </p:attrNameLst>
                                      </p:cBhvr>
                                      <p:to>
                                        <p:strVal val="visible"/>
                                      </p:to>
                                    </p:set>
                                    <p:anim calcmode="lin" valueType="num">
                                      <p:cBhvr additive="base">
                                        <p:cTn id="12" dur="500" fill="hold"/>
                                        <p:tgtEl>
                                          <p:spTgt spid="332805"/>
                                        </p:tgtEl>
                                        <p:attrNameLst>
                                          <p:attrName>ppt_x</p:attrName>
                                        </p:attrNameLst>
                                      </p:cBhvr>
                                      <p:tavLst>
                                        <p:tav tm="0">
                                          <p:val>
                                            <p:strVal val="#ppt_x"/>
                                          </p:val>
                                        </p:tav>
                                        <p:tav tm="100000">
                                          <p:val>
                                            <p:strVal val="#ppt_x"/>
                                          </p:val>
                                        </p:tav>
                                      </p:tavLst>
                                    </p:anim>
                                    <p:anim calcmode="lin" valueType="num">
                                      <p:cBhvr additive="base">
                                        <p:cTn id="13" dur="500" fill="hold"/>
                                        <p:tgtEl>
                                          <p:spTgt spid="3328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4" grpId="0"/>
      <p:bldP spid="33280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222706"/>
            <a:ext cx="8429625" cy="5509200"/>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22</a:t>
            </a:r>
            <a:r>
              <a:rPr lang="zh-TW" altLang="en-US" sz="3200" dirty="0">
                <a:solidFill>
                  <a:srgbClr val="000000"/>
                </a:solidFill>
                <a:latin typeface="Times New Roman"/>
                <a:ea typeface="標楷體" pitchFamily="65" charset="-120"/>
              </a:rPr>
              <a:t>下列為探討製造氧氣的實驗，實驗步驟如下：</a:t>
            </a:r>
          </a:p>
          <a:p>
            <a:pPr marL="1425575" indent="-849313" algn="just">
              <a:lnSpc>
                <a:spcPct val="110000"/>
              </a:lnSpc>
            </a:pPr>
            <a:r>
              <a:rPr lang="zh-TW" altLang="en-US" sz="3200" dirty="0">
                <a:solidFill>
                  <a:srgbClr val="000000"/>
                </a:solidFill>
                <a:latin typeface="Times New Roman"/>
                <a:ea typeface="標楷體" pitchFamily="65" charset="-120"/>
              </a:rPr>
              <a:t>一、將胡蘿蔔磨成泥狀後，取</a:t>
            </a:r>
            <a:r>
              <a:rPr lang="en-US" altLang="zh-TW" sz="3200" dirty="0">
                <a:solidFill>
                  <a:srgbClr val="000000"/>
                </a:solidFill>
                <a:latin typeface="Times New Roman"/>
                <a:ea typeface="標楷體" pitchFamily="65" charset="-120"/>
              </a:rPr>
              <a:t>20</a:t>
            </a:r>
            <a:r>
              <a:rPr lang="zh-TW" altLang="en-US" sz="3200" dirty="0">
                <a:solidFill>
                  <a:srgbClr val="000000"/>
                </a:solidFill>
                <a:latin typeface="Times New Roman"/>
                <a:ea typeface="標楷體" pitchFamily="65" charset="-120"/>
              </a:rPr>
              <a:t>公克放入錐形瓶中，並在瓶內裝入足以淹沒胡蘿蔔的水。</a:t>
            </a:r>
          </a:p>
          <a:p>
            <a:pPr marL="1425575" indent="-849313" algn="just">
              <a:lnSpc>
                <a:spcPct val="110000"/>
              </a:lnSpc>
            </a:pPr>
            <a:r>
              <a:rPr lang="zh-TW" altLang="en-US" sz="3200" dirty="0">
                <a:solidFill>
                  <a:srgbClr val="000000"/>
                </a:solidFill>
                <a:latin typeface="Times New Roman"/>
                <a:ea typeface="標楷體" pitchFamily="65" charset="-120"/>
              </a:rPr>
              <a:t>二、將上述錐形瓶與薊頭漏斗、橡皮軟管等器材組裝成排水集氣裝置，如圖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九</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所示。</a:t>
            </a:r>
            <a:endParaRPr lang="en-US" altLang="zh-TW" sz="3200" dirty="0">
              <a:solidFill>
                <a:srgbClr val="000000"/>
              </a:solidFill>
              <a:latin typeface="Times New Roman"/>
              <a:ea typeface="標楷體" pitchFamily="65" charset="-120"/>
            </a:endParaRPr>
          </a:p>
          <a:p>
            <a:pPr marL="1425575" indent="-849313" algn="just">
              <a:lnSpc>
                <a:spcPct val="110000"/>
              </a:lnSpc>
            </a:pPr>
            <a:endParaRPr lang="en-US" altLang="zh-TW" sz="3200" dirty="0">
              <a:solidFill>
                <a:srgbClr val="000000"/>
              </a:solidFill>
              <a:latin typeface="Times New Roman"/>
              <a:ea typeface="標楷體" pitchFamily="65" charset="-120"/>
            </a:endParaRPr>
          </a:p>
          <a:p>
            <a:pPr marL="1425575" indent="-849313" algn="ctr">
              <a:lnSpc>
                <a:spcPct val="110000"/>
              </a:lnSpc>
            </a:pPr>
            <a:r>
              <a:rPr lang="en-US" altLang="zh-TW" sz="3200" dirty="0">
                <a:solidFill>
                  <a:srgbClr val="000000"/>
                </a:solidFill>
                <a:latin typeface="Times New Roman"/>
                <a:ea typeface="標楷體" pitchFamily="65" charset="-120"/>
              </a:rPr>
              <a:t>                                       (</a:t>
            </a:r>
            <a:r>
              <a:rPr lang="zh-TW" altLang="en-US" sz="3200" dirty="0">
                <a:solidFill>
                  <a:srgbClr val="000000"/>
                </a:solidFill>
                <a:latin typeface="Times New Roman"/>
                <a:ea typeface="標楷體" pitchFamily="65" charset="-120"/>
              </a:rPr>
              <a:t>圖九</a:t>
            </a:r>
            <a:r>
              <a:rPr lang="en-US" altLang="zh-TW" sz="3200" dirty="0">
                <a:solidFill>
                  <a:srgbClr val="000000"/>
                </a:solidFill>
                <a:latin typeface="Times New Roman"/>
                <a:ea typeface="標楷體" pitchFamily="65" charset="-120"/>
              </a:rPr>
              <a:t>)</a:t>
            </a:r>
            <a:endParaRPr lang="zh-TW" altLang="en-US" sz="3200" dirty="0">
              <a:solidFill>
                <a:srgbClr val="000000"/>
              </a:solidFill>
              <a:latin typeface="Times New Roman"/>
              <a:ea typeface="標楷體" pitchFamily="65" charset="-120"/>
            </a:endParaRPr>
          </a:p>
        </p:txBody>
      </p:sp>
      <p:pic>
        <p:nvPicPr>
          <p:cNvPr id="2050" name="Picture 2"/>
          <p:cNvPicPr>
            <a:picLocks noChangeAspect="1" noChangeArrowheads="1"/>
          </p:cNvPicPr>
          <p:nvPr/>
        </p:nvPicPr>
        <p:blipFill>
          <a:blip r:embed="rId3">
            <a:lum contrast="20000"/>
            <a:extLst>
              <a:ext uri="{28A0092B-C50C-407E-A947-70E740481C1C}">
                <a14:useLocalDpi xmlns:a14="http://schemas.microsoft.com/office/drawing/2010/main" val="0"/>
              </a:ext>
            </a:extLst>
          </a:blip>
          <a:srcRect t="13370"/>
          <a:stretch>
            <a:fillRect/>
          </a:stretch>
        </p:blipFill>
        <p:spPr bwMode="auto">
          <a:xfrm>
            <a:off x="3217162" y="4063547"/>
            <a:ext cx="2947797" cy="200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512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body" idx="1"/>
          </p:nvPr>
        </p:nvSpPr>
        <p:spPr>
          <a:xfrm>
            <a:off x="611188" y="333375"/>
            <a:ext cx="8229600" cy="4525963"/>
          </a:xfrm>
        </p:spPr>
        <p:txBody>
          <a:bodyPr/>
          <a:lstStyle/>
          <a:p>
            <a:pPr>
              <a:lnSpc>
                <a:spcPct val="90000"/>
              </a:lnSpc>
            </a:pPr>
            <a:r>
              <a:rPr kumimoji="0" lang="en-US" altLang="zh-TW" sz="2400">
                <a:solidFill>
                  <a:srgbClr val="FF0000"/>
                </a:solidFill>
              </a:rPr>
              <a:t>106</a:t>
            </a:r>
            <a:r>
              <a:rPr kumimoji="0" lang="zh-TW" altLang="en-US" sz="2400"/>
              <a:t>右</a:t>
            </a:r>
            <a:r>
              <a:rPr lang="zh-TW" altLang="en-US" sz="2400"/>
              <a:t>圖為地球地表附近乾燥大氣的組成百分率圖，根據此圖，關於大氣氣體的組成，下列敘述何者正確？</a:t>
            </a:r>
            <a:br>
              <a:rPr lang="zh-TW" altLang="en-US" sz="2400"/>
            </a:br>
            <a:r>
              <a:rPr lang="en-US" altLang="zh-TW" sz="2400"/>
              <a:t>(A)</a:t>
            </a:r>
            <a:r>
              <a:rPr lang="zh-TW" altLang="en-US" sz="2400"/>
              <a:t>以單原子組成的氣體分子，約占</a:t>
            </a:r>
            <a:r>
              <a:rPr lang="en-US" altLang="zh-TW" sz="2400"/>
              <a:t>78.1</a:t>
            </a:r>
            <a:r>
              <a:rPr lang="zh-TW" altLang="en-US" sz="2400"/>
              <a:t>％</a:t>
            </a:r>
            <a:br>
              <a:rPr lang="zh-TW" altLang="en-US" sz="2400"/>
            </a:br>
            <a:r>
              <a:rPr lang="en-US" altLang="zh-TW" sz="2400"/>
              <a:t>(B)</a:t>
            </a:r>
            <a:r>
              <a:rPr lang="zh-TW" altLang="en-US" sz="2400"/>
              <a:t>以雙原子組成的氣體分子，約占</a:t>
            </a:r>
            <a:r>
              <a:rPr lang="en-US" altLang="zh-TW" sz="2400"/>
              <a:t>99.0</a:t>
            </a:r>
            <a:r>
              <a:rPr lang="zh-TW" altLang="en-US" sz="2400"/>
              <a:t>％</a:t>
            </a:r>
            <a:br>
              <a:rPr lang="zh-TW" altLang="en-US" sz="2400"/>
            </a:br>
            <a:r>
              <a:rPr lang="en-US" altLang="zh-TW" sz="2400"/>
              <a:t>(C)</a:t>
            </a:r>
            <a:r>
              <a:rPr lang="zh-TW" altLang="en-US" sz="2400"/>
              <a:t>以單原子組成的氣體分子，約占 </a:t>
            </a:r>
            <a:r>
              <a:rPr lang="en-US" altLang="zh-TW" sz="2400"/>
              <a:t>0.1</a:t>
            </a:r>
            <a:r>
              <a:rPr lang="zh-TW" altLang="en-US" sz="2400"/>
              <a:t>％</a:t>
            </a:r>
            <a:br>
              <a:rPr lang="zh-TW" altLang="en-US" sz="2400"/>
            </a:br>
            <a:r>
              <a:rPr lang="en-US" altLang="zh-TW" sz="2400"/>
              <a:t>(D)</a:t>
            </a:r>
            <a:r>
              <a:rPr lang="zh-TW" altLang="en-US" sz="2400"/>
              <a:t>以雙原子組成的氣體分子，約占</a:t>
            </a:r>
            <a:r>
              <a:rPr lang="en-US" altLang="zh-TW" sz="2400"/>
              <a:t>79.1</a:t>
            </a:r>
            <a:r>
              <a:rPr lang="zh-TW" altLang="en-US" sz="2400"/>
              <a:t>％</a:t>
            </a:r>
          </a:p>
          <a:p>
            <a:pPr>
              <a:lnSpc>
                <a:spcPct val="90000"/>
              </a:lnSpc>
            </a:pPr>
            <a:endParaRPr lang="en-US" altLang="zh-TW" sz="2400"/>
          </a:p>
        </p:txBody>
      </p:sp>
      <p:sp>
        <p:nvSpPr>
          <p:cNvPr id="333827" name="Rectangle 3"/>
          <p:cNvSpPr>
            <a:spLocks noChangeArrowheads="1"/>
          </p:cNvSpPr>
          <p:nvPr/>
        </p:nvSpPr>
        <p:spPr bwMode="auto">
          <a:xfrm>
            <a:off x="250825" y="5300663"/>
            <a:ext cx="640873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a:t>【</a:t>
            </a:r>
            <a:r>
              <a:rPr lang="zh-TW" altLang="en-US"/>
              <a:t>答案</a:t>
            </a:r>
            <a:r>
              <a:rPr lang="en-US" altLang="zh-TW"/>
              <a:t>】B</a:t>
            </a:r>
          </a:p>
          <a:p>
            <a:r>
              <a:rPr lang="en-US" altLang="zh-TW"/>
              <a:t>【</a:t>
            </a:r>
            <a:r>
              <a:rPr lang="zh-TW" altLang="en-US"/>
              <a:t>解析</a:t>
            </a:r>
            <a:r>
              <a:rPr lang="en-US" altLang="zh-TW"/>
              <a:t>】78.1</a:t>
            </a:r>
            <a:r>
              <a:rPr lang="zh-TW" altLang="en-US"/>
              <a:t>％為</a:t>
            </a:r>
            <a:r>
              <a:rPr lang="en-US" altLang="zh-TW"/>
              <a:t>N2</a:t>
            </a:r>
            <a:r>
              <a:rPr lang="zh-TW" altLang="en-US"/>
              <a:t>、</a:t>
            </a:r>
            <a:r>
              <a:rPr lang="en-US" altLang="zh-TW"/>
              <a:t>20.9</a:t>
            </a:r>
            <a:r>
              <a:rPr lang="zh-TW" altLang="en-US"/>
              <a:t>％為</a:t>
            </a:r>
            <a:r>
              <a:rPr lang="en-US" altLang="zh-TW"/>
              <a:t>O2</a:t>
            </a:r>
            <a:r>
              <a:rPr lang="zh-TW" altLang="en-US"/>
              <a:t>、</a:t>
            </a:r>
            <a:r>
              <a:rPr lang="en-US" altLang="zh-TW"/>
              <a:t>0.9</a:t>
            </a:r>
            <a:r>
              <a:rPr lang="zh-TW" altLang="en-US"/>
              <a:t>％為</a:t>
            </a:r>
            <a:r>
              <a:rPr lang="en-US" altLang="zh-TW"/>
              <a:t>Ar</a:t>
            </a:r>
            <a:r>
              <a:rPr lang="zh-TW" altLang="en-US"/>
              <a:t>，其中</a:t>
            </a:r>
            <a:r>
              <a:rPr lang="en-US" altLang="zh-TW"/>
              <a:t>N2</a:t>
            </a:r>
            <a:r>
              <a:rPr lang="zh-TW" altLang="en-US"/>
              <a:t>及</a:t>
            </a:r>
            <a:r>
              <a:rPr lang="en-US" altLang="zh-TW"/>
              <a:t>O2</a:t>
            </a:r>
            <a:r>
              <a:rPr lang="zh-TW" altLang="en-US"/>
              <a:t>為雙原子組成的氣體分子，</a:t>
            </a:r>
            <a:r>
              <a:rPr lang="en-US" altLang="zh-TW"/>
              <a:t>Ar</a:t>
            </a:r>
            <a:r>
              <a:rPr lang="zh-TW" altLang="en-US"/>
              <a:t>則為單原子氣體分子，故答案選</a:t>
            </a:r>
            <a:r>
              <a:rPr lang="en-US" altLang="zh-TW"/>
              <a:t>(B)</a:t>
            </a:r>
            <a:r>
              <a:rPr lang="zh-TW" altLang="en-US"/>
              <a:t>。</a:t>
            </a:r>
          </a:p>
        </p:txBody>
      </p:sp>
      <p:pic>
        <p:nvPicPr>
          <p:cNvPr id="333828" name="Picture 4" descr="106Y8ML2A0-K-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2657475"/>
            <a:ext cx="3662362"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3827"/>
                                        </p:tgtEl>
                                        <p:attrNameLst>
                                          <p:attrName>style.visibility</p:attrName>
                                        </p:attrNameLst>
                                      </p:cBhvr>
                                      <p:to>
                                        <p:strVal val="visible"/>
                                      </p:to>
                                    </p:set>
                                    <p:animEffect transition="in" filter="box(in)">
                                      <p:cBhvr>
                                        <p:cTn id="7"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50" y="3976215"/>
            <a:ext cx="8233296" cy="1175706"/>
          </a:xfrm>
          <a:prstGeom prst="rect">
            <a:avLst/>
          </a:prstGeom>
          <a:noFill/>
          <a:ln w="9525">
            <a:noFill/>
            <a:miter lim="800000"/>
            <a:headEnd/>
            <a:tailEnd/>
          </a:ln>
        </p:spPr>
        <p:txBody>
          <a:bodyPr wrap="square">
            <a:spAutoFit/>
          </a:bodyPr>
          <a:lstStyle/>
          <a:p>
            <a:pPr marL="450850" marR="0" lvl="0" indent="0" algn="l" defTabSz="914400" rtl="0" eaLnBrk="1" fontAlgn="base" latinLnBrk="0" hangingPunct="1">
              <a:lnSpc>
                <a:spcPct val="110000"/>
              </a:lnSpc>
              <a:spcBef>
                <a:spcPct val="0"/>
              </a:spcBef>
              <a:spcAft>
                <a:spcPct val="0"/>
              </a:spcAft>
              <a:buClrTx/>
              <a:buSzTx/>
              <a:buFontTx/>
              <a:buNone/>
              <a:tabLst/>
              <a:defRPr/>
            </a:pPr>
            <a:r>
              <a:rPr kumimoji="1" 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20.9%	(B)21.8%</a:t>
            </a:r>
          </a:p>
          <a:p>
            <a:pPr marL="450850" marR="0" lvl="0" indent="0" algn="l"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(C)78.1%	(D)79.0%</a:t>
            </a:r>
            <a:endPar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p:txBody>
      </p:sp>
      <p:sp>
        <p:nvSpPr>
          <p:cNvPr id="5" name="矩形 4"/>
          <p:cNvSpPr>
            <a:spLocks noChangeArrowheads="1"/>
          </p:cNvSpPr>
          <p:nvPr/>
        </p:nvSpPr>
        <p:spPr bwMode="auto">
          <a:xfrm>
            <a:off x="323849" y="549275"/>
            <a:ext cx="4724401" cy="3846438"/>
          </a:xfrm>
          <a:prstGeom prst="rect">
            <a:avLst/>
          </a:prstGeom>
          <a:noFill/>
          <a:ln w="9525">
            <a:noFill/>
            <a:miter lim="800000"/>
            <a:headEnd/>
            <a:tailEnd/>
          </a:ln>
        </p:spPr>
        <p:txBody>
          <a:bodyPr wrap="square">
            <a:spAutoFit/>
          </a:bodyPr>
          <a:lstStyle/>
          <a:p>
            <a:pPr marL="542925" lvl="0" indent="-542925" algn="just">
              <a:lnSpc>
                <a:spcPct val="110000"/>
              </a:lnSpc>
            </a:pPr>
            <a:r>
              <a:rPr kumimoji="1" lang="en-US" altLang="zh-TW" sz="3200" b="0" i="0" u="none" strike="noStrike" kern="1200" cap="none" spc="0" normalizeH="0" baseline="0" noProof="0" dirty="0">
                <a:ln>
                  <a:noFill/>
                </a:ln>
                <a:solidFill>
                  <a:srgbClr val="FF0000"/>
                </a:solidFill>
                <a:effectLst/>
                <a:uLnTx/>
                <a:uFillTx/>
                <a:latin typeface="Times New Roman"/>
                <a:ea typeface="標楷體" pitchFamily="65" charset="-120"/>
                <a:cs typeface="+mn-cs"/>
              </a:rPr>
              <a:t>108</a:t>
            </a:r>
            <a:r>
              <a:rPr kumimoji="1" 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a:t>
            </a:r>
            <a:r>
              <a:rPr lang="en-US" altLang="zh-TW" sz="3200" dirty="0">
                <a:solidFill>
                  <a:srgbClr val="000000"/>
                </a:solidFill>
                <a:latin typeface="Times New Roman"/>
                <a:ea typeface="標楷體" pitchFamily="65" charset="-120"/>
              </a:rPr>
              <a:t>10</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圖</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四</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為地球地表附近乾燥空氣的組成百分率圖，此圖中，所有能與點燃的線香發生化學反應的氣體百分率之總和，約為多少？</a:t>
            </a:r>
          </a:p>
        </p:txBody>
      </p:sp>
      <p:pic>
        <p:nvPicPr>
          <p:cNvPr id="5122" name="Picture 2" descr="自然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075" y="643963"/>
            <a:ext cx="3575050" cy="340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999112"/>
      </p:ext>
    </p:extLst>
  </p:cSld>
  <p:clrMapOvr>
    <a:overrideClrMapping bg1="lt1" tx1="dk1" bg2="lt2" tx2="dk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body" idx="1"/>
          </p:nvPr>
        </p:nvSpPr>
        <p:spPr>
          <a:xfrm>
            <a:off x="468313" y="404813"/>
            <a:ext cx="8229600" cy="5329237"/>
          </a:xfrm>
        </p:spPr>
        <p:txBody>
          <a:bodyPr/>
          <a:lstStyle/>
          <a:p>
            <a:pPr>
              <a:lnSpc>
                <a:spcPct val="90000"/>
              </a:lnSpc>
            </a:pPr>
            <a:r>
              <a:rPr lang="zh-TW" altLang="en-US" sz="2400"/>
              <a:t>小芸新買了一個具有刻度標示的杯子，她想知道在</a:t>
            </a:r>
          </a:p>
          <a:p>
            <a:pPr>
              <a:lnSpc>
                <a:spcPct val="90000"/>
              </a:lnSpc>
              <a:buFontTx/>
              <a:buNone/>
            </a:pPr>
            <a:r>
              <a:rPr lang="zh-TW" altLang="en-US" sz="2400"/>
              <a:t>    </a:t>
            </a:r>
            <a:r>
              <a:rPr lang="en-US" altLang="zh-TW" sz="2400"/>
              <a:t>200 mL</a:t>
            </a:r>
            <a:r>
              <a:rPr lang="zh-TW" altLang="en-US" sz="2400"/>
              <a:t>、</a:t>
            </a:r>
            <a:r>
              <a:rPr lang="en-US" altLang="zh-TW" sz="2400"/>
              <a:t>400 mL</a:t>
            </a:r>
            <a:r>
              <a:rPr lang="zh-TW" altLang="en-US" sz="2400"/>
              <a:t>二處刻度的容量標示是否準確，因此做了以下實驗：</a:t>
            </a:r>
            <a:br>
              <a:rPr lang="zh-TW" altLang="en-US" sz="2400"/>
            </a:br>
            <a:r>
              <a:rPr lang="zh-TW" altLang="en-US" sz="2400"/>
              <a:t>步驟一：將空杯秤重，測得質量為</a:t>
            </a:r>
            <a:r>
              <a:rPr lang="en-US" altLang="zh-TW" sz="2400"/>
              <a:t>80 g</a:t>
            </a:r>
            <a:r>
              <a:rPr lang="zh-TW" altLang="en-US" sz="2400"/>
              <a:t>。</a:t>
            </a:r>
            <a:br>
              <a:rPr lang="zh-TW" altLang="en-US" sz="2400"/>
            </a:br>
            <a:r>
              <a:rPr lang="zh-TW" altLang="en-US" sz="2400"/>
              <a:t>步驟二：加入液體甲至杯身刻度</a:t>
            </a:r>
            <a:r>
              <a:rPr lang="en-US" altLang="zh-TW" sz="2400"/>
              <a:t>200 mL</a:t>
            </a:r>
            <a:r>
              <a:rPr lang="zh-TW" altLang="en-US" sz="2400"/>
              <a:t>處，秤重後，</a:t>
            </a:r>
          </a:p>
          <a:p>
            <a:pPr>
              <a:lnSpc>
                <a:spcPct val="90000"/>
              </a:lnSpc>
              <a:buFontTx/>
              <a:buNone/>
            </a:pPr>
            <a:r>
              <a:rPr lang="zh-TW" altLang="en-US" sz="2400"/>
              <a:t>                  總質量為</a:t>
            </a:r>
            <a:r>
              <a:rPr lang="en-US" altLang="zh-TW" sz="2400"/>
              <a:t>220 g</a:t>
            </a:r>
            <a:r>
              <a:rPr lang="zh-TW" altLang="en-US" sz="2400"/>
              <a:t>。</a:t>
            </a:r>
            <a:br>
              <a:rPr lang="zh-TW" altLang="en-US" sz="2400"/>
            </a:br>
            <a:r>
              <a:rPr lang="zh-TW" altLang="en-US" sz="2400"/>
              <a:t>步驟三：再加入液體甲至杯身刻度</a:t>
            </a:r>
            <a:r>
              <a:rPr lang="en-US" altLang="zh-TW" sz="2400"/>
              <a:t>400 mL</a:t>
            </a:r>
            <a:r>
              <a:rPr lang="zh-TW" altLang="en-US" sz="2400"/>
              <a:t>處，秤重後，</a:t>
            </a:r>
          </a:p>
          <a:p>
            <a:pPr>
              <a:lnSpc>
                <a:spcPct val="90000"/>
              </a:lnSpc>
              <a:buFontTx/>
              <a:buNone/>
            </a:pPr>
            <a:r>
              <a:rPr lang="zh-TW" altLang="en-US" sz="2400"/>
              <a:t>                  總質量為</a:t>
            </a:r>
            <a:r>
              <a:rPr lang="en-US" altLang="zh-TW" sz="2400"/>
              <a:t>380 g</a:t>
            </a:r>
            <a:r>
              <a:rPr lang="zh-TW" altLang="en-US" sz="2400"/>
              <a:t>。</a:t>
            </a:r>
            <a:br>
              <a:rPr lang="zh-TW" altLang="en-US" sz="2400"/>
            </a:br>
            <a:r>
              <a:rPr lang="zh-TW" altLang="en-US" sz="2400"/>
              <a:t>已知液體甲的密度為</a:t>
            </a:r>
            <a:r>
              <a:rPr lang="en-US" altLang="zh-TW" sz="2400"/>
              <a:t>0.75 g</a:t>
            </a:r>
            <a:r>
              <a:rPr lang="zh-TW" altLang="en-US" sz="2400"/>
              <a:t>／</a:t>
            </a:r>
            <a:r>
              <a:rPr lang="en-US" altLang="zh-TW" sz="2400"/>
              <a:t>cm</a:t>
            </a:r>
            <a:r>
              <a:rPr lang="en-US" altLang="zh-TW" sz="2400" baseline="30000"/>
              <a:t>3</a:t>
            </a:r>
            <a:r>
              <a:rPr lang="zh-TW" altLang="en-US" sz="2400"/>
              <a:t>，且不考慮實驗誤差的影響，則關於杯身上此二處刻度的容量標示是否準確，下列判斷何者正確？ </a:t>
            </a:r>
          </a:p>
          <a:p>
            <a:pPr>
              <a:lnSpc>
                <a:spcPct val="90000"/>
              </a:lnSpc>
              <a:buFontTx/>
              <a:buNone/>
            </a:pPr>
            <a:r>
              <a:rPr lang="zh-TW" altLang="en-US" sz="2400"/>
              <a:t>      </a:t>
            </a:r>
            <a:r>
              <a:rPr lang="en-US" altLang="zh-TW" sz="2400"/>
              <a:t>(A)</a:t>
            </a:r>
            <a:r>
              <a:rPr lang="zh-TW" altLang="en-US" sz="2400"/>
              <a:t>只有</a:t>
            </a:r>
            <a:r>
              <a:rPr lang="en-US" altLang="zh-TW" sz="2400"/>
              <a:t>200 mL</a:t>
            </a:r>
            <a:r>
              <a:rPr lang="zh-TW" altLang="en-US" sz="2400"/>
              <a:t>處準確 </a:t>
            </a:r>
            <a:r>
              <a:rPr lang="en-US" altLang="zh-TW" sz="2400"/>
              <a:t>(B)</a:t>
            </a:r>
            <a:r>
              <a:rPr lang="zh-TW" altLang="en-US" sz="2400"/>
              <a:t>只有</a:t>
            </a:r>
            <a:r>
              <a:rPr lang="en-US" altLang="zh-TW" sz="2400"/>
              <a:t>400 mL</a:t>
            </a:r>
            <a:r>
              <a:rPr lang="zh-TW" altLang="en-US" sz="2400"/>
              <a:t>處準確 </a:t>
            </a:r>
          </a:p>
          <a:p>
            <a:pPr>
              <a:lnSpc>
                <a:spcPct val="90000"/>
              </a:lnSpc>
              <a:buFontTx/>
              <a:buNone/>
            </a:pPr>
            <a:r>
              <a:rPr lang="zh-TW" altLang="en-US" sz="2400"/>
              <a:t>      </a:t>
            </a:r>
            <a:r>
              <a:rPr lang="en-US" altLang="zh-TW" sz="2400"/>
              <a:t>(C)</a:t>
            </a:r>
            <a:r>
              <a:rPr lang="zh-TW" altLang="en-US" sz="2400"/>
              <a:t>二處都準確 </a:t>
            </a:r>
            <a:r>
              <a:rPr lang="en-US" altLang="zh-TW" sz="2400"/>
              <a:t>(D)</a:t>
            </a:r>
            <a:r>
              <a:rPr lang="zh-TW" altLang="en-US" sz="2400"/>
              <a:t>二處都不準確 </a:t>
            </a:r>
          </a:p>
        </p:txBody>
      </p:sp>
      <p:sp>
        <p:nvSpPr>
          <p:cNvPr id="201731" name="Rectangle 3"/>
          <p:cNvSpPr>
            <a:spLocks noChangeArrowheads="1"/>
          </p:cNvSpPr>
          <p:nvPr/>
        </p:nvSpPr>
        <p:spPr bwMode="auto">
          <a:xfrm>
            <a:off x="4859338" y="5800725"/>
            <a:ext cx="15859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800">
                <a:solidFill>
                  <a:srgbClr val="FF0000"/>
                </a:solidFill>
              </a:rPr>
              <a:t>答案：</a:t>
            </a:r>
            <a:r>
              <a:rPr lang="en-US" altLang="zh-TW" sz="2800">
                <a:solidFill>
                  <a:srgbClr val="FF0000"/>
                </a:solidFill>
              </a:rPr>
              <a:t>B </a:t>
            </a:r>
          </a:p>
        </p:txBody>
      </p:sp>
    </p:spTree>
    <p:extLst>
      <p:ext uri="{BB962C8B-B14F-4D97-AF65-F5344CB8AC3E}">
        <p14:creationId xmlns:p14="http://schemas.microsoft.com/office/powerpoint/2010/main" val="1888309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1731"/>
                                        </p:tgtEl>
                                        <p:attrNameLst>
                                          <p:attrName>style.visibility</p:attrName>
                                        </p:attrNameLst>
                                      </p:cBhvr>
                                      <p:to>
                                        <p:strVal val="visible"/>
                                      </p:to>
                                    </p:set>
                                    <p:anim calcmode="lin" valueType="num">
                                      <p:cBhvr additive="base">
                                        <p:cTn id="7" dur="500" fill="hold"/>
                                        <p:tgtEl>
                                          <p:spTgt spid="201731"/>
                                        </p:tgtEl>
                                        <p:attrNameLst>
                                          <p:attrName>ppt_x</p:attrName>
                                        </p:attrNameLst>
                                      </p:cBhvr>
                                      <p:tavLst>
                                        <p:tav tm="0">
                                          <p:val>
                                            <p:strVal val="#ppt_x"/>
                                          </p:val>
                                        </p:tav>
                                        <p:tav tm="100000">
                                          <p:val>
                                            <p:strVal val="#ppt_x"/>
                                          </p:val>
                                        </p:tav>
                                      </p:tavLst>
                                    </p:anim>
                                    <p:anim calcmode="lin" valueType="num">
                                      <p:cBhvr additive="base">
                                        <p:cTn id="8" dur="500" fill="hold"/>
                                        <p:tgtEl>
                                          <p:spTgt spid="2017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Y8F39A0-K-29"/>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b="-2849"/>
          <a:stretch>
            <a:fillRect/>
          </a:stretch>
        </p:blipFill>
        <p:spPr>
          <a:xfrm>
            <a:off x="323850" y="333375"/>
            <a:ext cx="8604250" cy="6059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332656"/>
            <a:ext cx="8229600" cy="4525963"/>
          </a:xfrm>
        </p:spPr>
        <p:txBody>
          <a:bodyPr/>
          <a:lstStyle/>
          <a:p>
            <a:pPr marL="762000" indent="-762000" algn="just">
              <a:lnSpc>
                <a:spcPct val="120000"/>
              </a:lnSpc>
              <a:spcAft>
                <a:spcPts val="0"/>
              </a:spcAft>
              <a:tabLst>
                <a:tab pos="684530" algn="r"/>
                <a:tab pos="1431290" algn="l"/>
                <a:tab pos="2302510" algn="l"/>
                <a:tab pos="3182620" algn="l"/>
              </a:tabLst>
            </a:pPr>
            <a:r>
              <a:rPr lang="en-US" altLang="zh-TW" dirty="0" smtClean="0">
                <a:solidFill>
                  <a:srgbClr val="FF0000"/>
                </a:solidFill>
                <a:effectLst/>
                <a:latin typeface="Times New Roman"/>
                <a:ea typeface="標楷體"/>
              </a:rPr>
              <a:t>111</a:t>
            </a:r>
            <a:r>
              <a:rPr lang="zh-TW" altLang="zh-TW" dirty="0" smtClean="0">
                <a:effectLst/>
                <a:latin typeface="Times New Roman"/>
                <a:ea typeface="標楷體"/>
              </a:rPr>
              <a:t>博物館的貴重畫冊常會保存在充滿氮氣的密閉容器中，以防止畫冊氧化。上述使用氮氣的原因，主要是考量氮氣具有下列何種性質？</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smtClean="0">
                <a:effectLst/>
                <a:latin typeface="Times New Roman"/>
                <a:ea typeface="標楷體"/>
              </a:rPr>
              <a:t>(A)</a:t>
            </a:r>
            <a:r>
              <a:rPr lang="zh-TW" altLang="zh-TW" dirty="0" smtClean="0">
                <a:effectLst/>
                <a:latin typeface="Times New Roman"/>
                <a:ea typeface="標楷體"/>
              </a:rPr>
              <a:t>密度較大</a:t>
            </a:r>
            <a:r>
              <a:rPr lang="en-US" altLang="zh-TW" dirty="0" smtClean="0">
                <a:effectLst/>
                <a:latin typeface="Times New Roman"/>
                <a:ea typeface="標楷體"/>
              </a:rPr>
              <a:t>	(B)</a:t>
            </a:r>
            <a:r>
              <a:rPr lang="zh-TW" altLang="zh-TW" dirty="0" smtClean="0">
                <a:effectLst/>
                <a:latin typeface="Times New Roman"/>
                <a:ea typeface="標楷體"/>
              </a:rPr>
              <a:t>比熱較小</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smtClean="0">
                <a:effectLst/>
                <a:latin typeface="Times New Roman"/>
                <a:ea typeface="標楷體"/>
              </a:rPr>
              <a:t>(C)</a:t>
            </a:r>
            <a:r>
              <a:rPr lang="zh-TW" altLang="zh-TW" dirty="0" smtClean="0">
                <a:effectLst/>
                <a:latin typeface="Times New Roman"/>
                <a:ea typeface="標楷體"/>
              </a:rPr>
              <a:t>沸點較大</a:t>
            </a:r>
            <a:r>
              <a:rPr lang="en-US" altLang="zh-TW" dirty="0" smtClean="0">
                <a:effectLst/>
                <a:latin typeface="Times New Roman"/>
                <a:ea typeface="標楷體"/>
              </a:rPr>
              <a:t>	(D)</a:t>
            </a:r>
            <a:r>
              <a:rPr lang="zh-TW" altLang="zh-TW" dirty="0" smtClean="0">
                <a:effectLst/>
                <a:latin typeface="Times New Roman"/>
                <a:ea typeface="標楷體"/>
              </a:rPr>
              <a:t>活性較小</a:t>
            </a:r>
          </a:p>
          <a:p>
            <a:endParaRPr lang="zh-TW" altLang="en-US" dirty="0"/>
          </a:p>
        </p:txBody>
      </p:sp>
    </p:spTree>
    <p:extLst>
      <p:ext uri="{BB962C8B-B14F-4D97-AF65-F5344CB8AC3E}">
        <p14:creationId xmlns:p14="http://schemas.microsoft.com/office/powerpoint/2010/main" val="10247992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【理化】第四冊第</a:t>
            </a:r>
            <a:r>
              <a:rPr lang="en-US" altLang="zh-TW" dirty="0">
                <a:solidFill>
                  <a:srgbClr val="FF0000"/>
                </a:solidFill>
                <a:latin typeface="Times New Roman"/>
              </a:rPr>
              <a:t>2</a:t>
            </a:r>
            <a:r>
              <a:rPr lang="zh-TW" altLang="zh-TW" dirty="0">
                <a:solidFill>
                  <a:srgbClr val="FF0000"/>
                </a:solidFill>
                <a:latin typeface="Times New Roman"/>
              </a:rPr>
              <a:t>章 氧化還原反應</a:t>
            </a:r>
            <a:endParaRPr lang="zh-TW" altLang="zh-TW" dirty="0" smtClean="0">
              <a:effectLst/>
              <a:latin typeface="Times New Roman"/>
              <a:ea typeface="標楷體"/>
            </a:endParaRPr>
          </a:p>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試題解析：氮氣在常溫時，活性小可避免畫冊氧化。</a:t>
            </a:r>
            <a:endParaRPr lang="zh-TW" altLang="zh-TW" dirty="0" smtClean="0">
              <a:effectLst/>
              <a:latin typeface="Times New Roman"/>
              <a:ea typeface="標楷體"/>
            </a:endParaRPr>
          </a:p>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D</a:t>
            </a:r>
            <a:r>
              <a:rPr lang="zh-TW" altLang="zh-TW" dirty="0">
                <a:solidFill>
                  <a:srgbClr val="FF0000"/>
                </a:solidFill>
                <a:latin typeface="Times New Roman"/>
              </a:rPr>
              <a:t>】</a:t>
            </a:r>
            <a:endParaRPr lang="zh-TW" altLang="zh-TW" dirty="0">
              <a:effectLst/>
              <a:latin typeface="Times New Roman"/>
              <a:ea typeface="標楷體"/>
            </a:endParaRPr>
          </a:p>
        </p:txBody>
      </p:sp>
    </p:spTree>
    <p:extLst>
      <p:ext uri="{BB962C8B-B14F-4D97-AF65-F5344CB8AC3E}">
        <p14:creationId xmlns:p14="http://schemas.microsoft.com/office/powerpoint/2010/main" val="5770340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664"/>
            <a:ext cx="8229600" cy="5721499"/>
          </a:xfrm>
        </p:spPr>
        <p:txBody>
          <a:bodyPr>
            <a:normAutofit/>
          </a:bodyPr>
          <a:lstStyle/>
          <a:p>
            <a:r>
              <a:rPr lang="en-US" altLang="zh-TW" dirty="0"/>
              <a:t>19.	</a:t>
            </a:r>
            <a:r>
              <a:rPr lang="zh-TW" altLang="zh-TW" dirty="0"/>
              <a:t>「一氧化二氮無色、無味，在常溫常壓下為氣態。它會吸收地表輻射，也對人體的中樞神經有作用，常在醫療上作為麻醉使用。」根據上述介紹，可知一氧化二氮會造成溫室效應，其原因最可能是上述提到的何種特性？</a:t>
            </a:r>
          </a:p>
          <a:p>
            <a:pPr marL="0" indent="0">
              <a:buNone/>
            </a:pPr>
            <a:r>
              <a:rPr lang="en-US" altLang="zh-TW" dirty="0"/>
              <a:t>(A)</a:t>
            </a:r>
            <a:r>
              <a:rPr lang="zh-TW" altLang="zh-TW" dirty="0"/>
              <a:t>無色、無味</a:t>
            </a:r>
          </a:p>
          <a:p>
            <a:pPr marL="0" indent="0">
              <a:buNone/>
            </a:pPr>
            <a:r>
              <a:rPr lang="en-US" altLang="zh-TW" dirty="0"/>
              <a:t>(B)</a:t>
            </a:r>
            <a:r>
              <a:rPr lang="zh-TW" altLang="zh-TW" dirty="0"/>
              <a:t>會吸收地表輻射</a:t>
            </a:r>
          </a:p>
          <a:p>
            <a:pPr marL="0" indent="0">
              <a:buNone/>
            </a:pPr>
            <a:r>
              <a:rPr lang="en-US" altLang="zh-TW" dirty="0"/>
              <a:t>(C)</a:t>
            </a:r>
            <a:r>
              <a:rPr lang="zh-TW" altLang="zh-TW" dirty="0"/>
              <a:t>常溫常壓下為氣態</a:t>
            </a:r>
          </a:p>
          <a:p>
            <a:pPr marL="0" indent="0">
              <a:buNone/>
            </a:pPr>
            <a:r>
              <a:rPr lang="en-US" altLang="zh-TW" dirty="0"/>
              <a:t>(D)</a:t>
            </a:r>
            <a:r>
              <a:rPr lang="zh-TW" altLang="zh-TW" dirty="0"/>
              <a:t>對人體的中樞神經有作用</a:t>
            </a:r>
          </a:p>
          <a:p>
            <a:pPr marL="0" indent="0">
              <a:buNone/>
            </a:pPr>
            <a:endParaRPr lang="zh-TW" altLang="en-US" dirty="0"/>
          </a:p>
        </p:txBody>
      </p:sp>
    </p:spTree>
    <p:extLst>
      <p:ext uri="{BB962C8B-B14F-4D97-AF65-F5344CB8AC3E}">
        <p14:creationId xmlns:p14="http://schemas.microsoft.com/office/powerpoint/2010/main" val="6046917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719455" indent="-719455"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試題解析：溫室效應是指地球的大氣層因為吸收輻射能量，使得地球表面升溫的效應。因此一氧化二氮會造成溫室效應，最可能是本身會吸收地表輻射的特性。</a:t>
            </a:r>
            <a:endParaRPr lang="zh-TW" altLang="zh-TW" dirty="0">
              <a:latin typeface="Times New Roman"/>
              <a:ea typeface="標楷體"/>
            </a:endParaRPr>
          </a:p>
          <a:p>
            <a:r>
              <a:rPr lang="zh-TW" altLang="zh-TW" sz="2800" dirty="0">
                <a:solidFill>
                  <a:srgbClr val="FF0000"/>
                </a:solidFill>
                <a:latin typeface="Times New Roman"/>
                <a:cs typeface="Times New Roman"/>
              </a:rPr>
              <a:t>故選【</a:t>
            </a:r>
            <a:r>
              <a:rPr lang="en-US" altLang="zh-TW" sz="2800" dirty="0">
                <a:solidFill>
                  <a:srgbClr val="FF0000"/>
                </a:solidFill>
                <a:latin typeface="Times New Roman"/>
              </a:rPr>
              <a:t>B</a:t>
            </a:r>
            <a:r>
              <a:rPr lang="zh-TW" altLang="zh-TW" sz="2800" dirty="0">
                <a:solidFill>
                  <a:srgbClr val="FF0000"/>
                </a:solidFill>
                <a:latin typeface="Times New Roman"/>
                <a:cs typeface="Times New Roman"/>
              </a:rPr>
              <a:t>】</a:t>
            </a:r>
            <a:endParaRPr lang="zh-TW" altLang="en-US" dirty="0"/>
          </a:p>
        </p:txBody>
      </p:sp>
    </p:spTree>
    <p:extLst>
      <p:ext uri="{BB962C8B-B14F-4D97-AF65-F5344CB8AC3E}">
        <p14:creationId xmlns:p14="http://schemas.microsoft.com/office/powerpoint/2010/main" val="33453529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body" idx="1"/>
          </p:nvPr>
        </p:nvSpPr>
        <p:spPr>
          <a:xfrm>
            <a:off x="539750" y="404813"/>
            <a:ext cx="8229600" cy="4525962"/>
          </a:xfrm>
        </p:spPr>
        <p:txBody>
          <a:bodyPr/>
          <a:lstStyle/>
          <a:p>
            <a:r>
              <a:rPr lang="en-US" altLang="zh-TW" sz="2800"/>
              <a:t>(1)</a:t>
            </a:r>
            <a:r>
              <a:rPr lang="zh-TW" altLang="en-US" sz="2800"/>
              <a:t>筆記本上四種元素的性質整理，哪一個內容最正確？ </a:t>
            </a:r>
            <a:r>
              <a:rPr lang="en-US" altLang="zh-TW" sz="2800"/>
              <a:t>(A) C</a:t>
            </a:r>
            <a:r>
              <a:rPr lang="zh-TW" altLang="en-US" sz="2800"/>
              <a:t>　</a:t>
            </a:r>
            <a:r>
              <a:rPr lang="en-US" altLang="zh-TW" sz="2800"/>
              <a:t>(B) O</a:t>
            </a:r>
            <a:r>
              <a:rPr lang="zh-TW" altLang="en-US" sz="2800"/>
              <a:t>　</a:t>
            </a:r>
            <a:r>
              <a:rPr lang="en-US" altLang="zh-TW" sz="2800"/>
              <a:t>(C) Na</a:t>
            </a:r>
            <a:r>
              <a:rPr lang="zh-TW" altLang="en-US" sz="2800"/>
              <a:t>　</a:t>
            </a:r>
            <a:r>
              <a:rPr lang="en-US" altLang="zh-TW" sz="2800"/>
              <a:t>(D) Al</a:t>
            </a:r>
            <a:br>
              <a:rPr lang="en-US" altLang="zh-TW" sz="2800"/>
            </a:br>
            <a:r>
              <a:rPr lang="en-US" altLang="zh-TW" sz="2800"/>
              <a:t>(2)</a:t>
            </a:r>
            <a:r>
              <a:rPr lang="zh-TW" altLang="en-US" sz="2800"/>
              <a:t>筱楓查到另外一種元素的性質如下：「具有紅色光澤，活性較小，為電與熱的良導體，導電性僅次於銀，常做為電線的材件，可與鋅或錫形成合金。」關於此元素的分類與筆記本上位置的判斷，下列何者正確？ </a:t>
            </a:r>
            <a:r>
              <a:rPr lang="en-US" altLang="zh-TW" sz="2800"/>
              <a:t>(A)</a:t>
            </a:r>
            <a:r>
              <a:rPr lang="zh-TW" altLang="en-US" sz="2800"/>
              <a:t>為金屬元素，應寫在第</a:t>
            </a:r>
            <a:r>
              <a:rPr lang="en-US" altLang="zh-TW" sz="2800"/>
              <a:t>15</a:t>
            </a:r>
            <a:r>
              <a:rPr lang="zh-TW" altLang="en-US" sz="2800"/>
              <a:t>頁 </a:t>
            </a:r>
            <a:r>
              <a:rPr lang="en-US" altLang="zh-TW" sz="2800"/>
              <a:t>(B)</a:t>
            </a:r>
            <a:r>
              <a:rPr lang="zh-TW" altLang="en-US" sz="2800"/>
              <a:t>為金屬元素，應寫在第</a:t>
            </a:r>
            <a:r>
              <a:rPr lang="en-US" altLang="zh-TW" sz="2800"/>
              <a:t>16</a:t>
            </a:r>
            <a:r>
              <a:rPr lang="zh-TW" altLang="en-US" sz="2800"/>
              <a:t>頁 </a:t>
            </a:r>
            <a:r>
              <a:rPr lang="en-US" altLang="zh-TW" sz="2800"/>
              <a:t>(C)</a:t>
            </a:r>
            <a:r>
              <a:rPr lang="zh-TW" altLang="en-US" sz="2800"/>
              <a:t>為非金屬元素，應寫在第</a:t>
            </a:r>
            <a:r>
              <a:rPr lang="en-US" altLang="zh-TW" sz="2800"/>
              <a:t>15</a:t>
            </a:r>
            <a:r>
              <a:rPr lang="zh-TW" altLang="en-US" sz="2800"/>
              <a:t>頁 </a:t>
            </a:r>
            <a:r>
              <a:rPr lang="en-US" altLang="zh-TW" sz="2800"/>
              <a:t>(D)</a:t>
            </a:r>
            <a:r>
              <a:rPr lang="zh-TW" altLang="en-US" sz="2800"/>
              <a:t>為非金屬元素，應寫在第</a:t>
            </a:r>
            <a:r>
              <a:rPr lang="en-US" altLang="zh-TW" sz="2800"/>
              <a:t>16</a:t>
            </a:r>
            <a:r>
              <a:rPr lang="zh-TW" altLang="en-US" sz="2800"/>
              <a:t>頁 </a:t>
            </a:r>
          </a:p>
        </p:txBody>
      </p:sp>
      <p:sp>
        <p:nvSpPr>
          <p:cNvPr id="335875" name="Rectangle 3"/>
          <p:cNvSpPr>
            <a:spLocks noChangeArrowheads="1"/>
          </p:cNvSpPr>
          <p:nvPr/>
        </p:nvSpPr>
        <p:spPr bwMode="auto">
          <a:xfrm>
            <a:off x="5435600" y="5976938"/>
            <a:ext cx="2636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(1)D</a:t>
            </a:r>
            <a:r>
              <a:rPr lang="zh-TW" altLang="en-US" sz="2400">
                <a:solidFill>
                  <a:srgbClr val="FF0000"/>
                </a:solidFill>
              </a:rPr>
              <a:t>；</a:t>
            </a:r>
            <a:r>
              <a:rPr lang="en-US" altLang="zh-TW" sz="2400">
                <a:solidFill>
                  <a:srgbClr val="FF0000"/>
                </a:solidFill>
              </a:rPr>
              <a:t>(2)B</a:t>
            </a:r>
            <a:r>
              <a:rPr lang="en-US" altLang="zh-TW"/>
              <a: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body" idx="1"/>
          </p:nvPr>
        </p:nvSpPr>
        <p:spPr>
          <a:xfrm>
            <a:off x="468313" y="333375"/>
            <a:ext cx="8229600" cy="3095625"/>
          </a:xfrm>
        </p:spPr>
        <p:txBody>
          <a:bodyPr/>
          <a:lstStyle/>
          <a:p>
            <a:r>
              <a:rPr lang="en-US" altLang="zh-TW" sz="2400" dirty="0">
                <a:solidFill>
                  <a:srgbClr val="FF0000"/>
                </a:solidFill>
              </a:rPr>
              <a:t>104</a:t>
            </a:r>
            <a:r>
              <a:rPr lang="zh-TW" altLang="en-US" sz="2400" dirty="0"/>
              <a:t>附圖為一則新聞報導的畫面與資訊，報導中指出：「一輛載運廢土的砂石車突然起火，消防人員灑水灌救，反而造成爆炸。原來是廢土中含有鋁粉，遇到熱水會激烈反應，甚至會爆炸。鋁為活性很大的物質</a:t>
            </a:r>
            <a:r>
              <a:rPr lang="en-US" altLang="zh-TW" sz="2400" dirty="0"/>
              <a:t>……</a:t>
            </a:r>
            <a:r>
              <a:rPr lang="zh-TW" altLang="en-US" sz="2400" dirty="0"/>
              <a:t>。」下列哪一類的元素碰到水會進行和上述鋁粉碰到熱水相似的反應？</a:t>
            </a:r>
            <a:br>
              <a:rPr lang="zh-TW" altLang="en-US" sz="2400" dirty="0"/>
            </a:br>
            <a:r>
              <a:rPr lang="en-US" altLang="zh-TW" sz="2400" dirty="0"/>
              <a:t>(A)</a:t>
            </a:r>
            <a:r>
              <a:rPr lang="zh-TW" altLang="en-US" sz="2400" dirty="0"/>
              <a:t>與氬同一族的非金屬元素都會　</a:t>
            </a:r>
            <a:r>
              <a:rPr lang="en-US" altLang="zh-TW" sz="2400" dirty="0"/>
              <a:t>(B)</a:t>
            </a:r>
            <a:r>
              <a:rPr lang="zh-TW" altLang="en-US" sz="2400" dirty="0"/>
              <a:t>與氬同一週期的非金屬元素都會　</a:t>
            </a:r>
            <a:r>
              <a:rPr lang="en-US" altLang="zh-TW" sz="2400" dirty="0"/>
              <a:t>(C)</a:t>
            </a:r>
            <a:r>
              <a:rPr lang="zh-TW" altLang="en-US" sz="2400" dirty="0"/>
              <a:t>與鉀同一族的金屬元素都會　</a:t>
            </a:r>
            <a:r>
              <a:rPr lang="en-US" altLang="zh-TW" sz="2400" dirty="0"/>
              <a:t>(D)</a:t>
            </a:r>
            <a:r>
              <a:rPr lang="zh-TW" altLang="en-US" sz="2400" dirty="0"/>
              <a:t>與鉀同一週期的金屬元素都會 </a:t>
            </a:r>
          </a:p>
        </p:txBody>
      </p:sp>
      <p:pic>
        <p:nvPicPr>
          <p:cNvPr id="336899" name="Picture 3" descr="2015-05-26_0910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500438"/>
            <a:ext cx="4897437"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0" name="Rectangle 4"/>
          <p:cNvSpPr>
            <a:spLocks noChangeArrowheads="1"/>
          </p:cNvSpPr>
          <p:nvPr/>
        </p:nvSpPr>
        <p:spPr bwMode="auto">
          <a:xfrm>
            <a:off x="7308850" y="5616575"/>
            <a:ext cx="1382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C</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36900">
                                            <p:txEl>
                                              <p:pRg st="0" end="0"/>
                                            </p:txEl>
                                          </p:spTgt>
                                        </p:tgtEl>
                                        <p:attrNameLst>
                                          <p:attrName>style.visibility</p:attrName>
                                        </p:attrNameLst>
                                      </p:cBhvr>
                                      <p:to>
                                        <p:strVal val="visible"/>
                                      </p:to>
                                    </p:set>
                                    <p:animEffect transition="in" filter="box(in)">
                                      <p:cBhvr>
                                        <p:cTn id="7" dur="500"/>
                                        <p:tgtEl>
                                          <p:spTgt spid="3369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222706"/>
            <a:ext cx="8429625" cy="4425827"/>
          </a:xfrm>
          <a:prstGeom prst="rect">
            <a:avLst/>
          </a:prstGeom>
          <a:noFill/>
          <a:ln w="9525">
            <a:noFill/>
            <a:miter lim="800000"/>
            <a:headEnd/>
            <a:tailEnd/>
          </a:ln>
        </p:spPr>
        <p:txBody>
          <a:bodyPr wrap="square">
            <a:spAutoFit/>
          </a:bodyPr>
          <a:lstStyle/>
          <a:p>
            <a:pPr marL="1425575" indent="-849313" algn="just">
              <a:lnSpc>
                <a:spcPct val="110000"/>
              </a:lnSpc>
            </a:pPr>
            <a:r>
              <a:rPr lang="zh-TW" altLang="en-US" sz="3200">
                <a:solidFill>
                  <a:srgbClr val="000000"/>
                </a:solidFill>
                <a:latin typeface="Times New Roman"/>
                <a:ea typeface="標楷體" pitchFamily="65" charset="-120"/>
              </a:rPr>
              <a:t>三、將</a:t>
            </a:r>
            <a:r>
              <a:rPr lang="en-US" altLang="zh-TW" sz="3200">
                <a:solidFill>
                  <a:srgbClr val="000000"/>
                </a:solidFill>
                <a:latin typeface="Times New Roman"/>
                <a:ea typeface="標楷體" pitchFamily="65" charset="-120"/>
              </a:rPr>
              <a:t>5%</a:t>
            </a:r>
            <a:r>
              <a:rPr lang="zh-TW" altLang="en-US" sz="3200">
                <a:solidFill>
                  <a:srgbClr val="000000"/>
                </a:solidFill>
                <a:latin typeface="Times New Roman"/>
                <a:ea typeface="標楷體" pitchFamily="65" charset="-120"/>
              </a:rPr>
              <a:t>的雙氧水</a:t>
            </a:r>
            <a:r>
              <a:rPr lang="en-US" altLang="zh-TW" sz="3200">
                <a:solidFill>
                  <a:srgbClr val="000000"/>
                </a:solidFill>
                <a:latin typeface="Times New Roman"/>
                <a:ea typeface="標楷體" pitchFamily="65" charset="-120"/>
              </a:rPr>
              <a:t>50mL</a:t>
            </a:r>
            <a:r>
              <a:rPr lang="zh-TW" altLang="en-US" sz="3200">
                <a:solidFill>
                  <a:srgbClr val="000000"/>
                </a:solidFill>
                <a:latin typeface="Times New Roman"/>
                <a:ea typeface="標楷體" pitchFamily="65" charset="-120"/>
              </a:rPr>
              <a:t>倒入薊頭漏斗中，並記錄反應開始</a:t>
            </a:r>
            <a:r>
              <a:rPr lang="en-US" altLang="zh-TW" sz="3200">
                <a:solidFill>
                  <a:srgbClr val="000000"/>
                </a:solidFill>
                <a:latin typeface="Times New Roman"/>
                <a:ea typeface="標楷體" pitchFamily="65" charset="-120"/>
              </a:rPr>
              <a:t>5</a:t>
            </a:r>
            <a:r>
              <a:rPr lang="zh-TW" altLang="en-US" sz="3200">
                <a:solidFill>
                  <a:srgbClr val="000000"/>
                </a:solidFill>
                <a:latin typeface="Times New Roman"/>
                <a:ea typeface="標楷體" pitchFamily="65" charset="-120"/>
              </a:rPr>
              <a:t>分鐘內所收集到氣體的體積。</a:t>
            </a:r>
          </a:p>
          <a:p>
            <a:pPr marL="1425575" indent="-849313" algn="just">
              <a:lnSpc>
                <a:spcPct val="110000"/>
              </a:lnSpc>
            </a:pPr>
            <a:r>
              <a:rPr lang="zh-TW" altLang="en-US" sz="3200">
                <a:solidFill>
                  <a:srgbClr val="000000"/>
                </a:solidFill>
                <a:latin typeface="Times New Roman"/>
                <a:ea typeface="標楷體" pitchFamily="65" charset="-120"/>
              </a:rPr>
              <a:t>四、將步驟一胡蘿蔔的處理方式分別改切成丁塊、片狀、絲狀，以及刨成薄片，並重複進行上述各步驟實驗。實驗結果如表</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五</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所示：</a:t>
            </a:r>
            <a:endParaRPr lang="en-US" altLang="zh-TW" sz="3200">
              <a:solidFill>
                <a:srgbClr val="000000"/>
              </a:solidFill>
              <a:latin typeface="Times New Roman"/>
              <a:ea typeface="標楷體" pitchFamily="65" charset="-120"/>
            </a:endParaRPr>
          </a:p>
          <a:p>
            <a:pPr marL="1425575" indent="-849313" algn="ctr">
              <a:lnSpc>
                <a:spcPct val="110000"/>
              </a:lnSpc>
            </a:pPr>
            <a:r>
              <a:rPr lang="zh-TW" altLang="en-US" sz="3200">
                <a:solidFill>
                  <a:srgbClr val="000000"/>
                </a:solidFill>
                <a:latin typeface="Times New Roman"/>
                <a:ea typeface="標楷體" pitchFamily="65" charset="-120"/>
              </a:rPr>
              <a:t>表</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五</a:t>
            </a:r>
            <a:r>
              <a:rPr lang="en-US" altLang="zh-TW" sz="3200">
                <a:solidFill>
                  <a:srgbClr val="000000"/>
                </a:solidFill>
                <a:latin typeface="Times New Roman"/>
                <a:ea typeface="標楷體" pitchFamily="65" charset="-120"/>
              </a:rPr>
              <a:t>)</a:t>
            </a:r>
            <a:endParaRPr lang="zh-TW" altLang="en-US" sz="3200">
              <a:solidFill>
                <a:srgbClr val="000000"/>
              </a:solidFill>
              <a:latin typeface="Times New Roman"/>
              <a:ea typeface="標楷體" pitchFamily="65"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451768585"/>
              </p:ext>
            </p:extLst>
          </p:nvPr>
        </p:nvGraphicFramePr>
        <p:xfrm>
          <a:off x="918216" y="4574928"/>
          <a:ext cx="7735927" cy="1280160"/>
        </p:xfrm>
        <a:graphic>
          <a:graphicData uri="http://schemas.openxmlformats.org/drawingml/2006/table">
            <a:tbl>
              <a:tblPr firstRow="1" bandRow="1">
                <a:tableStyleId>{5C22544A-7EE6-4342-B048-85BDC9FD1C3A}</a:tableStyleId>
              </a:tblPr>
              <a:tblGrid>
                <a:gridCol w="2020927">
                  <a:extLst>
                    <a:ext uri="{9D8B030D-6E8A-4147-A177-3AD203B41FA5}">
                      <a16:colId xmlns="" xmlns:a16="http://schemas.microsoft.com/office/drawing/2014/main" val="20000"/>
                    </a:ext>
                  </a:extLst>
                </a:gridCol>
                <a:gridCol w="1143000">
                  <a:extLst>
                    <a:ext uri="{9D8B030D-6E8A-4147-A177-3AD203B41FA5}">
                      <a16:colId xmlns="" xmlns:a16="http://schemas.microsoft.com/office/drawing/2014/main" val="20001"/>
                    </a:ext>
                  </a:extLst>
                </a:gridCol>
                <a:gridCol w="1143000">
                  <a:extLst>
                    <a:ext uri="{9D8B030D-6E8A-4147-A177-3AD203B41FA5}">
                      <a16:colId xmlns="" xmlns:a16="http://schemas.microsoft.com/office/drawing/2014/main" val="20002"/>
                    </a:ext>
                  </a:extLst>
                </a:gridCol>
                <a:gridCol w="1143000">
                  <a:extLst>
                    <a:ext uri="{9D8B030D-6E8A-4147-A177-3AD203B41FA5}">
                      <a16:colId xmlns="" xmlns:a16="http://schemas.microsoft.com/office/drawing/2014/main" val="20003"/>
                    </a:ext>
                  </a:extLst>
                </a:gridCol>
                <a:gridCol w="1143000">
                  <a:extLst>
                    <a:ext uri="{9D8B030D-6E8A-4147-A177-3AD203B41FA5}">
                      <a16:colId xmlns="" xmlns:a16="http://schemas.microsoft.com/office/drawing/2014/main" val="20004"/>
                    </a:ext>
                  </a:extLst>
                </a:gridCol>
                <a:gridCol w="1143000">
                  <a:extLst>
                    <a:ext uri="{9D8B030D-6E8A-4147-A177-3AD203B41FA5}">
                      <a16:colId xmlns="" xmlns:a16="http://schemas.microsoft.com/office/drawing/2014/main" val="20005"/>
                    </a:ext>
                  </a:extLst>
                </a:gridCol>
              </a:tblGrid>
              <a:tr h="0">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胡蘿蔔</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泥狀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丁塊</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片狀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絲狀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薄片</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22563">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收集到的</a:t>
                      </a:r>
                      <a:r>
                        <a:rPr kumimoji="1" lang="en-US" altLang="zh-TW" sz="2800" b="0" i="0" kern="1200">
                          <a:solidFill>
                            <a:schemeClr val="tx1"/>
                          </a:solidFill>
                          <a:latin typeface="+mn-lt"/>
                          <a:ea typeface="標楷體" pitchFamily="65" charset="-120"/>
                          <a:cs typeface="+mn-cs"/>
                        </a:rPr>
                        <a:t/>
                      </a:r>
                      <a:br>
                        <a:rPr kumimoji="1" lang="en-US" altLang="zh-TW" sz="2800" b="0" i="0" kern="1200">
                          <a:solidFill>
                            <a:schemeClr val="tx1"/>
                          </a:solidFill>
                          <a:latin typeface="+mn-lt"/>
                          <a:ea typeface="標楷體" pitchFamily="65" charset="-120"/>
                          <a:cs typeface="+mn-cs"/>
                        </a:rPr>
                      </a:br>
                      <a:r>
                        <a:rPr kumimoji="1" lang="zh-TW" sz="2800" b="0" i="0" kern="1200">
                          <a:solidFill>
                            <a:schemeClr val="tx1"/>
                          </a:solidFill>
                          <a:latin typeface="+mn-lt"/>
                          <a:ea typeface="標楷體" pitchFamily="65" charset="-120"/>
                          <a:cs typeface="+mn-cs"/>
                        </a:rPr>
                        <a:t>氧氣量</a:t>
                      </a:r>
                      <a:r>
                        <a:rPr kumimoji="1" lang="en-US" sz="2800" b="0" i="0" kern="1200">
                          <a:solidFill>
                            <a:schemeClr val="tx1"/>
                          </a:solidFill>
                          <a:latin typeface="+mn-lt"/>
                          <a:ea typeface="標楷體" pitchFamily="65" charset="-120"/>
                          <a:cs typeface="+mn-cs"/>
                        </a:rPr>
                        <a:t>(mL)</a:t>
                      </a:r>
                      <a:endParaRPr kumimoji="1" lang="zh-TW" sz="2800" b="0" i="0" kern="1200">
                        <a:solidFill>
                          <a:schemeClr val="tx1"/>
                        </a:solidFill>
                        <a:latin typeface="+mn-lt"/>
                        <a:ea typeface="標楷體" pitchFamily="65" charset="-120"/>
                        <a:cs typeface="+mn-cs"/>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395</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48</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63</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328</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180</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0441433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4425827"/>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109</a:t>
            </a:r>
            <a:r>
              <a:rPr lang="en-US" altLang="zh-TW" sz="3200" dirty="0">
                <a:solidFill>
                  <a:srgbClr val="000000"/>
                </a:solidFill>
                <a:latin typeface="Times New Roman"/>
                <a:ea typeface="標楷體" pitchFamily="65" charset="-120"/>
              </a:rPr>
              <a:t>.	30</a:t>
            </a:r>
            <a:r>
              <a:rPr lang="zh-TW" altLang="en-US" sz="3200" dirty="0">
                <a:solidFill>
                  <a:srgbClr val="000000"/>
                </a:solidFill>
                <a:latin typeface="Times New Roman"/>
                <a:ea typeface="標楷體" pitchFamily="65" charset="-120"/>
              </a:rPr>
              <a:t>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二十一</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為某一種化學品的危險警示圖，根據危害程度低至高標示數值，數值範圍為</a:t>
            </a:r>
            <a:r>
              <a:rPr lang="en-US" altLang="zh-TW" sz="3200" dirty="0">
                <a:solidFill>
                  <a:srgbClr val="000000"/>
                </a:solidFill>
                <a:latin typeface="Times New Roman"/>
                <a:ea typeface="標楷體" pitchFamily="65" charset="-120"/>
              </a:rPr>
              <a:t>0</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4</a:t>
            </a:r>
            <a:r>
              <a:rPr lang="zh-TW" altLang="en-US" sz="3200" dirty="0">
                <a:solidFill>
                  <a:srgbClr val="000000"/>
                </a:solidFill>
                <a:latin typeface="Times New Roman"/>
                <a:ea typeface="標楷體" pitchFamily="65" charset="-120"/>
              </a:rPr>
              <a:t>，並以符號標示特殊危害性。圖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二十一</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的化學品最可能是下列何者？</a:t>
            </a:r>
          </a:p>
          <a:p>
            <a:pPr marL="541338" indent="-541338" algn="just">
              <a:lnSpc>
                <a:spcPct val="110000"/>
              </a:lnSpc>
            </a:pPr>
            <a:r>
              <a:rPr lang="en-US" altLang="zh-TW" sz="3200" dirty="0">
                <a:solidFill>
                  <a:srgbClr val="000000"/>
                </a:solidFill>
                <a:latin typeface="Times New Roman"/>
                <a:ea typeface="標楷體" pitchFamily="65" charset="-120"/>
              </a:rPr>
              <a:t>	(A)</a:t>
            </a:r>
            <a:r>
              <a:rPr lang="zh-TW" altLang="en-US" sz="3200" dirty="0">
                <a:solidFill>
                  <a:srgbClr val="000000"/>
                </a:solidFill>
                <a:latin typeface="Times New Roman"/>
                <a:ea typeface="標楷體" pitchFamily="65" charset="-120"/>
              </a:rPr>
              <a:t>鈉</a:t>
            </a:r>
          </a:p>
          <a:p>
            <a:pPr marL="541338" indent="-541338" algn="just">
              <a:lnSpc>
                <a:spcPct val="110000"/>
              </a:lnSpc>
            </a:pPr>
            <a:r>
              <a:rPr lang="en-US" altLang="zh-TW" sz="3200" dirty="0">
                <a:solidFill>
                  <a:srgbClr val="000000"/>
                </a:solidFill>
                <a:latin typeface="Times New Roman"/>
                <a:ea typeface="標楷體" pitchFamily="65" charset="-120"/>
              </a:rPr>
              <a:t>	(B)</a:t>
            </a:r>
            <a:r>
              <a:rPr lang="zh-TW" altLang="en-US" sz="3200" dirty="0">
                <a:solidFill>
                  <a:srgbClr val="000000"/>
                </a:solidFill>
                <a:latin typeface="Times New Roman"/>
                <a:ea typeface="標楷體" pitchFamily="65" charset="-120"/>
              </a:rPr>
              <a:t>乙醇</a:t>
            </a:r>
          </a:p>
          <a:p>
            <a:pPr marL="541338" indent="-541338" algn="just">
              <a:lnSpc>
                <a:spcPct val="110000"/>
              </a:lnSpc>
            </a:pPr>
            <a:r>
              <a:rPr lang="en-US" altLang="zh-TW" sz="3200" dirty="0">
                <a:solidFill>
                  <a:srgbClr val="000000"/>
                </a:solidFill>
                <a:latin typeface="Times New Roman"/>
                <a:ea typeface="標楷體" pitchFamily="65" charset="-120"/>
              </a:rPr>
              <a:t>	(C)</a:t>
            </a:r>
            <a:r>
              <a:rPr lang="zh-TW" altLang="en-US" sz="3200" dirty="0">
                <a:solidFill>
                  <a:srgbClr val="000000"/>
                </a:solidFill>
                <a:latin typeface="Times New Roman"/>
                <a:ea typeface="標楷體" pitchFamily="65" charset="-120"/>
              </a:rPr>
              <a:t>硝酸鉀</a:t>
            </a:r>
          </a:p>
          <a:p>
            <a:pPr marL="541338" indent="-541338" algn="just">
              <a:lnSpc>
                <a:spcPct val="110000"/>
              </a:lnSpc>
            </a:pPr>
            <a:r>
              <a:rPr lang="en-US" altLang="zh-TW" sz="3200" dirty="0">
                <a:solidFill>
                  <a:srgbClr val="000000"/>
                </a:solidFill>
                <a:latin typeface="Times New Roman"/>
                <a:ea typeface="標楷體" pitchFamily="65" charset="-120"/>
              </a:rPr>
              <a:t>	(D)</a:t>
            </a:r>
            <a:r>
              <a:rPr lang="zh-TW" altLang="en-US" sz="3200" dirty="0">
                <a:solidFill>
                  <a:srgbClr val="000000"/>
                </a:solidFill>
                <a:latin typeface="Times New Roman"/>
                <a:ea typeface="標楷體" pitchFamily="65" charset="-120"/>
              </a:rPr>
              <a:t>二氧化錳</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5340" y="3128640"/>
            <a:ext cx="1934032" cy="1911776"/>
          </a:xfrm>
          <a:prstGeom prst="rect">
            <a:avLst/>
          </a:prstGeom>
        </p:spPr>
      </p:pic>
      <p:sp>
        <p:nvSpPr>
          <p:cNvPr id="4" name="矩形 3"/>
          <p:cNvSpPr/>
          <p:nvPr/>
        </p:nvSpPr>
        <p:spPr>
          <a:xfrm>
            <a:off x="3857168" y="3013134"/>
            <a:ext cx="1983375" cy="523220"/>
          </a:xfrm>
          <a:prstGeom prst="rect">
            <a:avLst/>
          </a:prstGeom>
        </p:spPr>
        <p:txBody>
          <a:bodyPr vert="horz" wrap="square">
            <a:spAutoFit/>
          </a:bodyPr>
          <a:lstStyle/>
          <a:p>
            <a:pPr algn="ctr"/>
            <a:r>
              <a:rPr lang="zh-TW" altLang="en-US" sz="2800">
                <a:solidFill>
                  <a:srgbClr val="000000"/>
                </a:solidFill>
                <a:ea typeface="標楷體" pitchFamily="65" charset="-120"/>
              </a:rPr>
              <a:t>可燃性等級</a:t>
            </a:r>
            <a:endParaRPr lang="zh-TW" altLang="en-US" sz="2800">
              <a:solidFill>
                <a:srgbClr val="000000"/>
              </a:solidFill>
              <a:latin typeface="Times New Roman" panose="02020603050405020304" pitchFamily="18" charset="0"/>
              <a:ea typeface="標楷體" pitchFamily="65" charset="-120"/>
            </a:endParaRPr>
          </a:p>
        </p:txBody>
      </p:sp>
      <p:sp>
        <p:nvSpPr>
          <p:cNvPr id="5" name="矩形 4"/>
          <p:cNvSpPr/>
          <p:nvPr/>
        </p:nvSpPr>
        <p:spPr>
          <a:xfrm>
            <a:off x="6763651" y="3093776"/>
            <a:ext cx="2380349" cy="523220"/>
          </a:xfrm>
          <a:prstGeom prst="rect">
            <a:avLst/>
          </a:prstGeom>
        </p:spPr>
        <p:txBody>
          <a:bodyPr vert="horz" wrap="square">
            <a:spAutoFit/>
          </a:bodyPr>
          <a:lstStyle/>
          <a:p>
            <a:pPr algn="ctr"/>
            <a:r>
              <a:rPr lang="zh-TW" altLang="en-US" sz="2800">
                <a:solidFill>
                  <a:srgbClr val="000000"/>
                </a:solidFill>
                <a:ea typeface="標楷體" pitchFamily="65" charset="-120"/>
              </a:rPr>
              <a:t>反應活性等級</a:t>
            </a:r>
            <a:endParaRPr lang="zh-TW" altLang="en-US" sz="2800">
              <a:solidFill>
                <a:srgbClr val="000000"/>
              </a:solidFill>
              <a:latin typeface="Times New Roman" panose="02020603050405020304" pitchFamily="18" charset="0"/>
              <a:ea typeface="標楷體" pitchFamily="65" charset="-120"/>
            </a:endParaRPr>
          </a:p>
        </p:txBody>
      </p:sp>
      <p:sp>
        <p:nvSpPr>
          <p:cNvPr id="6" name="矩形 5"/>
          <p:cNvSpPr/>
          <p:nvPr/>
        </p:nvSpPr>
        <p:spPr>
          <a:xfrm>
            <a:off x="3715654" y="4517196"/>
            <a:ext cx="2451462" cy="523220"/>
          </a:xfrm>
          <a:prstGeom prst="rect">
            <a:avLst/>
          </a:prstGeom>
        </p:spPr>
        <p:txBody>
          <a:bodyPr vert="horz" wrap="square">
            <a:spAutoFit/>
          </a:bodyPr>
          <a:lstStyle/>
          <a:p>
            <a:pPr algn="ctr"/>
            <a:r>
              <a:rPr lang="zh-TW" altLang="en-US" sz="2800">
                <a:solidFill>
                  <a:srgbClr val="000000"/>
                </a:solidFill>
                <a:ea typeface="標楷體" pitchFamily="65" charset="-120"/>
              </a:rPr>
              <a:t>健康危害等級</a:t>
            </a:r>
            <a:endParaRPr lang="zh-TW" altLang="en-US" sz="2800">
              <a:solidFill>
                <a:srgbClr val="000000"/>
              </a:solidFill>
              <a:latin typeface="Times New Roman" panose="02020603050405020304" pitchFamily="18" charset="0"/>
              <a:ea typeface="標楷體" pitchFamily="65" charset="-120"/>
            </a:endParaRPr>
          </a:p>
        </p:txBody>
      </p:sp>
      <p:sp>
        <p:nvSpPr>
          <p:cNvPr id="7" name="矩形 6"/>
          <p:cNvSpPr/>
          <p:nvPr/>
        </p:nvSpPr>
        <p:spPr>
          <a:xfrm>
            <a:off x="7142160" y="4397453"/>
            <a:ext cx="1623330" cy="954107"/>
          </a:xfrm>
          <a:prstGeom prst="rect">
            <a:avLst/>
          </a:prstGeom>
        </p:spPr>
        <p:txBody>
          <a:bodyPr vert="horz" wrap="square">
            <a:spAutoFit/>
          </a:bodyPr>
          <a:lstStyle/>
          <a:p>
            <a:pPr algn="ctr"/>
            <a:r>
              <a:rPr lang="zh-TW" altLang="en-US" sz="2800">
                <a:solidFill>
                  <a:srgbClr val="000000"/>
                </a:solidFill>
                <a:ea typeface="標楷體" pitchFamily="65" charset="-120"/>
              </a:rPr>
              <a:t>與水發生劇烈反應</a:t>
            </a:r>
            <a:endParaRPr lang="zh-TW" altLang="en-US" sz="2800">
              <a:solidFill>
                <a:srgbClr val="000000"/>
              </a:solidFill>
              <a:latin typeface="Times New Roman" panose="02020603050405020304" pitchFamily="18" charset="0"/>
              <a:ea typeface="標楷體" pitchFamily="65" charset="-120"/>
            </a:endParaRPr>
          </a:p>
        </p:txBody>
      </p:sp>
      <p:sp>
        <p:nvSpPr>
          <p:cNvPr id="8" name="矩形 7"/>
          <p:cNvSpPr/>
          <p:nvPr/>
        </p:nvSpPr>
        <p:spPr>
          <a:xfrm>
            <a:off x="5337515" y="5155922"/>
            <a:ext cx="2022470" cy="523220"/>
          </a:xfrm>
          <a:prstGeom prst="rect">
            <a:avLst/>
          </a:prstGeom>
        </p:spPr>
        <p:txBody>
          <a:bodyPr vert="horz" wrap="square">
            <a:spAutoFit/>
          </a:bodyPr>
          <a:lstStyle/>
          <a:p>
            <a:pPr algn="ctr"/>
            <a:r>
              <a:rPr lang="zh-TW" altLang="en-US" sz="2800">
                <a:solidFill>
                  <a:srgbClr val="000000"/>
                </a:solidFill>
                <a:ea typeface="標楷體" pitchFamily="65" charset="-120"/>
              </a:rPr>
              <a:t>圖</a:t>
            </a:r>
            <a:r>
              <a:rPr lang="en-US" altLang="zh-TW" sz="2800">
                <a:solidFill>
                  <a:srgbClr val="000000"/>
                </a:solidFill>
                <a:ea typeface="標楷體" pitchFamily="65" charset="-120"/>
              </a:rPr>
              <a:t>(</a:t>
            </a:r>
            <a:r>
              <a:rPr lang="zh-TW" altLang="en-US" sz="2800">
                <a:solidFill>
                  <a:srgbClr val="000000"/>
                </a:solidFill>
                <a:ea typeface="標楷體" pitchFamily="65" charset="-120"/>
              </a:rPr>
              <a:t>二十一</a:t>
            </a:r>
            <a:r>
              <a:rPr lang="en-US" altLang="zh-TW" sz="2800">
                <a:solidFill>
                  <a:srgbClr val="000000"/>
                </a:solidFill>
                <a:ea typeface="標楷體" pitchFamily="65" charset="-120"/>
              </a:rPr>
              <a:t>)</a:t>
            </a:r>
            <a:endParaRPr lang="zh-TW" altLang="en-US" sz="2800">
              <a:solidFill>
                <a:srgbClr val="000000"/>
              </a:solidFill>
              <a:latin typeface="Times New Roman" panose="02020603050405020304" pitchFamily="18" charset="0"/>
              <a:ea typeface="標楷體" pitchFamily="65" charset="-120"/>
            </a:endParaRPr>
          </a:p>
        </p:txBody>
      </p:sp>
    </p:spTree>
    <p:extLst>
      <p:ext uri="{BB962C8B-B14F-4D97-AF65-F5344CB8AC3E}">
        <p14:creationId xmlns:p14="http://schemas.microsoft.com/office/powerpoint/2010/main" val="8162039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221882"/>
            <a:ext cx="8429625" cy="6592574"/>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26</a:t>
            </a:r>
            <a:r>
              <a:rPr lang="zh-TW" altLang="en-US" sz="3200" dirty="0">
                <a:solidFill>
                  <a:srgbClr val="000000"/>
                </a:solidFill>
                <a:latin typeface="Times New Roman"/>
                <a:ea typeface="標楷體" pitchFamily="65" charset="-120"/>
              </a:rPr>
              <a:t>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十</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為部分的元素週期表，</a:t>
            </a:r>
            <a:r>
              <a:rPr lang="zh-TW" altLang="en-US" sz="3200" u="sng" dirty="0">
                <a:solidFill>
                  <a:srgbClr val="000000"/>
                </a:solidFill>
                <a:latin typeface="Times New Roman"/>
                <a:ea typeface="標楷體" pitchFamily="65" charset="-120"/>
              </a:rPr>
              <a:t>玉芬</a:t>
            </a:r>
            <a:r>
              <a:rPr lang="zh-TW" altLang="en-US" sz="3200" dirty="0">
                <a:solidFill>
                  <a:srgbClr val="000000"/>
                </a:solidFill>
                <a:latin typeface="Times New Roman"/>
                <a:ea typeface="標楷體" pitchFamily="65" charset="-120"/>
              </a:rPr>
              <a:t>和</a:t>
            </a:r>
            <a:r>
              <a:rPr lang="zh-TW" altLang="en-US" sz="3200" u="sng" dirty="0">
                <a:solidFill>
                  <a:srgbClr val="000000"/>
                </a:solidFill>
                <a:latin typeface="Times New Roman"/>
                <a:ea typeface="標楷體" pitchFamily="65" charset="-120"/>
              </a:rPr>
              <a:t>小嵐</a:t>
            </a:r>
            <a:r>
              <a:rPr lang="zh-TW" altLang="en-US" sz="3200" dirty="0">
                <a:solidFill>
                  <a:srgbClr val="000000"/>
                </a:solidFill>
                <a:latin typeface="Times New Roman"/>
                <a:ea typeface="標楷體" pitchFamily="65" charset="-120"/>
              </a:rPr>
              <a:t>對圖中同一個元素的敘述分別如下：</a:t>
            </a:r>
          </a:p>
          <a:p>
            <a:pPr marL="541338" indent="-541338" algn="just">
              <a:lnSpc>
                <a:spcPct val="110000"/>
              </a:lnSpc>
            </a:pPr>
            <a:r>
              <a:rPr lang="en-US" altLang="zh-TW" sz="3200" dirty="0">
                <a:solidFill>
                  <a:srgbClr val="000000"/>
                </a:solidFill>
                <a:latin typeface="Times New Roman"/>
                <a:ea typeface="標楷體" pitchFamily="65" charset="-120"/>
              </a:rPr>
              <a:t>	</a:t>
            </a:r>
            <a:r>
              <a:rPr lang="zh-TW" altLang="en-US" sz="3200" u="sng" dirty="0">
                <a:solidFill>
                  <a:srgbClr val="000000"/>
                </a:solidFill>
                <a:latin typeface="Times New Roman"/>
                <a:ea typeface="標楷體" pitchFamily="65" charset="-120"/>
              </a:rPr>
              <a:t>玉芬</a:t>
            </a:r>
            <a:r>
              <a:rPr lang="zh-TW" altLang="en-US" sz="3200" dirty="0">
                <a:solidFill>
                  <a:srgbClr val="000000"/>
                </a:solidFill>
                <a:latin typeface="Times New Roman"/>
                <a:ea typeface="標楷體" pitchFamily="65" charset="-120"/>
              </a:rPr>
              <a:t>：此元素與</a:t>
            </a:r>
            <a:r>
              <a:rPr lang="en-US" altLang="zh-TW" sz="3200" dirty="0">
                <a:solidFill>
                  <a:srgbClr val="000000"/>
                </a:solidFill>
                <a:latin typeface="Times New Roman"/>
                <a:ea typeface="標楷體" pitchFamily="65" charset="-120"/>
              </a:rPr>
              <a:t>As</a:t>
            </a:r>
            <a:r>
              <a:rPr lang="zh-TW" altLang="en-US" sz="3200" dirty="0">
                <a:solidFill>
                  <a:srgbClr val="000000"/>
                </a:solidFill>
                <a:latin typeface="Times New Roman"/>
                <a:ea typeface="標楷體" pitchFamily="65" charset="-120"/>
              </a:rPr>
              <a:t>不同族、與</a:t>
            </a:r>
            <a:r>
              <a:rPr lang="en-US" altLang="zh-TW" sz="3200" dirty="0">
                <a:solidFill>
                  <a:srgbClr val="000000"/>
                </a:solidFill>
                <a:latin typeface="Times New Roman"/>
                <a:ea typeface="標楷體" pitchFamily="65" charset="-120"/>
              </a:rPr>
              <a:t>Ge</a:t>
            </a:r>
            <a:r>
              <a:rPr lang="zh-TW" altLang="en-US" sz="3200" dirty="0">
                <a:solidFill>
                  <a:srgbClr val="000000"/>
                </a:solidFill>
                <a:latin typeface="Times New Roman"/>
                <a:ea typeface="標楷體" pitchFamily="65" charset="-120"/>
              </a:rPr>
              <a:t>不同週期</a:t>
            </a:r>
          </a:p>
          <a:p>
            <a:pPr marL="541338" indent="-541338" algn="just">
              <a:lnSpc>
                <a:spcPct val="110000"/>
              </a:lnSpc>
            </a:pPr>
            <a:r>
              <a:rPr lang="en-US" altLang="zh-TW" sz="3200" dirty="0">
                <a:solidFill>
                  <a:srgbClr val="000000"/>
                </a:solidFill>
                <a:latin typeface="Times New Roman"/>
                <a:ea typeface="標楷體" pitchFamily="65" charset="-120"/>
              </a:rPr>
              <a:t>	</a:t>
            </a:r>
            <a:r>
              <a:rPr lang="zh-TW" altLang="en-US" sz="3200" u="sng" dirty="0">
                <a:solidFill>
                  <a:srgbClr val="000000"/>
                </a:solidFill>
                <a:latin typeface="Times New Roman"/>
                <a:ea typeface="標楷體" pitchFamily="65" charset="-120"/>
              </a:rPr>
              <a:t>小嵐</a:t>
            </a:r>
            <a:r>
              <a:rPr lang="zh-TW" altLang="en-US" sz="3200" dirty="0">
                <a:solidFill>
                  <a:srgbClr val="000000"/>
                </a:solidFill>
                <a:latin typeface="Times New Roman"/>
                <a:ea typeface="標楷體" pitchFamily="65" charset="-120"/>
              </a:rPr>
              <a:t>：此元素與</a:t>
            </a:r>
            <a:r>
              <a:rPr lang="en-US" altLang="zh-TW" sz="3200" dirty="0" err="1">
                <a:solidFill>
                  <a:srgbClr val="000000"/>
                </a:solidFill>
                <a:latin typeface="Times New Roman"/>
                <a:ea typeface="標楷體" pitchFamily="65" charset="-120"/>
              </a:rPr>
              <a:t>Te</a:t>
            </a:r>
            <a:r>
              <a:rPr lang="zh-TW" altLang="en-US" sz="3200" dirty="0">
                <a:solidFill>
                  <a:srgbClr val="000000"/>
                </a:solidFill>
                <a:latin typeface="Times New Roman"/>
                <a:ea typeface="標楷體" pitchFamily="65" charset="-120"/>
              </a:rPr>
              <a:t>不同族、與</a:t>
            </a:r>
            <a:r>
              <a:rPr lang="en-US" altLang="zh-TW" sz="3200" dirty="0">
                <a:solidFill>
                  <a:srgbClr val="000000"/>
                </a:solidFill>
                <a:latin typeface="Times New Roman"/>
                <a:ea typeface="標楷體" pitchFamily="65" charset="-120"/>
              </a:rPr>
              <a:t>Cl</a:t>
            </a:r>
            <a:r>
              <a:rPr lang="zh-TW" altLang="en-US" sz="3200" dirty="0">
                <a:solidFill>
                  <a:srgbClr val="000000"/>
                </a:solidFill>
                <a:latin typeface="Times New Roman"/>
                <a:ea typeface="標楷體" pitchFamily="65" charset="-120"/>
              </a:rPr>
              <a:t>不同週期</a:t>
            </a:r>
          </a:p>
          <a:p>
            <a:pPr marL="541338" indent="-541338" algn="just">
              <a:lnSpc>
                <a:spcPct val="110000"/>
              </a:lnSpc>
            </a:pPr>
            <a:r>
              <a:rPr lang="en-US" altLang="zh-TW" sz="3200" dirty="0">
                <a:solidFill>
                  <a:srgbClr val="000000"/>
                </a:solidFill>
                <a:latin typeface="Times New Roman"/>
                <a:ea typeface="標楷體" pitchFamily="65" charset="-120"/>
              </a:rPr>
              <a:t>	</a:t>
            </a:r>
            <a:r>
              <a:rPr lang="zh-TW" altLang="en-US" sz="3200" dirty="0">
                <a:solidFill>
                  <a:srgbClr val="000000"/>
                </a:solidFill>
                <a:latin typeface="Times New Roman"/>
                <a:ea typeface="標楷體" pitchFamily="65" charset="-120"/>
              </a:rPr>
              <a:t>根據兩人的敘述推測，此元素的原子序可能為多少？</a:t>
            </a:r>
            <a:endParaRPr lang="en-US" altLang="zh-TW" sz="3200" dirty="0">
              <a:solidFill>
                <a:srgbClr val="000000"/>
              </a:solidFill>
              <a:latin typeface="Times New Roman"/>
              <a:ea typeface="標楷體" pitchFamily="65" charset="-120"/>
            </a:endParaRPr>
          </a:p>
          <a:p>
            <a:pPr marL="541338" indent="-541338" algn="just">
              <a:lnSpc>
                <a:spcPct val="110000"/>
              </a:lnSpc>
            </a:pPr>
            <a:endParaRPr lang="en-US" altLang="zh-TW" sz="3200" dirty="0">
              <a:solidFill>
                <a:srgbClr val="000000"/>
              </a:solidFill>
              <a:latin typeface="Times New Roman"/>
              <a:ea typeface="標楷體" pitchFamily="65" charset="-120"/>
            </a:endParaRPr>
          </a:p>
          <a:p>
            <a:pPr marL="541338" indent="-541338" algn="just">
              <a:lnSpc>
                <a:spcPct val="110000"/>
              </a:lnSpc>
            </a:pPr>
            <a:endParaRPr lang="en-US" altLang="zh-TW" sz="3200" dirty="0">
              <a:solidFill>
                <a:srgbClr val="000000"/>
              </a:solidFill>
              <a:latin typeface="Times New Roman"/>
              <a:ea typeface="標楷體" pitchFamily="65" charset="-120"/>
            </a:endParaRPr>
          </a:p>
          <a:p>
            <a:pPr marL="541338" indent="-541338" algn="just">
              <a:lnSpc>
                <a:spcPct val="110000"/>
              </a:lnSpc>
            </a:pPr>
            <a:r>
              <a:rPr lang="zh-TW" altLang="en-US" sz="3200" dirty="0">
                <a:solidFill>
                  <a:srgbClr val="000000"/>
                </a:solidFill>
                <a:latin typeface="Times New Roman"/>
                <a:ea typeface="標楷體" pitchFamily="65" charset="-120"/>
              </a:rPr>
              <a:t>                                                          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十</a:t>
            </a:r>
            <a:r>
              <a:rPr lang="en-US" altLang="zh-TW" sz="3200" dirty="0">
                <a:solidFill>
                  <a:srgbClr val="000000"/>
                </a:solidFill>
                <a:latin typeface="Times New Roman"/>
                <a:ea typeface="標楷體" pitchFamily="65" charset="-120"/>
              </a:rPr>
              <a:t>)</a:t>
            </a:r>
          </a:p>
          <a:p>
            <a:pPr marL="541338" indent="-541338" algn="just">
              <a:lnSpc>
                <a:spcPct val="110000"/>
              </a:lnSpc>
              <a:spcBef>
                <a:spcPts val="500"/>
              </a:spcBef>
            </a:pPr>
            <a:r>
              <a:rPr lang="pt-BR" altLang="zh-TW" sz="3200" dirty="0">
                <a:solidFill>
                  <a:srgbClr val="000000"/>
                </a:solidFill>
                <a:latin typeface="Times New Roman"/>
                <a:ea typeface="標楷體" pitchFamily="65" charset="-120"/>
              </a:rPr>
              <a:t>	(A) 14</a:t>
            </a:r>
            <a:r>
              <a:rPr lang="zh-TW" altLang="pt-BR" sz="3200" dirty="0">
                <a:solidFill>
                  <a:srgbClr val="000000"/>
                </a:solidFill>
                <a:latin typeface="Times New Roman"/>
                <a:ea typeface="標楷體" pitchFamily="65" charset="-120"/>
              </a:rPr>
              <a:t>或</a:t>
            </a:r>
            <a:r>
              <a:rPr lang="pt-BR" altLang="zh-TW" sz="3200" dirty="0">
                <a:solidFill>
                  <a:srgbClr val="000000"/>
                </a:solidFill>
                <a:latin typeface="Times New Roman"/>
                <a:ea typeface="標楷體" pitchFamily="65" charset="-120"/>
              </a:rPr>
              <a:t>15		(B) 15</a:t>
            </a:r>
            <a:r>
              <a:rPr lang="zh-TW" altLang="pt-BR" sz="3200" dirty="0">
                <a:solidFill>
                  <a:srgbClr val="000000"/>
                </a:solidFill>
                <a:latin typeface="Times New Roman"/>
                <a:ea typeface="標楷體" pitchFamily="65" charset="-120"/>
              </a:rPr>
              <a:t>或</a:t>
            </a:r>
            <a:r>
              <a:rPr lang="pt-BR" altLang="zh-TW" sz="3200" dirty="0">
                <a:solidFill>
                  <a:srgbClr val="000000"/>
                </a:solidFill>
                <a:latin typeface="Times New Roman"/>
                <a:ea typeface="標楷體" pitchFamily="65" charset="-120"/>
              </a:rPr>
              <a:t>16</a:t>
            </a:r>
          </a:p>
          <a:p>
            <a:pPr marL="541338" indent="-541338" algn="just">
              <a:lnSpc>
                <a:spcPct val="110000"/>
              </a:lnSpc>
            </a:pPr>
            <a:r>
              <a:rPr lang="pt-BR" altLang="zh-TW" sz="3200" dirty="0">
                <a:solidFill>
                  <a:srgbClr val="000000"/>
                </a:solidFill>
                <a:latin typeface="Times New Roman"/>
                <a:ea typeface="標楷體" pitchFamily="65" charset="-120"/>
              </a:rPr>
              <a:t>	(C) 50</a:t>
            </a:r>
            <a:r>
              <a:rPr lang="zh-TW" altLang="pt-BR" sz="3200" dirty="0">
                <a:solidFill>
                  <a:srgbClr val="000000"/>
                </a:solidFill>
                <a:latin typeface="Times New Roman"/>
                <a:ea typeface="標楷體" pitchFamily="65" charset="-120"/>
              </a:rPr>
              <a:t>或</a:t>
            </a:r>
            <a:r>
              <a:rPr lang="pt-BR" altLang="zh-TW" sz="3200" dirty="0">
                <a:solidFill>
                  <a:srgbClr val="000000"/>
                </a:solidFill>
                <a:latin typeface="Times New Roman"/>
                <a:ea typeface="標楷體" pitchFamily="65" charset="-120"/>
              </a:rPr>
              <a:t>51		(D) 50</a:t>
            </a:r>
            <a:r>
              <a:rPr lang="zh-TW" altLang="pt-BR" sz="3200" dirty="0">
                <a:solidFill>
                  <a:srgbClr val="000000"/>
                </a:solidFill>
                <a:latin typeface="Times New Roman"/>
                <a:ea typeface="標楷體" pitchFamily="65" charset="-120"/>
              </a:rPr>
              <a:t>或</a:t>
            </a:r>
            <a:r>
              <a:rPr lang="pt-BR" altLang="zh-TW" sz="3200" dirty="0">
                <a:solidFill>
                  <a:srgbClr val="000000"/>
                </a:solidFill>
                <a:latin typeface="Times New Roman"/>
                <a:ea typeface="標楷體" pitchFamily="65" charset="-120"/>
              </a:rPr>
              <a:t>53</a:t>
            </a:r>
          </a:p>
          <a:p>
            <a:pPr marL="541338" indent="-541338" algn="just">
              <a:lnSpc>
                <a:spcPct val="110000"/>
              </a:lnSpc>
            </a:pPr>
            <a:endParaRPr lang="zh-TW" altLang="en-US" sz="3200" dirty="0">
              <a:solidFill>
                <a:srgbClr val="000000"/>
              </a:solidFill>
              <a:latin typeface="Times New Roman"/>
              <a:ea typeface="標楷體" pitchFamily="65" charset="-120"/>
            </a:endParaRPr>
          </a:p>
        </p:txBody>
      </p:sp>
      <p:grpSp>
        <p:nvGrpSpPr>
          <p:cNvPr id="74" name="群組 73"/>
          <p:cNvGrpSpPr/>
          <p:nvPr/>
        </p:nvGrpSpPr>
        <p:grpSpPr>
          <a:xfrm>
            <a:off x="3156856" y="2943405"/>
            <a:ext cx="2994433" cy="2208526"/>
            <a:chOff x="3156856" y="2943405"/>
            <a:chExt cx="2994433" cy="2208526"/>
          </a:xfrm>
        </p:grpSpPr>
        <p:grpSp>
          <p:nvGrpSpPr>
            <p:cNvPr id="64" name="群組 63"/>
            <p:cNvGrpSpPr/>
            <p:nvPr/>
          </p:nvGrpSpPr>
          <p:grpSpPr>
            <a:xfrm>
              <a:off x="3156856" y="2943405"/>
              <a:ext cx="2994433" cy="698407"/>
              <a:chOff x="3156856" y="2943405"/>
              <a:chExt cx="2994433" cy="698407"/>
            </a:xfrm>
          </p:grpSpPr>
          <p:grpSp>
            <p:nvGrpSpPr>
              <p:cNvPr id="5" name="群組 4"/>
              <p:cNvGrpSpPr/>
              <p:nvPr/>
            </p:nvGrpSpPr>
            <p:grpSpPr>
              <a:xfrm>
                <a:off x="3156856" y="2943405"/>
                <a:ext cx="698407" cy="698407"/>
                <a:chOff x="680198" y="3744686"/>
                <a:chExt cx="599542" cy="599542"/>
              </a:xfrm>
            </p:grpSpPr>
            <p:sp>
              <p:nvSpPr>
                <p:cNvPr id="6" name="矩形 5"/>
                <p:cNvSpPr/>
                <p:nvPr/>
              </p:nvSpPr>
              <p:spPr bwMode="auto">
                <a:xfrm>
                  <a:off x="680198" y="3744686"/>
                  <a:ext cx="599542" cy="599542"/>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7" name="矩形 6"/>
                <p:cNvSpPr/>
                <p:nvPr/>
              </p:nvSpPr>
              <p:spPr>
                <a:xfrm>
                  <a:off x="699583" y="3796356"/>
                  <a:ext cx="560773" cy="430887"/>
                </a:xfrm>
                <a:prstGeom prst="rect">
                  <a:avLst/>
                </a:prstGeom>
                <a:noFill/>
                <a:ln w="19050">
                  <a:noFill/>
                </a:ln>
              </p:spPr>
              <p:txBody>
                <a:bodyPr wrap="square" lIns="0" tIns="0" rIns="0" bIns="0">
                  <a:spAutoFit/>
                </a:bodyPr>
                <a:lstStyle/>
                <a:p>
                  <a:pPr algn="ctr"/>
                  <a:r>
                    <a:rPr lang="en-US" altLang="zh-TW" sz="2800" baseline="-25000">
                      <a:solidFill>
                        <a:srgbClr val="000000"/>
                      </a:solidFill>
                      <a:latin typeface="Times New Roman" panose="02020603050405020304" pitchFamily="18" charset="0"/>
                      <a:ea typeface="標楷體" pitchFamily="65" charset="-120"/>
                    </a:rPr>
                    <a:t>14</a:t>
                  </a:r>
                  <a:r>
                    <a:rPr lang="en-US" altLang="zh-TW" sz="2800">
                      <a:solidFill>
                        <a:srgbClr val="000000"/>
                      </a:solidFill>
                      <a:latin typeface="Times New Roman" panose="02020603050405020304" pitchFamily="18" charset="0"/>
                      <a:ea typeface="標楷體" pitchFamily="65" charset="-120"/>
                    </a:rPr>
                    <a:t>Si</a:t>
                  </a:r>
                  <a:endParaRPr lang="zh-TW" altLang="en-US" sz="2800" b="1">
                    <a:solidFill>
                      <a:srgbClr val="000000"/>
                    </a:solidFill>
                    <a:latin typeface="Times New Roman" panose="02020603050405020304" pitchFamily="18" charset="0"/>
                    <a:ea typeface="標楷體" pitchFamily="65" charset="-120"/>
                  </a:endParaRPr>
                </a:p>
              </p:txBody>
            </p:sp>
          </p:grpSp>
          <p:grpSp>
            <p:nvGrpSpPr>
              <p:cNvPr id="65" name="群組 64"/>
              <p:cNvGrpSpPr/>
              <p:nvPr/>
            </p:nvGrpSpPr>
            <p:grpSpPr>
              <a:xfrm>
                <a:off x="3922198" y="2943405"/>
                <a:ext cx="698407" cy="698407"/>
                <a:chOff x="680198" y="3744686"/>
                <a:chExt cx="599542" cy="599542"/>
              </a:xfrm>
            </p:grpSpPr>
            <p:sp>
              <p:nvSpPr>
                <p:cNvPr id="66" name="矩形 65"/>
                <p:cNvSpPr/>
                <p:nvPr/>
              </p:nvSpPr>
              <p:spPr bwMode="auto">
                <a:xfrm>
                  <a:off x="680198" y="3744686"/>
                  <a:ext cx="599542" cy="599542"/>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67" name="矩形 66"/>
                <p:cNvSpPr/>
                <p:nvPr/>
              </p:nvSpPr>
              <p:spPr>
                <a:xfrm>
                  <a:off x="699583" y="3796356"/>
                  <a:ext cx="560773" cy="369892"/>
                </a:xfrm>
                <a:prstGeom prst="rect">
                  <a:avLst/>
                </a:prstGeom>
                <a:noFill/>
                <a:ln w="19050">
                  <a:noFill/>
                </a:ln>
              </p:spPr>
              <p:txBody>
                <a:bodyPr wrap="square" lIns="0" tIns="0" rIns="0" bIns="0">
                  <a:spAutoFit/>
                </a:bodyPr>
                <a:lstStyle/>
                <a:p>
                  <a:pPr algn="ctr"/>
                  <a:r>
                    <a:rPr lang="en-US" altLang="zh-TW" sz="2800" baseline="-25000">
                      <a:solidFill>
                        <a:srgbClr val="000000"/>
                      </a:solidFill>
                      <a:latin typeface="Times New Roman" panose="02020603050405020304" pitchFamily="18" charset="0"/>
                      <a:ea typeface="標楷體" pitchFamily="65" charset="-120"/>
                    </a:rPr>
                    <a:t>15</a:t>
                  </a:r>
                  <a:r>
                    <a:rPr lang="en-US" altLang="zh-TW" sz="2800">
                      <a:solidFill>
                        <a:srgbClr val="000000"/>
                      </a:solidFill>
                      <a:latin typeface="Times New Roman" panose="02020603050405020304" pitchFamily="18" charset="0"/>
                      <a:ea typeface="標楷體" pitchFamily="65" charset="-120"/>
                    </a:rPr>
                    <a:t>P</a:t>
                  </a:r>
                  <a:endParaRPr lang="zh-TW" altLang="en-US" sz="2800" b="1">
                    <a:solidFill>
                      <a:srgbClr val="000000"/>
                    </a:solidFill>
                    <a:latin typeface="Times New Roman" panose="02020603050405020304" pitchFamily="18" charset="0"/>
                    <a:ea typeface="標楷體" pitchFamily="65" charset="-120"/>
                  </a:endParaRPr>
                </a:p>
              </p:txBody>
            </p:sp>
          </p:grpSp>
          <p:grpSp>
            <p:nvGrpSpPr>
              <p:cNvPr id="68" name="群組 67"/>
              <p:cNvGrpSpPr/>
              <p:nvPr/>
            </p:nvGrpSpPr>
            <p:grpSpPr>
              <a:xfrm>
                <a:off x="4687540" y="2943405"/>
                <a:ext cx="698407" cy="698407"/>
                <a:chOff x="680198" y="3744686"/>
                <a:chExt cx="599542" cy="599542"/>
              </a:xfrm>
            </p:grpSpPr>
            <p:sp>
              <p:nvSpPr>
                <p:cNvPr id="69" name="矩形 68"/>
                <p:cNvSpPr/>
                <p:nvPr/>
              </p:nvSpPr>
              <p:spPr bwMode="auto">
                <a:xfrm>
                  <a:off x="680198" y="3744686"/>
                  <a:ext cx="599542" cy="599542"/>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70" name="矩形 69"/>
                <p:cNvSpPr/>
                <p:nvPr/>
              </p:nvSpPr>
              <p:spPr>
                <a:xfrm>
                  <a:off x="699583" y="3796356"/>
                  <a:ext cx="560773" cy="369892"/>
                </a:xfrm>
                <a:prstGeom prst="rect">
                  <a:avLst/>
                </a:prstGeom>
                <a:noFill/>
                <a:ln w="19050">
                  <a:noFill/>
                </a:ln>
              </p:spPr>
              <p:txBody>
                <a:bodyPr wrap="square" lIns="0" tIns="0" rIns="0" bIns="0">
                  <a:spAutoFit/>
                </a:bodyPr>
                <a:lstStyle/>
                <a:p>
                  <a:pPr algn="ctr"/>
                  <a:r>
                    <a:rPr lang="en-US" altLang="zh-TW" sz="2800" baseline="-25000">
                      <a:solidFill>
                        <a:srgbClr val="000000"/>
                      </a:solidFill>
                      <a:latin typeface="Times New Roman" panose="02020603050405020304" pitchFamily="18" charset="0"/>
                      <a:ea typeface="標楷體" pitchFamily="65" charset="-120"/>
                    </a:rPr>
                    <a:t>16</a:t>
                  </a:r>
                  <a:r>
                    <a:rPr lang="en-US" altLang="zh-TW" sz="2800">
                      <a:solidFill>
                        <a:srgbClr val="000000"/>
                      </a:solidFill>
                      <a:latin typeface="Times New Roman" panose="02020603050405020304" pitchFamily="18" charset="0"/>
                      <a:ea typeface="標楷體" pitchFamily="65" charset="-120"/>
                    </a:rPr>
                    <a:t>S</a:t>
                  </a:r>
                  <a:endParaRPr lang="zh-TW" altLang="en-US" sz="2800" b="1">
                    <a:solidFill>
                      <a:srgbClr val="000000"/>
                    </a:solidFill>
                    <a:latin typeface="Times New Roman" panose="02020603050405020304" pitchFamily="18" charset="0"/>
                    <a:ea typeface="標楷體" pitchFamily="65" charset="-120"/>
                  </a:endParaRPr>
                </a:p>
              </p:txBody>
            </p:sp>
          </p:grpSp>
          <p:grpSp>
            <p:nvGrpSpPr>
              <p:cNvPr id="71" name="群組 70"/>
              <p:cNvGrpSpPr/>
              <p:nvPr/>
            </p:nvGrpSpPr>
            <p:grpSpPr>
              <a:xfrm>
                <a:off x="5452882" y="2943405"/>
                <a:ext cx="698407" cy="698407"/>
                <a:chOff x="680198" y="3744686"/>
                <a:chExt cx="599542" cy="599542"/>
              </a:xfrm>
            </p:grpSpPr>
            <p:sp>
              <p:nvSpPr>
                <p:cNvPr id="72" name="矩形 71"/>
                <p:cNvSpPr/>
                <p:nvPr/>
              </p:nvSpPr>
              <p:spPr bwMode="auto">
                <a:xfrm>
                  <a:off x="680198" y="3744686"/>
                  <a:ext cx="599542" cy="599542"/>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73" name="矩形 72"/>
                <p:cNvSpPr/>
                <p:nvPr/>
              </p:nvSpPr>
              <p:spPr>
                <a:xfrm>
                  <a:off x="699583" y="3796356"/>
                  <a:ext cx="560773" cy="369892"/>
                </a:xfrm>
                <a:prstGeom prst="rect">
                  <a:avLst/>
                </a:prstGeom>
                <a:noFill/>
                <a:ln w="19050">
                  <a:noFill/>
                </a:ln>
              </p:spPr>
              <p:txBody>
                <a:bodyPr wrap="square" lIns="0" tIns="0" rIns="0" bIns="0">
                  <a:spAutoFit/>
                </a:bodyPr>
                <a:lstStyle/>
                <a:p>
                  <a:pPr algn="ctr"/>
                  <a:r>
                    <a:rPr lang="en-US" altLang="zh-TW" sz="2800" baseline="-25000">
                      <a:solidFill>
                        <a:srgbClr val="000000"/>
                      </a:solidFill>
                      <a:latin typeface="Times New Roman" panose="02020603050405020304" pitchFamily="18" charset="0"/>
                      <a:ea typeface="標楷體" pitchFamily="65" charset="-120"/>
                    </a:rPr>
                    <a:t>17</a:t>
                  </a:r>
                  <a:r>
                    <a:rPr lang="en-US" altLang="zh-TW" sz="2800">
                      <a:solidFill>
                        <a:srgbClr val="000000"/>
                      </a:solidFill>
                      <a:latin typeface="Times New Roman" panose="02020603050405020304" pitchFamily="18" charset="0"/>
                      <a:ea typeface="標楷體" pitchFamily="65" charset="-120"/>
                    </a:rPr>
                    <a:t>Cl</a:t>
                  </a:r>
                  <a:endParaRPr lang="zh-TW" altLang="en-US" sz="2800" b="1">
                    <a:solidFill>
                      <a:srgbClr val="000000"/>
                    </a:solidFill>
                    <a:latin typeface="Times New Roman" panose="02020603050405020304" pitchFamily="18" charset="0"/>
                    <a:ea typeface="標楷體" pitchFamily="65" charset="-120"/>
                  </a:endParaRPr>
                </a:p>
              </p:txBody>
            </p:sp>
          </p:grpSp>
        </p:grpSp>
        <p:grpSp>
          <p:nvGrpSpPr>
            <p:cNvPr id="75" name="群組 74"/>
            <p:cNvGrpSpPr/>
            <p:nvPr/>
          </p:nvGrpSpPr>
          <p:grpSpPr>
            <a:xfrm>
              <a:off x="3156856" y="3698464"/>
              <a:ext cx="2994433" cy="698407"/>
              <a:chOff x="3156856" y="2943405"/>
              <a:chExt cx="2994433" cy="698407"/>
            </a:xfrm>
          </p:grpSpPr>
          <p:grpSp>
            <p:nvGrpSpPr>
              <p:cNvPr id="76" name="群組 75"/>
              <p:cNvGrpSpPr/>
              <p:nvPr/>
            </p:nvGrpSpPr>
            <p:grpSpPr>
              <a:xfrm>
                <a:off x="3156856" y="2943405"/>
                <a:ext cx="698407" cy="698407"/>
                <a:chOff x="680198" y="3744686"/>
                <a:chExt cx="599542" cy="599542"/>
              </a:xfrm>
            </p:grpSpPr>
            <p:sp>
              <p:nvSpPr>
                <p:cNvPr id="86" name="矩形 85"/>
                <p:cNvSpPr/>
                <p:nvPr/>
              </p:nvSpPr>
              <p:spPr bwMode="auto">
                <a:xfrm>
                  <a:off x="680198" y="3744686"/>
                  <a:ext cx="599542" cy="599542"/>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87" name="矩形 86"/>
                <p:cNvSpPr/>
                <p:nvPr/>
              </p:nvSpPr>
              <p:spPr>
                <a:xfrm>
                  <a:off x="699583" y="3796356"/>
                  <a:ext cx="560773" cy="369892"/>
                </a:xfrm>
                <a:prstGeom prst="rect">
                  <a:avLst/>
                </a:prstGeom>
                <a:noFill/>
                <a:ln w="19050">
                  <a:noFill/>
                </a:ln>
              </p:spPr>
              <p:txBody>
                <a:bodyPr wrap="square" lIns="0" tIns="0" rIns="0" bIns="0">
                  <a:spAutoFit/>
                </a:bodyPr>
                <a:lstStyle/>
                <a:p>
                  <a:pPr algn="ctr"/>
                  <a:r>
                    <a:rPr lang="en-US" altLang="zh-TW" sz="2800" baseline="-25000">
                      <a:solidFill>
                        <a:srgbClr val="000000"/>
                      </a:solidFill>
                      <a:latin typeface="Times New Roman" panose="02020603050405020304" pitchFamily="18" charset="0"/>
                      <a:ea typeface="標楷體" pitchFamily="65" charset="-120"/>
                    </a:rPr>
                    <a:t>32</a:t>
                  </a:r>
                  <a:r>
                    <a:rPr lang="en-US" altLang="zh-TW" sz="2800">
                      <a:solidFill>
                        <a:srgbClr val="000000"/>
                      </a:solidFill>
                      <a:latin typeface="Times New Roman" panose="02020603050405020304" pitchFamily="18" charset="0"/>
                      <a:ea typeface="標楷體" pitchFamily="65" charset="-120"/>
                    </a:rPr>
                    <a:t>Ge</a:t>
                  </a:r>
                  <a:endParaRPr lang="zh-TW" altLang="en-US" sz="2800" b="1">
                    <a:solidFill>
                      <a:srgbClr val="000000"/>
                    </a:solidFill>
                    <a:latin typeface="Times New Roman" panose="02020603050405020304" pitchFamily="18" charset="0"/>
                    <a:ea typeface="標楷體" pitchFamily="65" charset="-120"/>
                  </a:endParaRPr>
                </a:p>
              </p:txBody>
            </p:sp>
          </p:grpSp>
          <p:grpSp>
            <p:nvGrpSpPr>
              <p:cNvPr id="77" name="群組 76"/>
              <p:cNvGrpSpPr/>
              <p:nvPr/>
            </p:nvGrpSpPr>
            <p:grpSpPr>
              <a:xfrm>
                <a:off x="3922198" y="2943405"/>
                <a:ext cx="698407" cy="698407"/>
                <a:chOff x="680198" y="3744686"/>
                <a:chExt cx="599542" cy="599542"/>
              </a:xfrm>
            </p:grpSpPr>
            <p:sp>
              <p:nvSpPr>
                <p:cNvPr id="84" name="矩形 83"/>
                <p:cNvSpPr/>
                <p:nvPr/>
              </p:nvSpPr>
              <p:spPr bwMode="auto">
                <a:xfrm>
                  <a:off x="680198" y="3744686"/>
                  <a:ext cx="599542" cy="599542"/>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85" name="矩形 84"/>
                <p:cNvSpPr/>
                <p:nvPr/>
              </p:nvSpPr>
              <p:spPr>
                <a:xfrm>
                  <a:off x="699583" y="3796356"/>
                  <a:ext cx="560773" cy="369892"/>
                </a:xfrm>
                <a:prstGeom prst="rect">
                  <a:avLst/>
                </a:prstGeom>
                <a:noFill/>
                <a:ln w="19050">
                  <a:noFill/>
                </a:ln>
              </p:spPr>
              <p:txBody>
                <a:bodyPr wrap="square" lIns="0" tIns="0" rIns="0" bIns="0">
                  <a:spAutoFit/>
                </a:bodyPr>
                <a:lstStyle/>
                <a:p>
                  <a:pPr algn="ctr"/>
                  <a:r>
                    <a:rPr lang="en-US" altLang="zh-TW" sz="2800" baseline="-25000">
                      <a:solidFill>
                        <a:srgbClr val="000000"/>
                      </a:solidFill>
                      <a:latin typeface="Times New Roman" panose="02020603050405020304" pitchFamily="18" charset="0"/>
                      <a:ea typeface="標楷體" pitchFamily="65" charset="-120"/>
                    </a:rPr>
                    <a:t>33</a:t>
                  </a:r>
                  <a:r>
                    <a:rPr lang="en-US" altLang="zh-TW" sz="2800">
                      <a:solidFill>
                        <a:srgbClr val="000000"/>
                      </a:solidFill>
                      <a:latin typeface="Times New Roman" panose="02020603050405020304" pitchFamily="18" charset="0"/>
                      <a:ea typeface="標楷體" pitchFamily="65" charset="-120"/>
                    </a:rPr>
                    <a:t>As</a:t>
                  </a:r>
                  <a:endParaRPr lang="zh-TW" altLang="en-US" sz="2800" b="1">
                    <a:solidFill>
                      <a:srgbClr val="000000"/>
                    </a:solidFill>
                    <a:latin typeface="Times New Roman" panose="02020603050405020304" pitchFamily="18" charset="0"/>
                    <a:ea typeface="標楷體" pitchFamily="65" charset="-120"/>
                  </a:endParaRPr>
                </a:p>
              </p:txBody>
            </p:sp>
          </p:grpSp>
          <p:grpSp>
            <p:nvGrpSpPr>
              <p:cNvPr id="78" name="群組 77"/>
              <p:cNvGrpSpPr/>
              <p:nvPr/>
            </p:nvGrpSpPr>
            <p:grpSpPr>
              <a:xfrm>
                <a:off x="4687540" y="2943405"/>
                <a:ext cx="698407" cy="698407"/>
                <a:chOff x="680198" y="3744686"/>
                <a:chExt cx="599542" cy="599542"/>
              </a:xfrm>
            </p:grpSpPr>
            <p:sp>
              <p:nvSpPr>
                <p:cNvPr id="82" name="矩形 81"/>
                <p:cNvSpPr/>
                <p:nvPr/>
              </p:nvSpPr>
              <p:spPr bwMode="auto">
                <a:xfrm>
                  <a:off x="680198" y="3744686"/>
                  <a:ext cx="599542" cy="599542"/>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83" name="矩形 82"/>
                <p:cNvSpPr/>
                <p:nvPr/>
              </p:nvSpPr>
              <p:spPr>
                <a:xfrm>
                  <a:off x="699583" y="3796356"/>
                  <a:ext cx="560773" cy="369892"/>
                </a:xfrm>
                <a:prstGeom prst="rect">
                  <a:avLst/>
                </a:prstGeom>
                <a:noFill/>
                <a:ln w="19050">
                  <a:noFill/>
                </a:ln>
              </p:spPr>
              <p:txBody>
                <a:bodyPr wrap="square" lIns="0" tIns="0" rIns="0" bIns="0">
                  <a:spAutoFit/>
                </a:bodyPr>
                <a:lstStyle/>
                <a:p>
                  <a:pPr algn="ctr"/>
                  <a:r>
                    <a:rPr lang="en-US" altLang="zh-TW" sz="2800" baseline="-25000">
                      <a:solidFill>
                        <a:srgbClr val="000000"/>
                      </a:solidFill>
                      <a:latin typeface="Times New Roman" panose="02020603050405020304" pitchFamily="18" charset="0"/>
                      <a:ea typeface="標楷體" pitchFamily="65" charset="-120"/>
                    </a:rPr>
                    <a:t>34</a:t>
                  </a:r>
                  <a:r>
                    <a:rPr lang="en-US" altLang="zh-TW" sz="2800">
                      <a:solidFill>
                        <a:srgbClr val="000000"/>
                      </a:solidFill>
                      <a:latin typeface="Times New Roman" panose="02020603050405020304" pitchFamily="18" charset="0"/>
                      <a:ea typeface="標楷體" pitchFamily="65" charset="-120"/>
                    </a:rPr>
                    <a:t>Se</a:t>
                  </a:r>
                  <a:endParaRPr lang="zh-TW" altLang="en-US" sz="2800" b="1">
                    <a:solidFill>
                      <a:srgbClr val="000000"/>
                    </a:solidFill>
                    <a:latin typeface="Times New Roman" panose="02020603050405020304" pitchFamily="18" charset="0"/>
                    <a:ea typeface="標楷體" pitchFamily="65" charset="-120"/>
                  </a:endParaRPr>
                </a:p>
              </p:txBody>
            </p:sp>
          </p:grpSp>
          <p:grpSp>
            <p:nvGrpSpPr>
              <p:cNvPr id="79" name="群組 78"/>
              <p:cNvGrpSpPr/>
              <p:nvPr/>
            </p:nvGrpSpPr>
            <p:grpSpPr>
              <a:xfrm>
                <a:off x="5452882" y="2943405"/>
                <a:ext cx="698407" cy="698407"/>
                <a:chOff x="680198" y="3744686"/>
                <a:chExt cx="599542" cy="599542"/>
              </a:xfrm>
            </p:grpSpPr>
            <p:sp>
              <p:nvSpPr>
                <p:cNvPr id="80" name="矩形 79"/>
                <p:cNvSpPr/>
                <p:nvPr/>
              </p:nvSpPr>
              <p:spPr bwMode="auto">
                <a:xfrm>
                  <a:off x="680198" y="3744686"/>
                  <a:ext cx="599542" cy="599542"/>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81" name="矩形 80"/>
                <p:cNvSpPr/>
                <p:nvPr/>
              </p:nvSpPr>
              <p:spPr>
                <a:xfrm>
                  <a:off x="699583" y="3796357"/>
                  <a:ext cx="560773" cy="369893"/>
                </a:xfrm>
                <a:prstGeom prst="rect">
                  <a:avLst/>
                </a:prstGeom>
                <a:noFill/>
                <a:ln w="19050">
                  <a:noFill/>
                </a:ln>
              </p:spPr>
              <p:txBody>
                <a:bodyPr wrap="square" lIns="0" tIns="0" rIns="0" bIns="0">
                  <a:spAutoFit/>
                </a:bodyPr>
                <a:lstStyle/>
                <a:p>
                  <a:pPr algn="ctr"/>
                  <a:r>
                    <a:rPr lang="en-US" altLang="zh-TW" sz="2800" baseline="-25000">
                      <a:solidFill>
                        <a:srgbClr val="000000"/>
                      </a:solidFill>
                      <a:latin typeface="Times New Roman" panose="02020603050405020304" pitchFamily="18" charset="0"/>
                      <a:ea typeface="標楷體" pitchFamily="65" charset="-120"/>
                    </a:rPr>
                    <a:t>35</a:t>
                  </a:r>
                  <a:r>
                    <a:rPr lang="en-US" altLang="zh-TW" sz="2800">
                      <a:solidFill>
                        <a:srgbClr val="000000"/>
                      </a:solidFill>
                      <a:latin typeface="Times New Roman" panose="02020603050405020304" pitchFamily="18" charset="0"/>
                      <a:ea typeface="標楷體" pitchFamily="65" charset="-120"/>
                    </a:rPr>
                    <a:t>Br</a:t>
                  </a:r>
                  <a:endParaRPr lang="zh-TW" altLang="en-US" sz="2800" b="1">
                    <a:solidFill>
                      <a:srgbClr val="000000"/>
                    </a:solidFill>
                    <a:latin typeface="Times New Roman" panose="02020603050405020304" pitchFamily="18" charset="0"/>
                    <a:ea typeface="標楷體" pitchFamily="65" charset="-120"/>
                  </a:endParaRPr>
                </a:p>
              </p:txBody>
            </p:sp>
          </p:grpSp>
        </p:grpSp>
        <p:grpSp>
          <p:nvGrpSpPr>
            <p:cNvPr id="88" name="群組 87"/>
            <p:cNvGrpSpPr/>
            <p:nvPr/>
          </p:nvGrpSpPr>
          <p:grpSpPr>
            <a:xfrm>
              <a:off x="3156856" y="4453518"/>
              <a:ext cx="2994433" cy="698413"/>
              <a:chOff x="3156856" y="2943399"/>
              <a:chExt cx="2994433" cy="698413"/>
            </a:xfrm>
          </p:grpSpPr>
          <p:grpSp>
            <p:nvGrpSpPr>
              <p:cNvPr id="89" name="群組 88"/>
              <p:cNvGrpSpPr/>
              <p:nvPr/>
            </p:nvGrpSpPr>
            <p:grpSpPr>
              <a:xfrm>
                <a:off x="3156856" y="2943399"/>
                <a:ext cx="698407" cy="698406"/>
                <a:chOff x="680198" y="3744686"/>
                <a:chExt cx="599542" cy="599542"/>
              </a:xfrm>
            </p:grpSpPr>
            <p:sp>
              <p:nvSpPr>
                <p:cNvPr id="99" name="矩形 98"/>
                <p:cNvSpPr/>
                <p:nvPr/>
              </p:nvSpPr>
              <p:spPr bwMode="auto">
                <a:xfrm>
                  <a:off x="680198" y="3744686"/>
                  <a:ext cx="599542" cy="599542"/>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100" name="矩形 99"/>
                <p:cNvSpPr/>
                <p:nvPr/>
              </p:nvSpPr>
              <p:spPr>
                <a:xfrm>
                  <a:off x="699583" y="3796361"/>
                  <a:ext cx="560773" cy="369892"/>
                </a:xfrm>
                <a:prstGeom prst="rect">
                  <a:avLst/>
                </a:prstGeom>
                <a:noFill/>
                <a:ln w="19050">
                  <a:noFill/>
                </a:ln>
              </p:spPr>
              <p:txBody>
                <a:bodyPr wrap="square" lIns="0" tIns="0" rIns="0" bIns="0">
                  <a:spAutoFit/>
                </a:bodyPr>
                <a:lstStyle/>
                <a:p>
                  <a:pPr algn="ctr"/>
                  <a:r>
                    <a:rPr lang="en-US" altLang="zh-TW" sz="2800" baseline="-25000">
                      <a:solidFill>
                        <a:srgbClr val="000000"/>
                      </a:solidFill>
                      <a:latin typeface="Times New Roman" panose="02020603050405020304" pitchFamily="18" charset="0"/>
                      <a:ea typeface="標楷體" pitchFamily="65" charset="-120"/>
                    </a:rPr>
                    <a:t>50</a:t>
                  </a:r>
                  <a:r>
                    <a:rPr lang="en-US" altLang="zh-TW" sz="2800">
                      <a:solidFill>
                        <a:srgbClr val="000000"/>
                      </a:solidFill>
                      <a:latin typeface="Times New Roman" panose="02020603050405020304" pitchFamily="18" charset="0"/>
                      <a:ea typeface="標楷體" pitchFamily="65" charset="-120"/>
                    </a:rPr>
                    <a:t>Sn</a:t>
                  </a:r>
                  <a:endParaRPr lang="zh-TW" altLang="en-US" sz="2800" b="1">
                    <a:solidFill>
                      <a:srgbClr val="000000"/>
                    </a:solidFill>
                    <a:latin typeface="Times New Roman" panose="02020603050405020304" pitchFamily="18" charset="0"/>
                    <a:ea typeface="標楷體" pitchFamily="65" charset="-120"/>
                  </a:endParaRPr>
                </a:p>
              </p:txBody>
            </p:sp>
          </p:grpSp>
          <p:grpSp>
            <p:nvGrpSpPr>
              <p:cNvPr id="90" name="群組 89"/>
              <p:cNvGrpSpPr/>
              <p:nvPr/>
            </p:nvGrpSpPr>
            <p:grpSpPr>
              <a:xfrm>
                <a:off x="3922198" y="2943405"/>
                <a:ext cx="698407" cy="698407"/>
                <a:chOff x="680198" y="3744686"/>
                <a:chExt cx="599542" cy="599542"/>
              </a:xfrm>
            </p:grpSpPr>
            <p:sp>
              <p:nvSpPr>
                <p:cNvPr id="97" name="矩形 96"/>
                <p:cNvSpPr/>
                <p:nvPr/>
              </p:nvSpPr>
              <p:spPr bwMode="auto">
                <a:xfrm>
                  <a:off x="680198" y="3744686"/>
                  <a:ext cx="599542" cy="599542"/>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98" name="矩形 97"/>
                <p:cNvSpPr/>
                <p:nvPr/>
              </p:nvSpPr>
              <p:spPr>
                <a:xfrm>
                  <a:off x="699583" y="3796356"/>
                  <a:ext cx="560773" cy="369892"/>
                </a:xfrm>
                <a:prstGeom prst="rect">
                  <a:avLst/>
                </a:prstGeom>
                <a:noFill/>
                <a:ln w="19050">
                  <a:noFill/>
                </a:ln>
              </p:spPr>
              <p:txBody>
                <a:bodyPr wrap="square" lIns="0" tIns="0" rIns="0" bIns="0">
                  <a:spAutoFit/>
                </a:bodyPr>
                <a:lstStyle/>
                <a:p>
                  <a:pPr algn="ctr"/>
                  <a:r>
                    <a:rPr lang="en-US" altLang="zh-TW" sz="2800" baseline="-25000">
                      <a:solidFill>
                        <a:srgbClr val="000000"/>
                      </a:solidFill>
                      <a:latin typeface="Times New Roman" panose="02020603050405020304" pitchFamily="18" charset="0"/>
                      <a:ea typeface="標楷體" pitchFamily="65" charset="-120"/>
                    </a:rPr>
                    <a:t>51</a:t>
                  </a:r>
                  <a:r>
                    <a:rPr lang="en-US" altLang="zh-TW" sz="2800">
                      <a:solidFill>
                        <a:srgbClr val="000000"/>
                      </a:solidFill>
                      <a:latin typeface="Times New Roman" panose="02020603050405020304" pitchFamily="18" charset="0"/>
                      <a:ea typeface="標楷體" pitchFamily="65" charset="-120"/>
                    </a:rPr>
                    <a:t>Sb</a:t>
                  </a:r>
                  <a:endParaRPr lang="zh-TW" altLang="en-US" sz="2800" b="1">
                    <a:solidFill>
                      <a:srgbClr val="000000"/>
                    </a:solidFill>
                    <a:latin typeface="Times New Roman" panose="02020603050405020304" pitchFamily="18" charset="0"/>
                    <a:ea typeface="標楷體" pitchFamily="65" charset="-120"/>
                  </a:endParaRPr>
                </a:p>
              </p:txBody>
            </p:sp>
          </p:grpSp>
          <p:grpSp>
            <p:nvGrpSpPr>
              <p:cNvPr id="91" name="群組 90"/>
              <p:cNvGrpSpPr/>
              <p:nvPr/>
            </p:nvGrpSpPr>
            <p:grpSpPr>
              <a:xfrm>
                <a:off x="4687540" y="2943405"/>
                <a:ext cx="698407" cy="698407"/>
                <a:chOff x="680198" y="3744686"/>
                <a:chExt cx="599542" cy="599542"/>
              </a:xfrm>
            </p:grpSpPr>
            <p:sp>
              <p:nvSpPr>
                <p:cNvPr id="95" name="矩形 94"/>
                <p:cNvSpPr/>
                <p:nvPr/>
              </p:nvSpPr>
              <p:spPr bwMode="auto">
                <a:xfrm>
                  <a:off x="680198" y="3744686"/>
                  <a:ext cx="599542" cy="599542"/>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96" name="矩形 95"/>
                <p:cNvSpPr/>
                <p:nvPr/>
              </p:nvSpPr>
              <p:spPr>
                <a:xfrm>
                  <a:off x="699583" y="3796356"/>
                  <a:ext cx="560773" cy="369892"/>
                </a:xfrm>
                <a:prstGeom prst="rect">
                  <a:avLst/>
                </a:prstGeom>
                <a:noFill/>
                <a:ln w="19050">
                  <a:noFill/>
                </a:ln>
              </p:spPr>
              <p:txBody>
                <a:bodyPr wrap="square" lIns="0" tIns="0" rIns="0" bIns="0">
                  <a:spAutoFit/>
                </a:bodyPr>
                <a:lstStyle/>
                <a:p>
                  <a:pPr algn="ctr"/>
                  <a:r>
                    <a:rPr lang="en-US" altLang="zh-TW" sz="2800" baseline="-25000">
                      <a:solidFill>
                        <a:srgbClr val="000000"/>
                      </a:solidFill>
                      <a:latin typeface="Times New Roman" panose="02020603050405020304" pitchFamily="18" charset="0"/>
                      <a:ea typeface="標楷體" pitchFamily="65" charset="-120"/>
                    </a:rPr>
                    <a:t>52</a:t>
                  </a:r>
                  <a:r>
                    <a:rPr lang="en-US" altLang="zh-TW" sz="2800">
                      <a:solidFill>
                        <a:srgbClr val="000000"/>
                      </a:solidFill>
                      <a:latin typeface="Times New Roman" panose="02020603050405020304" pitchFamily="18" charset="0"/>
                      <a:ea typeface="標楷體" pitchFamily="65" charset="-120"/>
                    </a:rPr>
                    <a:t>Te</a:t>
                  </a:r>
                  <a:endParaRPr lang="zh-TW" altLang="en-US" sz="2800" b="1">
                    <a:solidFill>
                      <a:srgbClr val="000000"/>
                    </a:solidFill>
                    <a:latin typeface="Times New Roman" panose="02020603050405020304" pitchFamily="18" charset="0"/>
                    <a:ea typeface="標楷體" pitchFamily="65" charset="-120"/>
                  </a:endParaRPr>
                </a:p>
              </p:txBody>
            </p:sp>
          </p:grpSp>
          <p:grpSp>
            <p:nvGrpSpPr>
              <p:cNvPr id="92" name="群組 91"/>
              <p:cNvGrpSpPr/>
              <p:nvPr/>
            </p:nvGrpSpPr>
            <p:grpSpPr>
              <a:xfrm>
                <a:off x="5452882" y="2943405"/>
                <a:ext cx="698407" cy="698407"/>
                <a:chOff x="680198" y="3744686"/>
                <a:chExt cx="599542" cy="599542"/>
              </a:xfrm>
            </p:grpSpPr>
            <p:sp>
              <p:nvSpPr>
                <p:cNvPr id="93" name="矩形 92"/>
                <p:cNvSpPr/>
                <p:nvPr/>
              </p:nvSpPr>
              <p:spPr bwMode="auto">
                <a:xfrm>
                  <a:off x="680198" y="3744686"/>
                  <a:ext cx="599542" cy="599542"/>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94" name="矩形 93"/>
                <p:cNvSpPr/>
                <p:nvPr/>
              </p:nvSpPr>
              <p:spPr>
                <a:xfrm>
                  <a:off x="699583" y="3796356"/>
                  <a:ext cx="560773" cy="369892"/>
                </a:xfrm>
                <a:prstGeom prst="rect">
                  <a:avLst/>
                </a:prstGeom>
                <a:noFill/>
                <a:ln w="19050">
                  <a:noFill/>
                </a:ln>
              </p:spPr>
              <p:txBody>
                <a:bodyPr wrap="square" lIns="0" tIns="0" rIns="0" bIns="0">
                  <a:spAutoFit/>
                </a:bodyPr>
                <a:lstStyle/>
                <a:p>
                  <a:pPr algn="ctr"/>
                  <a:r>
                    <a:rPr lang="en-US" altLang="zh-TW" sz="2800" baseline="-25000">
                      <a:solidFill>
                        <a:srgbClr val="000000"/>
                      </a:solidFill>
                      <a:latin typeface="Times New Roman" panose="02020603050405020304" pitchFamily="18" charset="0"/>
                      <a:ea typeface="標楷體" pitchFamily="65" charset="-120"/>
                    </a:rPr>
                    <a:t>53</a:t>
                  </a:r>
                  <a:r>
                    <a:rPr lang="en-US" altLang="zh-TW" sz="2800">
                      <a:solidFill>
                        <a:srgbClr val="000000"/>
                      </a:solidFill>
                      <a:latin typeface="Times New Roman" panose="02020603050405020304" pitchFamily="18" charset="0"/>
                      <a:ea typeface="標楷體" pitchFamily="65" charset="-120"/>
                    </a:rPr>
                    <a:t>I</a:t>
                  </a:r>
                  <a:endParaRPr lang="zh-TW" altLang="en-US" sz="2800" b="1">
                    <a:solidFill>
                      <a:srgbClr val="000000"/>
                    </a:solidFill>
                    <a:latin typeface="Times New Roman" panose="02020603050405020304" pitchFamily="18" charset="0"/>
                    <a:ea typeface="標楷體" pitchFamily="65" charset="-120"/>
                  </a:endParaRPr>
                </a:p>
              </p:txBody>
            </p:sp>
          </p:grpSp>
        </p:grpSp>
      </p:grpSp>
    </p:spTree>
    <p:extLst>
      <p:ext uri="{BB962C8B-B14F-4D97-AF65-F5344CB8AC3E}">
        <p14:creationId xmlns:p14="http://schemas.microsoft.com/office/powerpoint/2010/main" val="16457744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5800" y="404664"/>
            <a:ext cx="7772400" cy="23341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dirty="0">
                <a:solidFill>
                  <a:srgbClr val="FF0000"/>
                </a:solidFill>
                <a:latin typeface="華康中黑體" panose="020B0509000000000000" pitchFamily="49" charset="-120"/>
                <a:ea typeface="華康中黑體" panose="020B0509000000000000" pitchFamily="49" charset="-120"/>
              </a:rPr>
              <a:t>107</a:t>
            </a:r>
            <a:r>
              <a:rPr kumimoji="0" lang="zh-TW" altLang="en-US" sz="2400" dirty="0">
                <a:latin typeface="華康中黑體" panose="020B0509000000000000" pitchFamily="49" charset="-120"/>
                <a:ea typeface="華康中黑體" panose="020B0509000000000000" pitchFamily="49" charset="-120"/>
              </a:rPr>
              <a:t>附圖為小瑞依據物質組成來分類，畫出數種物質的相互關係，被包含在大範圍者，亦屬於大範圍的一種物質，例如：氧化物（被包含者）亦屬於純物質的一種。圖中灰色範圍最可能為下列哪一類？ </a:t>
            </a:r>
            <a:br>
              <a:rPr kumimoji="0" lang="zh-TW" altLang="en-US" sz="2400" dirty="0">
                <a:latin typeface="華康中黑體" panose="020B0509000000000000" pitchFamily="49" charset="-120"/>
                <a:ea typeface="華康中黑體" panose="020B0509000000000000" pitchFamily="49" charset="-120"/>
              </a:rPr>
            </a:br>
            <a:r>
              <a:rPr kumimoji="0" lang="en-US" altLang="zh-TW" sz="2400" dirty="0">
                <a:latin typeface="華康中黑體" panose="020B0509000000000000" pitchFamily="49" charset="-120"/>
                <a:ea typeface="華康中黑體" panose="020B0509000000000000" pitchFamily="49" charset="-120"/>
              </a:rPr>
              <a:t>(A)</a:t>
            </a:r>
            <a:r>
              <a:rPr kumimoji="0" lang="zh-TW" altLang="en-US" sz="2400" dirty="0">
                <a:latin typeface="華康中黑體" panose="020B0509000000000000" pitchFamily="49" charset="-120"/>
                <a:ea typeface="華康中黑體" panose="020B0509000000000000" pitchFamily="49" charset="-120"/>
              </a:rPr>
              <a:t>元素 </a:t>
            </a:r>
            <a:r>
              <a:rPr kumimoji="0" lang="en-US" altLang="zh-TW" sz="2400" dirty="0">
                <a:latin typeface="華康中黑體" panose="020B0509000000000000" pitchFamily="49" charset="-120"/>
                <a:ea typeface="華康中黑體" panose="020B0509000000000000" pitchFamily="49" charset="-120"/>
              </a:rPr>
              <a:t>(B)</a:t>
            </a:r>
            <a:r>
              <a:rPr kumimoji="0" lang="zh-TW" altLang="en-US" sz="2400" dirty="0">
                <a:latin typeface="華康中黑體" panose="020B0509000000000000" pitchFamily="49" charset="-120"/>
                <a:ea typeface="華康中黑體" panose="020B0509000000000000" pitchFamily="49" charset="-120"/>
              </a:rPr>
              <a:t>化合物 </a:t>
            </a:r>
            <a:r>
              <a:rPr kumimoji="0" lang="en-US" altLang="zh-TW" sz="2400" dirty="0">
                <a:latin typeface="華康中黑體" panose="020B0509000000000000" pitchFamily="49" charset="-120"/>
                <a:ea typeface="華康中黑體" panose="020B0509000000000000" pitchFamily="49" charset="-120"/>
              </a:rPr>
              <a:t>(C)</a:t>
            </a:r>
            <a:r>
              <a:rPr kumimoji="0" lang="zh-TW" altLang="en-US" sz="2400" dirty="0">
                <a:latin typeface="華康中黑體" panose="020B0509000000000000" pitchFamily="49" charset="-120"/>
                <a:ea typeface="華康中黑體" panose="020B0509000000000000" pitchFamily="49" charset="-120"/>
              </a:rPr>
              <a:t>混合物 </a:t>
            </a:r>
            <a:r>
              <a:rPr kumimoji="0" lang="en-US" altLang="zh-TW" sz="2400" dirty="0">
                <a:latin typeface="華康中黑體" panose="020B0509000000000000" pitchFamily="49" charset="-120"/>
                <a:ea typeface="華康中黑體" panose="020B0509000000000000" pitchFamily="49" charset="-120"/>
              </a:rPr>
              <a:t>(D)</a:t>
            </a:r>
            <a:r>
              <a:rPr kumimoji="0" lang="zh-TW" altLang="en-US" sz="2400" dirty="0">
                <a:latin typeface="華康中黑體" panose="020B0509000000000000" pitchFamily="49" charset="-120"/>
                <a:ea typeface="華康中黑體" panose="020B0509000000000000" pitchFamily="49" charset="-120"/>
              </a:rPr>
              <a:t>聚合物</a:t>
            </a:r>
            <a:br>
              <a:rPr kumimoji="0" lang="zh-TW" altLang="en-US" sz="2400" dirty="0">
                <a:latin typeface="華康中黑體" panose="020B0509000000000000" pitchFamily="49" charset="-120"/>
                <a:ea typeface="華康中黑體" panose="020B0509000000000000" pitchFamily="49" charset="-120"/>
              </a:rPr>
            </a:b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3003550"/>
            <a:ext cx="4200351" cy="2009626"/>
          </a:xfrm>
          <a:prstGeom prst="rect">
            <a:avLst/>
          </a:prstGeom>
          <a:noFill/>
          <a:ln>
            <a:noFill/>
          </a:ln>
        </p:spPr>
      </p:pic>
      <p:sp>
        <p:nvSpPr>
          <p:cNvPr id="4" name="矩形 3"/>
          <p:cNvSpPr/>
          <p:nvPr/>
        </p:nvSpPr>
        <p:spPr>
          <a:xfrm>
            <a:off x="3419872" y="5301208"/>
            <a:ext cx="4572000" cy="1200329"/>
          </a:xfrm>
          <a:prstGeom prst="rect">
            <a:avLst/>
          </a:prstGeom>
        </p:spPr>
        <p:txBody>
          <a:bodyPr>
            <a:spAutoFit/>
          </a:bodyPr>
          <a:lstStyle/>
          <a:p>
            <a:pPr fontAlgn="auto">
              <a:spcBef>
                <a:spcPts val="0"/>
              </a:spcBef>
              <a:spcAft>
                <a:spcPts val="0"/>
              </a:spcAf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(B)</a:t>
            </a:r>
            <a:endParaRPr kumimoji="0" lang="zh-TW" altLang="zh-TW" kern="100" dirty="0">
              <a:solidFill>
                <a:prstClr val="black"/>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標楷體"/>
                <a:cs typeface="Times New Roman"/>
              </a:rPr>
              <a:t>解析：</a:t>
            </a:r>
            <a:r>
              <a:rPr kumimoji="0" lang="zh-TW" altLang="zh-TW" kern="100" dirty="0">
                <a:solidFill>
                  <a:srgbClr val="0000FF"/>
                </a:solidFill>
                <a:latin typeface="Calibri"/>
                <a:ea typeface="新細明體"/>
                <a:cs typeface="Times New Roman"/>
              </a:rPr>
              <a:t>由物質的涵蓋範圍可知，純物質＞灰色範圍＞氧化物。元素涵蓋的範圍＜氧化物；聚合物中不包含氧化物。故</a:t>
            </a:r>
            <a:r>
              <a:rPr kumimoji="0" lang="en-US" altLang="zh-TW" kern="100" dirty="0">
                <a:solidFill>
                  <a:srgbClr val="0000FF"/>
                </a:solidFill>
                <a:latin typeface="Calibri"/>
                <a:ea typeface="新細明體"/>
                <a:cs typeface="Times New Roman"/>
              </a:rPr>
              <a:t>(B)</a:t>
            </a:r>
            <a:r>
              <a:rPr kumimoji="0" lang="zh-TW" altLang="zh-TW" kern="100" dirty="0">
                <a:solidFill>
                  <a:srgbClr val="0000FF"/>
                </a:solidFill>
                <a:latin typeface="Calibri"/>
                <a:ea typeface="新細明體"/>
                <a:cs typeface="Times New Roman"/>
              </a:rPr>
              <a:t>最有可能。</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324492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body" sz="half" idx="1"/>
          </p:nvPr>
        </p:nvSpPr>
        <p:spPr>
          <a:xfrm>
            <a:off x="468313" y="333375"/>
            <a:ext cx="8351837" cy="2879725"/>
          </a:xfrm>
        </p:spPr>
        <p:txBody>
          <a:bodyPr/>
          <a:lstStyle/>
          <a:p>
            <a:r>
              <a:rPr lang="en-US" altLang="zh-TW" sz="2800">
                <a:solidFill>
                  <a:srgbClr val="FF0000"/>
                </a:solidFill>
              </a:rPr>
              <a:t>106</a:t>
            </a:r>
            <a:r>
              <a:rPr lang="zh-TW" altLang="en-US" sz="2800"/>
              <a:t>右表為四種物質在一大氣壓下的熔點及沸點。在一大氣壓下，下列何者的溫度最高？</a:t>
            </a:r>
            <a:br>
              <a:rPr lang="zh-TW" altLang="en-US" sz="2800"/>
            </a:br>
            <a:r>
              <a:rPr lang="en-US" altLang="zh-TW" sz="2800"/>
              <a:t>(A)</a:t>
            </a:r>
            <a:r>
              <a:rPr lang="zh-TW" altLang="en-US" sz="2800"/>
              <a:t>液態的鐵　　</a:t>
            </a:r>
            <a:br>
              <a:rPr lang="zh-TW" altLang="en-US" sz="2800"/>
            </a:br>
            <a:r>
              <a:rPr lang="en-US" altLang="zh-TW" sz="2800"/>
              <a:t>(B)</a:t>
            </a:r>
            <a:r>
              <a:rPr lang="zh-TW" altLang="en-US" sz="2800"/>
              <a:t>液態的氮</a:t>
            </a:r>
            <a:br>
              <a:rPr lang="zh-TW" altLang="en-US" sz="2800"/>
            </a:br>
            <a:r>
              <a:rPr lang="en-US" altLang="zh-TW" sz="2800"/>
              <a:t>(C)</a:t>
            </a:r>
            <a:r>
              <a:rPr lang="zh-TW" altLang="en-US" sz="2800"/>
              <a:t>固態的水　　</a:t>
            </a:r>
            <a:br>
              <a:rPr lang="zh-TW" altLang="en-US" sz="2800"/>
            </a:br>
            <a:r>
              <a:rPr lang="en-US" altLang="zh-TW" sz="2800"/>
              <a:t>(D)</a:t>
            </a:r>
            <a:r>
              <a:rPr lang="zh-TW" altLang="en-US" sz="2800"/>
              <a:t>固態的鋁</a:t>
            </a:r>
          </a:p>
        </p:txBody>
      </p:sp>
      <p:sp>
        <p:nvSpPr>
          <p:cNvPr id="337923" name="Text Box 3"/>
          <p:cNvSpPr txBox="1">
            <a:spLocks noChangeArrowheads="1"/>
          </p:cNvSpPr>
          <p:nvPr/>
        </p:nvSpPr>
        <p:spPr bwMode="auto">
          <a:xfrm>
            <a:off x="539750" y="5300663"/>
            <a:ext cx="77041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a:t>【</a:t>
            </a:r>
            <a:r>
              <a:rPr lang="zh-TW" altLang="en-US"/>
              <a:t>答案</a:t>
            </a:r>
            <a:r>
              <a:rPr lang="en-US" altLang="zh-TW"/>
              <a:t>】A</a:t>
            </a:r>
            <a:r>
              <a:rPr lang="zh-TW" altLang="en-US"/>
              <a:t>　</a:t>
            </a:r>
          </a:p>
          <a:p>
            <a:r>
              <a:rPr lang="en-US" altLang="zh-TW"/>
              <a:t>【</a:t>
            </a:r>
            <a:r>
              <a:rPr lang="zh-TW" altLang="en-US"/>
              <a:t>解析</a:t>
            </a:r>
            <a:r>
              <a:rPr lang="en-US" altLang="zh-TW"/>
              <a:t>】</a:t>
            </a:r>
            <a:r>
              <a:rPr lang="zh-TW" altLang="en-US"/>
              <a:t>從表三可知液態的鐵溫度介於</a:t>
            </a:r>
            <a:r>
              <a:rPr lang="en-US" altLang="zh-TW"/>
              <a:t>1535</a:t>
            </a:r>
            <a:r>
              <a:rPr lang="zh-TW" altLang="en-US"/>
              <a:t>～</a:t>
            </a:r>
            <a:r>
              <a:rPr lang="en-US" altLang="zh-TW"/>
              <a:t>2750</a:t>
            </a:r>
            <a:r>
              <a:rPr lang="zh-TW" altLang="en-US"/>
              <a:t>　℃之間，故在一大氣壓下溫度最高，故答案選</a:t>
            </a:r>
            <a:r>
              <a:rPr lang="en-US" altLang="zh-TW"/>
              <a:t>(A)</a:t>
            </a:r>
            <a:r>
              <a:rPr lang="zh-TW" altLang="en-US"/>
              <a:t>。 </a:t>
            </a:r>
          </a:p>
        </p:txBody>
      </p:sp>
      <p:graphicFrame>
        <p:nvGraphicFramePr>
          <p:cNvPr id="337924" name="Group 4"/>
          <p:cNvGraphicFramePr>
            <a:graphicFrameLocks noGrp="1"/>
          </p:cNvGraphicFramePr>
          <p:nvPr>
            <p:ph sz="half" idx="2"/>
          </p:nvPr>
        </p:nvGraphicFramePr>
        <p:xfrm>
          <a:off x="3492500" y="1916113"/>
          <a:ext cx="5407025" cy="2735264"/>
        </p:xfrm>
        <a:graphic>
          <a:graphicData uri="http://schemas.openxmlformats.org/drawingml/2006/table">
            <a:tbl>
              <a:tblPr/>
              <a:tblGrid>
                <a:gridCol w="1801813">
                  <a:extLst>
                    <a:ext uri="{9D8B030D-6E8A-4147-A177-3AD203B41FA5}">
                      <a16:colId xmlns="" xmlns:a16="http://schemas.microsoft.com/office/drawing/2014/main" val="20000"/>
                    </a:ext>
                  </a:extLst>
                </a:gridCol>
                <a:gridCol w="1803400">
                  <a:extLst>
                    <a:ext uri="{9D8B030D-6E8A-4147-A177-3AD203B41FA5}">
                      <a16:colId xmlns="" xmlns:a16="http://schemas.microsoft.com/office/drawing/2014/main" val="20001"/>
                    </a:ext>
                  </a:extLst>
                </a:gridCol>
                <a:gridCol w="1801812">
                  <a:extLst>
                    <a:ext uri="{9D8B030D-6E8A-4147-A177-3AD203B41FA5}">
                      <a16:colId xmlns="" xmlns:a16="http://schemas.microsoft.com/office/drawing/2014/main" val="20002"/>
                    </a:ext>
                  </a:extLst>
                </a:gridCol>
              </a:tblGrid>
              <a:tr h="546100">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zh-TW" sz="2400" b="0" i="0" u="none" strike="noStrike" cap="none" normalizeH="0" baseline="0">
                        <a:ln>
                          <a:noFill/>
                        </a:ln>
                        <a:solidFill>
                          <a:schemeClr val="tx1"/>
                        </a:solidFill>
                        <a:effectLst/>
                        <a:latin typeface="Arial"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熔點（℃）</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沸點（℃）</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47688">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1535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 2750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47688">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a:t>
                      </a:r>
                      <a:r>
                        <a:rPr kumimoji="1" lang="en-US" altLang="zh-TW" sz="2400" b="0" i="0" u="none" strike="noStrike" cap="none" normalizeH="0" baseline="0">
                          <a:ln>
                            <a:noFill/>
                          </a:ln>
                          <a:solidFill>
                            <a:schemeClr val="tx1"/>
                          </a:solidFill>
                          <a:effectLst/>
                          <a:latin typeface="Arial" charset="0"/>
                          <a:ea typeface="新細明體" pitchFamily="18" charset="-120"/>
                        </a:rPr>
                        <a:t>210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a:t>
                      </a:r>
                      <a:r>
                        <a:rPr kumimoji="1" lang="en-US" altLang="zh-TW" sz="2400" b="0" i="0" u="none" strike="noStrike" cap="none" normalizeH="0" baseline="0">
                          <a:ln>
                            <a:noFill/>
                          </a:ln>
                          <a:solidFill>
                            <a:schemeClr val="tx1"/>
                          </a:solidFill>
                          <a:effectLst/>
                          <a:latin typeface="Arial" charset="0"/>
                          <a:ea typeface="新細明體" pitchFamily="18" charset="-120"/>
                        </a:rPr>
                        <a:t>196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47688">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水</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 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546100">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0" i="0" u="none" strike="noStrike" cap="none" normalizeH="0" baseline="0">
                          <a:ln>
                            <a:noFill/>
                          </a:ln>
                          <a:solidFill>
                            <a:schemeClr val="tx1"/>
                          </a:solidFill>
                          <a:effectLst/>
                          <a:latin typeface="Arial" charset="0"/>
                          <a:ea typeface="新細明體" pitchFamily="18" charset="-120"/>
                        </a:rPr>
                        <a:t>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660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a:ln>
                            <a:noFill/>
                          </a:ln>
                          <a:solidFill>
                            <a:schemeClr val="tx1"/>
                          </a:solidFill>
                          <a:effectLst/>
                          <a:latin typeface="Arial" charset="0"/>
                          <a:ea typeface="新細明體" pitchFamily="18" charset="-120"/>
                        </a:rPr>
                        <a:t>2467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7923"/>
                                        </p:tgtEl>
                                        <p:attrNameLst>
                                          <p:attrName>style.visibility</p:attrName>
                                        </p:attrNameLst>
                                      </p:cBhvr>
                                      <p:to>
                                        <p:strVal val="visible"/>
                                      </p:to>
                                    </p:set>
                                    <p:animEffect transition="in" filter="box(in)">
                                      <p:cBhvr>
                                        <p:cTn id="7" dur="500"/>
                                        <p:tgtEl>
                                          <p:spTgt spid="33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3" grpId="0"/>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8946" name="Rectangle 2"/>
          <p:cNvSpPr>
            <a:spLocks noGrp="1" noChangeArrowheads="1"/>
          </p:cNvSpPr>
          <p:nvPr>
            <p:ph type="ctrTitle"/>
          </p:nvPr>
        </p:nvSpPr>
        <p:spPr>
          <a:xfrm>
            <a:off x="684213" y="476250"/>
            <a:ext cx="7772400" cy="2952750"/>
          </a:xfrm>
        </p:spPr>
        <p:txBody>
          <a:bodyPr/>
          <a:lstStyle/>
          <a:p>
            <a:pPr algn="l"/>
            <a:r>
              <a:rPr lang="zh-TW" altLang="en-US" sz="3200"/>
              <a:t>小臻取石墨、硫、鋁和銀四種物質中的其中一個，來進行如圖所示的二個實驗，根據實驗結果判斷，她最可能是取哪一個物質來進行實驗？</a:t>
            </a:r>
            <a:br>
              <a:rPr lang="zh-TW" altLang="en-US" sz="3200"/>
            </a:br>
            <a:r>
              <a:rPr lang="en-US" altLang="zh-TW" sz="3200"/>
              <a:t>(A)</a:t>
            </a:r>
            <a:r>
              <a:rPr lang="zh-TW" altLang="en-US" sz="3200"/>
              <a:t>石墨　</a:t>
            </a:r>
            <a:r>
              <a:rPr lang="en-US" altLang="zh-TW" sz="3200"/>
              <a:t>(B)</a:t>
            </a:r>
            <a:r>
              <a:rPr lang="zh-TW" altLang="en-US" sz="3200"/>
              <a:t>硫　</a:t>
            </a:r>
            <a:r>
              <a:rPr lang="en-US" altLang="zh-TW" sz="3200"/>
              <a:t>(C)</a:t>
            </a:r>
            <a:r>
              <a:rPr lang="zh-TW" altLang="en-US" sz="3200"/>
              <a:t>鋁　</a:t>
            </a:r>
            <a:r>
              <a:rPr lang="en-US" altLang="zh-TW" sz="3200"/>
              <a:t>(D)</a:t>
            </a:r>
            <a:r>
              <a:rPr lang="zh-TW" altLang="en-US" sz="3200"/>
              <a:t>銀</a:t>
            </a:r>
            <a:r>
              <a:rPr lang="zh-TW" altLang="en-US"/>
              <a:t> </a:t>
            </a:r>
          </a:p>
        </p:txBody>
      </p:sp>
      <p:sp>
        <p:nvSpPr>
          <p:cNvPr id="338947" name="Text Box 3"/>
          <p:cNvSpPr txBox="1">
            <a:spLocks noChangeArrowheads="1"/>
          </p:cNvSpPr>
          <p:nvPr/>
        </p:nvSpPr>
        <p:spPr bwMode="auto">
          <a:xfrm>
            <a:off x="900113" y="3141663"/>
            <a:ext cx="7272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TW" altLang="zh-TW"/>
          </a:p>
        </p:txBody>
      </p:sp>
      <p:pic>
        <p:nvPicPr>
          <p:cNvPr id="338948" name="Picture 4" descr="2015-05-26_0852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284538"/>
            <a:ext cx="302736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9" name="Rectangle 5"/>
          <p:cNvSpPr>
            <a:spLocks noChangeArrowheads="1"/>
          </p:cNvSpPr>
          <p:nvPr/>
        </p:nvSpPr>
        <p:spPr bwMode="auto">
          <a:xfrm>
            <a:off x="755650" y="5664200"/>
            <a:ext cx="67421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400">
                <a:solidFill>
                  <a:srgbClr val="0000FF"/>
                </a:solidFill>
              </a:rPr>
              <a:t>解析：可導電又可敲成碎塊（非金屬），即知是石墨。</a:t>
            </a:r>
            <a:r>
              <a:rPr lang="zh-TW" altLang="en-US"/>
              <a:t> </a:t>
            </a:r>
          </a:p>
        </p:txBody>
      </p:sp>
      <p:pic>
        <p:nvPicPr>
          <p:cNvPr id="338950" name="Picture 6" descr="2015-05-26_0852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429000"/>
            <a:ext cx="37449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1" name="Rectangle 7"/>
          <p:cNvSpPr>
            <a:spLocks noChangeArrowheads="1"/>
          </p:cNvSpPr>
          <p:nvPr/>
        </p:nvSpPr>
        <p:spPr bwMode="auto">
          <a:xfrm>
            <a:off x="4365625" y="32464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a:t>，</a:t>
            </a:r>
          </a:p>
        </p:txBody>
      </p:sp>
      <p:sp>
        <p:nvSpPr>
          <p:cNvPr id="338952" name="Rectangle 8"/>
          <p:cNvSpPr>
            <a:spLocks noChangeArrowheads="1"/>
          </p:cNvSpPr>
          <p:nvPr/>
        </p:nvSpPr>
        <p:spPr bwMode="auto">
          <a:xfrm>
            <a:off x="7451725" y="5876925"/>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A</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8949"/>
                                        </p:tgtEl>
                                        <p:attrNameLst>
                                          <p:attrName>style.visibility</p:attrName>
                                        </p:attrNameLst>
                                      </p:cBhvr>
                                      <p:to>
                                        <p:strVal val="visible"/>
                                      </p:to>
                                    </p:set>
                                    <p:animEffect transition="in" filter="box(in)">
                                      <p:cBhvr>
                                        <p:cTn id="7" dur="500"/>
                                        <p:tgtEl>
                                          <p:spTgt spid="338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8952"/>
                                        </p:tgtEl>
                                        <p:attrNameLst>
                                          <p:attrName>style.visibility</p:attrName>
                                        </p:attrNameLst>
                                      </p:cBhvr>
                                      <p:to>
                                        <p:strVal val="visible"/>
                                      </p:to>
                                    </p:set>
                                    <p:animEffect transition="in" filter="box(in)">
                                      <p:cBhvr>
                                        <p:cTn id="12" dur="500"/>
                                        <p:tgtEl>
                                          <p:spTgt spid="338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9" grpId="0"/>
      <p:bldP spid="33895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zh-TW" altLang="en-US">
                <a:solidFill>
                  <a:srgbClr val="FF0000"/>
                </a:solidFill>
                <a:ea typeface="華康勘亭流" pitchFamily="65" charset="-120"/>
              </a:rPr>
              <a:t>化學反應式</a:t>
            </a:r>
          </a:p>
        </p:txBody>
      </p:sp>
      <p:sp>
        <p:nvSpPr>
          <p:cNvPr id="87043" name="Rectangle 3"/>
          <p:cNvSpPr>
            <a:spLocks noGrp="1" noChangeArrowheads="1"/>
          </p:cNvSpPr>
          <p:nvPr>
            <p:ph type="body" idx="1"/>
          </p:nvPr>
        </p:nvSpPr>
        <p:spPr/>
        <p:txBody>
          <a:bodyPr/>
          <a:lstStyle/>
          <a:p>
            <a:r>
              <a:rPr lang="zh-TW" altLang="en-US">
                <a:solidFill>
                  <a:srgbClr val="0066FF"/>
                </a:solidFill>
                <a:ea typeface="華康魏碑體" pitchFamily="65" charset="-120"/>
              </a:rPr>
              <a:t>係數</a:t>
            </a:r>
          </a:p>
          <a:p>
            <a:r>
              <a:rPr lang="zh-TW" altLang="en-US">
                <a:solidFill>
                  <a:srgbClr val="0066FF"/>
                </a:solidFill>
                <a:ea typeface="華康魏碑體" pitchFamily="65" charset="-120"/>
              </a:rPr>
              <a:t>分子數</a:t>
            </a:r>
          </a:p>
          <a:p>
            <a:r>
              <a:rPr lang="zh-TW" altLang="en-US">
                <a:solidFill>
                  <a:srgbClr val="0066FF"/>
                </a:solidFill>
                <a:ea typeface="華康魏碑體" pitchFamily="65" charset="-120"/>
              </a:rPr>
              <a:t>莫耳數</a:t>
            </a:r>
          </a:p>
          <a:p>
            <a:r>
              <a:rPr lang="zh-TW" altLang="en-US">
                <a:solidFill>
                  <a:srgbClr val="0066FF"/>
                </a:solidFill>
                <a:ea typeface="華康魏碑體" pitchFamily="65" charset="-120"/>
              </a:rPr>
              <a:t>原子不滅</a:t>
            </a:r>
          </a:p>
          <a:p>
            <a:r>
              <a:rPr lang="zh-TW" altLang="en-US">
                <a:solidFill>
                  <a:srgbClr val="0066FF"/>
                </a:solidFill>
                <a:ea typeface="華康魏碑體" pitchFamily="65" charset="-120"/>
              </a:rPr>
              <a:t>質量守恒</a:t>
            </a:r>
          </a:p>
          <a:p>
            <a:r>
              <a:rPr lang="zh-TW" altLang="en-US">
                <a:solidFill>
                  <a:srgbClr val="0066FF"/>
                </a:solidFill>
                <a:ea typeface="華康魏碑體" pitchFamily="65" charset="-120"/>
              </a:rPr>
              <a:t>質量比</a:t>
            </a:r>
          </a:p>
          <a:p>
            <a:r>
              <a:rPr lang="zh-TW" altLang="en-US">
                <a:solidFill>
                  <a:srgbClr val="0066FF"/>
                </a:solidFill>
                <a:ea typeface="華康魏碑體" pitchFamily="65" charset="-120"/>
              </a:rPr>
              <a:t>分子量係數變質量</a:t>
            </a:r>
          </a:p>
        </p:txBody>
      </p:sp>
    </p:spTree>
    <p:extLst>
      <p:ext uri="{BB962C8B-B14F-4D97-AF65-F5344CB8AC3E}">
        <p14:creationId xmlns:p14="http://schemas.microsoft.com/office/powerpoint/2010/main" val="24002807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4967514"/>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u="sng" dirty="0">
                <a:solidFill>
                  <a:srgbClr val="FF0000"/>
                </a:solidFill>
                <a:latin typeface="Arial"/>
              </a:rPr>
              <a:t>110</a:t>
            </a:r>
            <a:r>
              <a:rPr lang="zh-TW" altLang="en-US" sz="3200" u="sng" dirty="0">
                <a:solidFill>
                  <a:srgbClr val="000000"/>
                </a:solidFill>
                <a:latin typeface="Arial"/>
              </a:rPr>
              <a:t>小新</a:t>
            </a:r>
            <a:r>
              <a:rPr lang="zh-TW" altLang="en-US" sz="3200" dirty="0">
                <a:solidFill>
                  <a:srgbClr val="000000"/>
                </a:solidFill>
                <a:latin typeface="Arial"/>
              </a:rPr>
              <a:t>專題研究的題目是「日常生活的食物──油條」，他在報告中提到：「部分業者使用碳酸氫銨</a:t>
            </a:r>
            <a:r>
              <a:rPr lang="en-US" altLang="zh-TW" sz="3200" dirty="0">
                <a:solidFill>
                  <a:srgbClr val="000000"/>
                </a:solidFill>
                <a:latin typeface="Arial"/>
              </a:rPr>
              <a:t>(</a:t>
            </a:r>
            <a:r>
              <a:rPr lang="en-US" altLang="zh-TW" sz="3200" dirty="0" err="1">
                <a:solidFill>
                  <a:srgbClr val="000000"/>
                </a:solidFill>
                <a:latin typeface="Arial"/>
              </a:rPr>
              <a:t>NH</a:t>
            </a:r>
            <a:r>
              <a:rPr lang="en-US" altLang="zh-TW" sz="3200" baseline="-25000" dirty="0" err="1">
                <a:solidFill>
                  <a:srgbClr val="000000"/>
                </a:solidFill>
                <a:latin typeface="Arial"/>
              </a:rPr>
              <a:t>4</a:t>
            </a:r>
            <a:r>
              <a:rPr lang="en-US" altLang="zh-TW" sz="3200" dirty="0" err="1">
                <a:solidFill>
                  <a:srgbClr val="000000"/>
                </a:solidFill>
                <a:latin typeface="Arial"/>
              </a:rPr>
              <a:t>HCO</a:t>
            </a:r>
            <a:r>
              <a:rPr lang="en-US" altLang="zh-TW" sz="3200" baseline="-25000" dirty="0" err="1">
                <a:solidFill>
                  <a:srgbClr val="000000"/>
                </a:solidFill>
                <a:latin typeface="Arial"/>
              </a:rPr>
              <a:t>3</a:t>
            </a:r>
            <a:r>
              <a:rPr lang="en-US" altLang="zh-TW" sz="3200" dirty="0">
                <a:solidFill>
                  <a:srgbClr val="000000"/>
                </a:solidFill>
                <a:latin typeface="Arial"/>
              </a:rPr>
              <a:t>)</a:t>
            </a:r>
            <a:r>
              <a:rPr lang="zh-TW" altLang="en-US" sz="3200" dirty="0">
                <a:solidFill>
                  <a:srgbClr val="000000"/>
                </a:solidFill>
                <a:latin typeface="Arial"/>
              </a:rPr>
              <a:t>做為食品膨鬆劑，在高溫油炸的過程中，碳酸氫銨會分解產生三種氣體，使緊實的麵糰迅速膨脹成膨鬆的油條。」上述產生的三種氣體中，</a:t>
            </a:r>
            <a:r>
              <a:rPr lang="zh-TW" altLang="en-US" sz="3200" u="dbl" dirty="0">
                <a:solidFill>
                  <a:srgbClr val="000000"/>
                </a:solidFill>
                <a:latin typeface="Arial"/>
              </a:rPr>
              <a:t>不可能</a:t>
            </a:r>
            <a:r>
              <a:rPr lang="zh-TW" altLang="en-US" sz="3200" dirty="0">
                <a:solidFill>
                  <a:srgbClr val="000000"/>
                </a:solidFill>
                <a:latin typeface="Arial"/>
              </a:rPr>
              <a:t>含有下列何者？</a:t>
            </a:r>
          </a:p>
          <a:p>
            <a:pPr marL="541338" indent="-541338" algn="just">
              <a:lnSpc>
                <a:spcPct val="110000"/>
              </a:lnSpc>
            </a:pPr>
            <a:r>
              <a:rPr lang="en-US" altLang="zh-TW" sz="3200" dirty="0">
                <a:solidFill>
                  <a:srgbClr val="000000"/>
                </a:solidFill>
                <a:latin typeface="Arial"/>
              </a:rPr>
              <a:t>	(A)</a:t>
            </a:r>
            <a:r>
              <a:rPr lang="zh-TW" altLang="en-US" sz="3200" dirty="0">
                <a:solidFill>
                  <a:srgbClr val="000000"/>
                </a:solidFill>
                <a:latin typeface="Arial"/>
              </a:rPr>
              <a:t>氨氣</a:t>
            </a:r>
            <a:r>
              <a:rPr lang="en-US" altLang="zh-TW" sz="3200" dirty="0">
                <a:solidFill>
                  <a:srgbClr val="000000"/>
                </a:solidFill>
                <a:latin typeface="Arial"/>
              </a:rPr>
              <a:t>		(B)</a:t>
            </a:r>
            <a:r>
              <a:rPr lang="zh-TW" altLang="en-US" sz="3200" dirty="0">
                <a:solidFill>
                  <a:srgbClr val="000000"/>
                </a:solidFill>
                <a:latin typeface="Arial"/>
              </a:rPr>
              <a:t>氯化氫</a:t>
            </a:r>
          </a:p>
          <a:p>
            <a:pPr marL="541338" indent="-541338" algn="just">
              <a:lnSpc>
                <a:spcPct val="110000"/>
              </a:lnSpc>
            </a:pPr>
            <a:r>
              <a:rPr lang="en-US" altLang="zh-TW" sz="3200" dirty="0">
                <a:solidFill>
                  <a:srgbClr val="000000"/>
                </a:solidFill>
                <a:latin typeface="Arial"/>
              </a:rPr>
              <a:t>	(C)</a:t>
            </a:r>
            <a:r>
              <a:rPr lang="zh-TW" altLang="en-US" sz="3200" dirty="0">
                <a:solidFill>
                  <a:srgbClr val="000000"/>
                </a:solidFill>
                <a:latin typeface="Arial"/>
              </a:rPr>
              <a:t>水蒸氣</a:t>
            </a:r>
            <a:r>
              <a:rPr lang="en-US" altLang="zh-TW" sz="3200" dirty="0">
                <a:solidFill>
                  <a:srgbClr val="000000"/>
                </a:solidFill>
                <a:latin typeface="Arial"/>
              </a:rPr>
              <a:t>		(D)</a:t>
            </a:r>
            <a:r>
              <a:rPr lang="zh-TW" altLang="en-US" sz="3200" dirty="0">
                <a:solidFill>
                  <a:srgbClr val="000000"/>
                </a:solidFill>
                <a:latin typeface="Arial"/>
              </a:rPr>
              <a:t>二氧化碳</a:t>
            </a:r>
          </a:p>
        </p:txBody>
      </p:sp>
    </p:spTree>
    <p:extLst>
      <p:ext uri="{BB962C8B-B14F-4D97-AF65-F5344CB8AC3E}">
        <p14:creationId xmlns:p14="http://schemas.microsoft.com/office/powerpoint/2010/main" val="5337804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323849" y="712756"/>
            <a:ext cx="8515351" cy="5187301"/>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5" name="矩形 4"/>
          <p:cNvSpPr>
            <a:spLocks noChangeArrowheads="1"/>
          </p:cNvSpPr>
          <p:nvPr/>
        </p:nvSpPr>
        <p:spPr bwMode="auto">
          <a:xfrm>
            <a:off x="323849" y="85272"/>
            <a:ext cx="8429625" cy="634020"/>
          </a:xfrm>
          <a:prstGeom prst="rect">
            <a:avLst/>
          </a:prstGeom>
          <a:noFill/>
          <a:ln w="9525">
            <a:noFill/>
            <a:miter lim="800000"/>
            <a:headEnd/>
            <a:tailEnd/>
          </a:ln>
        </p:spPr>
        <p:txBody>
          <a:bodyPr wrap="square">
            <a:spAutoFit/>
          </a:bodyPr>
          <a:lstStyle/>
          <a:p>
            <a:pPr marL="450850" indent="-450850" algn="just">
              <a:lnSpc>
                <a:spcPct val="110000"/>
              </a:lnSpc>
            </a:pPr>
            <a:r>
              <a:rPr lang="en-US" altLang="zh-TW" sz="3200" dirty="0">
                <a:solidFill>
                  <a:srgbClr val="FF0000"/>
                </a:solidFill>
                <a:latin typeface="Times New Roman"/>
                <a:ea typeface="標楷體" pitchFamily="65" charset="-120"/>
              </a:rPr>
              <a:t>110</a:t>
            </a:r>
            <a:r>
              <a:rPr lang="zh-TW" altLang="en-US" sz="3200" dirty="0">
                <a:solidFill>
                  <a:srgbClr val="000000"/>
                </a:solidFill>
                <a:latin typeface="Times New Roman"/>
                <a:ea typeface="標楷體" pitchFamily="65" charset="-120"/>
              </a:rPr>
              <a:t>請閱讀下列敘述後，回答</a:t>
            </a:r>
            <a:r>
              <a:rPr lang="en-US" altLang="zh-TW" sz="3200" dirty="0">
                <a:solidFill>
                  <a:srgbClr val="000000"/>
                </a:solidFill>
                <a:latin typeface="Times New Roman"/>
                <a:ea typeface="標楷體" pitchFamily="65" charset="-120"/>
              </a:rPr>
              <a:t>52</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53</a:t>
            </a:r>
            <a:r>
              <a:rPr lang="zh-TW" altLang="en-US" sz="3200" dirty="0">
                <a:solidFill>
                  <a:srgbClr val="000000"/>
                </a:solidFill>
                <a:latin typeface="Times New Roman"/>
                <a:ea typeface="標楷體" pitchFamily="65" charset="-120"/>
              </a:rPr>
              <a:t>題</a:t>
            </a:r>
          </a:p>
        </p:txBody>
      </p:sp>
      <p:sp>
        <p:nvSpPr>
          <p:cNvPr id="4" name="矩形 3"/>
          <p:cNvSpPr>
            <a:spLocks noChangeArrowheads="1"/>
          </p:cNvSpPr>
          <p:nvPr/>
        </p:nvSpPr>
        <p:spPr bwMode="auto">
          <a:xfrm>
            <a:off x="323849" y="712756"/>
            <a:ext cx="8515351" cy="5016758"/>
          </a:xfrm>
          <a:prstGeom prst="rect">
            <a:avLst/>
          </a:prstGeom>
          <a:noFill/>
          <a:ln w="9525">
            <a:noFill/>
            <a:miter lim="800000"/>
            <a:headEnd/>
            <a:tailEnd/>
          </a:ln>
        </p:spPr>
        <p:txBody>
          <a:bodyPr wrap="square">
            <a:spAutoFit/>
          </a:bodyPr>
          <a:lstStyle/>
          <a:p>
            <a:pPr algn="just" hangingPunct="0"/>
            <a:r>
              <a:rPr lang="zh-TW" altLang="en-US" sz="3200">
                <a:solidFill>
                  <a:srgbClr val="000000"/>
                </a:solidFill>
                <a:latin typeface="Times New Roman"/>
                <a:ea typeface="標楷體" pitchFamily="65" charset="-120"/>
              </a:rPr>
              <a:t>　　</a:t>
            </a:r>
            <a:r>
              <a:rPr lang="zh-TW" altLang="en-US" sz="3200" spc="-100">
                <a:solidFill>
                  <a:srgbClr val="000000"/>
                </a:solidFill>
                <a:latin typeface="Times New Roman"/>
                <a:ea typeface="標楷體" pitchFamily="65" charset="-120"/>
              </a:rPr>
              <a:t>竹筍是一種常見的食材，竹筍帶有苦味是因為含有化合物</a:t>
            </a:r>
            <a:r>
              <a:rPr lang="en-US" altLang="zh-TW" sz="3200" spc="-100">
                <a:solidFill>
                  <a:srgbClr val="000000"/>
                </a:solidFill>
                <a:latin typeface="Times New Roman"/>
                <a:ea typeface="標楷體" pitchFamily="65" charset="-120"/>
              </a:rPr>
              <a:t>X</a:t>
            </a:r>
            <a:r>
              <a:rPr lang="zh-TW" altLang="en-US" sz="3200" spc="-100">
                <a:solidFill>
                  <a:srgbClr val="000000"/>
                </a:solidFill>
                <a:latin typeface="Times New Roman"/>
                <a:ea typeface="標楷體" pitchFamily="65" charset="-120"/>
              </a:rPr>
              <a:t>，若</a:t>
            </a:r>
            <a:r>
              <a:rPr lang="zh-TW" altLang="en-US" sz="3200" u="sng" spc="-100">
                <a:solidFill>
                  <a:srgbClr val="000000"/>
                </a:solidFill>
                <a:latin typeface="Times New Roman"/>
                <a:ea typeface="標楷體" pitchFamily="65" charset="-120"/>
              </a:rPr>
              <a:t>化合物</a:t>
            </a:r>
            <a:r>
              <a:rPr lang="en-US" altLang="zh-TW" sz="3200" u="sng" spc="-100">
                <a:solidFill>
                  <a:srgbClr val="000000"/>
                </a:solidFill>
                <a:latin typeface="Times New Roman"/>
                <a:ea typeface="標楷體" pitchFamily="65" charset="-120"/>
              </a:rPr>
              <a:t>X</a:t>
            </a:r>
            <a:r>
              <a:rPr lang="zh-TW" altLang="en-US" sz="3200" u="sng" spc="-100">
                <a:solidFill>
                  <a:srgbClr val="000000"/>
                </a:solidFill>
                <a:latin typeface="Times New Roman"/>
                <a:ea typeface="標楷體" pitchFamily="65" charset="-120"/>
              </a:rPr>
              <a:t>在酵素參與下和水反應，產物之一為有毒的氫氰酸</a:t>
            </a:r>
            <a:r>
              <a:rPr lang="en-US" altLang="zh-TW" sz="3200" u="sng" spc="-100">
                <a:solidFill>
                  <a:srgbClr val="000000"/>
                </a:solidFill>
                <a:latin typeface="Times New Roman"/>
                <a:ea typeface="標楷體" pitchFamily="65" charset="-120"/>
              </a:rPr>
              <a:t>(HCN)</a:t>
            </a:r>
            <a:r>
              <a:rPr lang="zh-TW" altLang="en-US" sz="3200" spc="-100">
                <a:solidFill>
                  <a:srgbClr val="000000"/>
                </a:solidFill>
                <a:latin typeface="Times New Roman"/>
                <a:ea typeface="標楷體" pitchFamily="65" charset="-120"/>
              </a:rPr>
              <a:t>，可避免被動物取食，是植物本身的一種保護機制。</a:t>
            </a:r>
          </a:p>
          <a:p>
            <a:pPr algn="just" hangingPunct="0"/>
            <a:r>
              <a:rPr lang="zh-TW" altLang="en-US" sz="3200" spc="-100">
                <a:solidFill>
                  <a:srgbClr val="000000"/>
                </a:solidFill>
                <a:latin typeface="Times New Roman"/>
                <a:ea typeface="標楷體" pitchFamily="65" charset="-120"/>
              </a:rPr>
              <a:t>　　當竹筍從地下莖冒出土，筍尖被陽光照射後會轉為綠色，俗稱「出青」。竹筍的尖端嫩芽，尤其是出青的竹筍嫩芽，含有較多的化合物</a:t>
            </a:r>
            <a:r>
              <a:rPr lang="en-US" altLang="zh-TW" sz="3200" spc="-100">
                <a:solidFill>
                  <a:srgbClr val="000000"/>
                </a:solidFill>
                <a:latin typeface="Times New Roman"/>
                <a:ea typeface="標楷體" pitchFamily="65" charset="-120"/>
              </a:rPr>
              <a:t>X</a:t>
            </a:r>
            <a:r>
              <a:rPr lang="zh-TW" altLang="en-US" sz="3200" spc="-100">
                <a:solidFill>
                  <a:srgbClr val="000000"/>
                </a:solidFill>
                <a:latin typeface="Times New Roman"/>
                <a:ea typeface="標楷體" pitchFamily="65" charset="-120"/>
              </a:rPr>
              <a:t>，所以此部位更易帶有苦味。有鑒於此，農民常在竹筍生長處事先覆蓋土壤或使用其他方式，以避免竹筍出青，對品質和口感帶來影響。</a:t>
            </a:r>
          </a:p>
        </p:txBody>
      </p:sp>
    </p:spTree>
    <p:extLst>
      <p:ext uri="{BB962C8B-B14F-4D97-AF65-F5344CB8AC3E}">
        <p14:creationId xmlns:p14="http://schemas.microsoft.com/office/powerpoint/2010/main" val="26034575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323849" y="473076"/>
            <a:ext cx="8429625" cy="3846438"/>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52.	</a:t>
            </a:r>
            <a:r>
              <a:rPr lang="zh-TW" altLang="en-US" sz="3200">
                <a:solidFill>
                  <a:srgbClr val="000000"/>
                </a:solidFill>
                <a:latin typeface="Times New Roman"/>
                <a:ea typeface="標楷體" pitchFamily="65" charset="-120"/>
              </a:rPr>
              <a:t>已知化合物</a:t>
            </a:r>
            <a:r>
              <a:rPr lang="en-US" altLang="zh-TW" sz="3200">
                <a:solidFill>
                  <a:srgbClr val="000000"/>
                </a:solidFill>
                <a:latin typeface="Times New Roman"/>
                <a:ea typeface="標楷體" pitchFamily="65" charset="-120"/>
              </a:rPr>
              <a:t>X</a:t>
            </a:r>
            <a:r>
              <a:rPr lang="zh-TW" altLang="en-US" sz="3200">
                <a:solidFill>
                  <a:srgbClr val="000000"/>
                </a:solidFill>
                <a:latin typeface="Times New Roman"/>
                <a:ea typeface="標楷體" pitchFamily="65" charset="-120"/>
              </a:rPr>
              <a:t>是含有−</a:t>
            </a:r>
            <a:r>
              <a:rPr lang="en-US" altLang="zh-TW" sz="3200">
                <a:solidFill>
                  <a:srgbClr val="000000"/>
                </a:solidFill>
                <a:latin typeface="Times New Roman"/>
                <a:ea typeface="標楷體" pitchFamily="65" charset="-120"/>
              </a:rPr>
              <a:t>OH</a:t>
            </a:r>
            <a:r>
              <a:rPr lang="zh-TW" altLang="en-US" sz="3200">
                <a:solidFill>
                  <a:srgbClr val="000000"/>
                </a:solidFill>
                <a:latin typeface="Times New Roman"/>
                <a:ea typeface="標楷體" pitchFamily="65" charset="-120"/>
              </a:rPr>
              <a:t>原子團的有機化合物，上述畫線處的反應說明，下列敘述何者正確？</a:t>
            </a:r>
          </a:p>
          <a:p>
            <a:pPr marL="541338" indent="-541338" algn="just">
              <a:lnSpc>
                <a:spcPct val="110000"/>
              </a:lnSpc>
            </a:pPr>
            <a:r>
              <a:rPr lang="en-US" altLang="zh-TW" sz="3200">
                <a:solidFill>
                  <a:srgbClr val="000000"/>
                </a:solidFill>
                <a:latin typeface="Times New Roman"/>
                <a:ea typeface="標楷體" pitchFamily="65" charset="-120"/>
              </a:rPr>
              <a:t>	(A)</a:t>
            </a:r>
            <a:r>
              <a:rPr lang="zh-TW" altLang="en-US" sz="3200">
                <a:solidFill>
                  <a:srgbClr val="000000"/>
                </a:solidFill>
                <a:latin typeface="Times New Roman"/>
                <a:ea typeface="標楷體" pitchFamily="65" charset="-120"/>
              </a:rPr>
              <a:t>是催化反應，化合物</a:t>
            </a:r>
            <a:r>
              <a:rPr lang="en-US" altLang="zh-TW" sz="3200">
                <a:solidFill>
                  <a:srgbClr val="000000"/>
                </a:solidFill>
                <a:latin typeface="Times New Roman"/>
                <a:ea typeface="標楷體" pitchFamily="65" charset="-120"/>
              </a:rPr>
              <a:t>X</a:t>
            </a:r>
            <a:r>
              <a:rPr lang="zh-TW" altLang="en-US" sz="3200">
                <a:solidFill>
                  <a:srgbClr val="000000"/>
                </a:solidFill>
                <a:latin typeface="Times New Roman"/>
                <a:ea typeface="標楷體" pitchFamily="65" charset="-120"/>
              </a:rPr>
              <a:t>最多含有</a:t>
            </a:r>
            <a:r>
              <a:rPr lang="en-US" altLang="zh-TW" sz="3200">
                <a:solidFill>
                  <a:srgbClr val="000000"/>
                </a:solidFill>
                <a:latin typeface="Times New Roman"/>
                <a:ea typeface="標楷體" pitchFamily="65" charset="-120"/>
              </a:rPr>
              <a:t>3</a:t>
            </a:r>
            <a:r>
              <a:rPr lang="zh-TW" altLang="en-US" sz="3200">
                <a:solidFill>
                  <a:srgbClr val="000000"/>
                </a:solidFill>
                <a:latin typeface="Times New Roman"/>
                <a:ea typeface="標楷體" pitchFamily="65" charset="-120"/>
              </a:rPr>
              <a:t>種元素</a:t>
            </a:r>
          </a:p>
          <a:p>
            <a:pPr marL="541338" indent="-541338" algn="just">
              <a:lnSpc>
                <a:spcPct val="110000"/>
              </a:lnSpc>
            </a:pPr>
            <a:r>
              <a:rPr lang="en-US" altLang="zh-TW" sz="3200">
                <a:solidFill>
                  <a:srgbClr val="000000"/>
                </a:solidFill>
                <a:latin typeface="Times New Roman"/>
                <a:ea typeface="標楷體" pitchFamily="65" charset="-120"/>
              </a:rPr>
              <a:t>	(B)</a:t>
            </a:r>
            <a:r>
              <a:rPr lang="zh-TW" altLang="en-US" sz="3200">
                <a:solidFill>
                  <a:srgbClr val="000000"/>
                </a:solidFill>
                <a:latin typeface="Times New Roman"/>
                <a:ea typeface="標楷體" pitchFamily="65" charset="-120"/>
              </a:rPr>
              <a:t>是催化反應，化合物</a:t>
            </a:r>
            <a:r>
              <a:rPr lang="en-US" altLang="zh-TW" sz="3200">
                <a:solidFill>
                  <a:srgbClr val="000000"/>
                </a:solidFill>
                <a:latin typeface="Times New Roman"/>
                <a:ea typeface="標楷體" pitchFamily="65" charset="-120"/>
              </a:rPr>
              <a:t>X</a:t>
            </a:r>
            <a:r>
              <a:rPr lang="zh-TW" altLang="en-US" sz="3200">
                <a:solidFill>
                  <a:srgbClr val="000000"/>
                </a:solidFill>
                <a:latin typeface="Times New Roman"/>
                <a:ea typeface="標楷體" pitchFamily="65" charset="-120"/>
              </a:rPr>
              <a:t>最少含有</a:t>
            </a:r>
            <a:r>
              <a:rPr lang="en-US" altLang="zh-TW" sz="3200">
                <a:solidFill>
                  <a:srgbClr val="000000"/>
                </a:solidFill>
                <a:latin typeface="Times New Roman"/>
                <a:ea typeface="標楷體" pitchFamily="65" charset="-120"/>
              </a:rPr>
              <a:t>4</a:t>
            </a:r>
            <a:r>
              <a:rPr lang="zh-TW" altLang="en-US" sz="3200">
                <a:solidFill>
                  <a:srgbClr val="000000"/>
                </a:solidFill>
                <a:latin typeface="Times New Roman"/>
                <a:ea typeface="標楷體" pitchFamily="65" charset="-120"/>
              </a:rPr>
              <a:t>種元素</a:t>
            </a:r>
          </a:p>
          <a:p>
            <a:pPr marL="541338" indent="-541338" algn="just">
              <a:lnSpc>
                <a:spcPct val="110000"/>
              </a:lnSpc>
            </a:pPr>
            <a:r>
              <a:rPr lang="en-US" altLang="zh-TW" sz="3200">
                <a:solidFill>
                  <a:srgbClr val="000000"/>
                </a:solidFill>
                <a:latin typeface="Times New Roman"/>
                <a:ea typeface="標楷體" pitchFamily="65" charset="-120"/>
              </a:rPr>
              <a:t>	(C)</a:t>
            </a:r>
            <a:r>
              <a:rPr lang="zh-TW" altLang="en-US" sz="3200">
                <a:solidFill>
                  <a:srgbClr val="000000"/>
                </a:solidFill>
                <a:latin typeface="Times New Roman"/>
                <a:ea typeface="標楷體" pitchFamily="65" charset="-120"/>
              </a:rPr>
              <a:t>是脫水反應，化合物</a:t>
            </a:r>
            <a:r>
              <a:rPr lang="en-US" altLang="zh-TW" sz="3200">
                <a:solidFill>
                  <a:srgbClr val="000000"/>
                </a:solidFill>
                <a:latin typeface="Times New Roman"/>
                <a:ea typeface="標楷體" pitchFamily="65" charset="-120"/>
              </a:rPr>
              <a:t>X</a:t>
            </a:r>
            <a:r>
              <a:rPr lang="zh-TW" altLang="en-US" sz="3200">
                <a:solidFill>
                  <a:srgbClr val="000000"/>
                </a:solidFill>
                <a:latin typeface="Times New Roman"/>
                <a:ea typeface="標楷體" pitchFamily="65" charset="-120"/>
              </a:rPr>
              <a:t>最多含有</a:t>
            </a:r>
            <a:r>
              <a:rPr lang="en-US" altLang="zh-TW" sz="3200">
                <a:solidFill>
                  <a:srgbClr val="000000"/>
                </a:solidFill>
                <a:latin typeface="Times New Roman"/>
                <a:ea typeface="標楷體" pitchFamily="65" charset="-120"/>
              </a:rPr>
              <a:t>3</a:t>
            </a:r>
            <a:r>
              <a:rPr lang="zh-TW" altLang="en-US" sz="3200">
                <a:solidFill>
                  <a:srgbClr val="000000"/>
                </a:solidFill>
                <a:latin typeface="Times New Roman"/>
                <a:ea typeface="標楷體" pitchFamily="65" charset="-120"/>
              </a:rPr>
              <a:t>種元素</a:t>
            </a:r>
          </a:p>
          <a:p>
            <a:pPr marL="541338" indent="-541338" algn="just">
              <a:lnSpc>
                <a:spcPct val="110000"/>
              </a:lnSpc>
            </a:pPr>
            <a:r>
              <a:rPr lang="en-US" altLang="zh-TW" sz="3200">
                <a:solidFill>
                  <a:srgbClr val="000000"/>
                </a:solidFill>
                <a:latin typeface="Times New Roman"/>
                <a:ea typeface="標楷體" pitchFamily="65" charset="-120"/>
              </a:rPr>
              <a:t>	(D)</a:t>
            </a:r>
            <a:r>
              <a:rPr lang="zh-TW" altLang="en-US" sz="3200">
                <a:solidFill>
                  <a:srgbClr val="000000"/>
                </a:solidFill>
                <a:latin typeface="Times New Roman"/>
                <a:ea typeface="標楷體" pitchFamily="65" charset="-120"/>
              </a:rPr>
              <a:t>是脫水反應，化合物</a:t>
            </a:r>
            <a:r>
              <a:rPr lang="en-US" altLang="zh-TW" sz="3200">
                <a:solidFill>
                  <a:srgbClr val="000000"/>
                </a:solidFill>
                <a:latin typeface="Times New Roman"/>
                <a:ea typeface="標楷體" pitchFamily="65" charset="-120"/>
              </a:rPr>
              <a:t>X</a:t>
            </a:r>
            <a:r>
              <a:rPr lang="zh-TW" altLang="en-US" sz="3200">
                <a:solidFill>
                  <a:srgbClr val="000000"/>
                </a:solidFill>
                <a:latin typeface="Times New Roman"/>
                <a:ea typeface="標楷體" pitchFamily="65" charset="-120"/>
              </a:rPr>
              <a:t>最少含有</a:t>
            </a:r>
            <a:r>
              <a:rPr lang="en-US" altLang="zh-TW" sz="3200">
                <a:solidFill>
                  <a:srgbClr val="000000"/>
                </a:solidFill>
                <a:latin typeface="Times New Roman"/>
                <a:ea typeface="標楷體" pitchFamily="65" charset="-120"/>
              </a:rPr>
              <a:t>4</a:t>
            </a:r>
            <a:r>
              <a:rPr lang="zh-TW" altLang="en-US" sz="3200">
                <a:solidFill>
                  <a:srgbClr val="000000"/>
                </a:solidFill>
                <a:latin typeface="Times New Roman"/>
                <a:ea typeface="標楷體" pitchFamily="65" charset="-120"/>
              </a:rPr>
              <a:t>種元素</a:t>
            </a:r>
            <a:endParaRPr lang="zh-TW" altLang="en-US" sz="3200" baseline="-25000" dirty="0">
              <a:solidFill>
                <a:srgbClr val="000000"/>
              </a:solidFill>
              <a:latin typeface="Times New Roman"/>
              <a:ea typeface="標楷體" pitchFamily="65" charset="-120"/>
            </a:endParaRPr>
          </a:p>
        </p:txBody>
      </p:sp>
    </p:spTree>
    <p:extLst>
      <p:ext uri="{BB962C8B-B14F-4D97-AF65-F5344CB8AC3E}">
        <p14:creationId xmlns:p14="http://schemas.microsoft.com/office/powerpoint/2010/main" val="38136681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457200" y="274638"/>
            <a:ext cx="8229600" cy="3154362"/>
          </a:xfrm>
        </p:spPr>
        <p:txBody>
          <a:bodyPr anchor="t"/>
          <a:lstStyle/>
          <a:p>
            <a:pPr algn="l"/>
            <a:r>
              <a:rPr lang="zh-TW" altLang="en-US" sz="2800"/>
              <a:t>附圖為可樂包裝上的碳足跡標籤，標籤上的數字代表此可樂（包含瓶子）從製造、運輸、使用到回收等過程中，各階段所產生的溫室氣體，經換算後相當於總共排放出</a:t>
            </a:r>
            <a:r>
              <a:rPr lang="en-US" altLang="zh-TW" sz="2800"/>
              <a:t>280 g</a:t>
            </a:r>
            <a:r>
              <a:rPr lang="zh-TW" altLang="en-US" sz="2800"/>
              <a:t>的二氧化碳。若某運動飲料的碳足跡經換算後為</a:t>
            </a:r>
            <a:r>
              <a:rPr lang="en-US" altLang="zh-TW" sz="2800"/>
              <a:t>8</a:t>
            </a:r>
            <a:r>
              <a:rPr lang="zh-TW" altLang="en-US" sz="2800"/>
              <a:t>莫耳的二氧化碳，則此運動飲料的碳足跡標示應為下列何者？（碳和氧的原子量分別為</a:t>
            </a:r>
            <a:r>
              <a:rPr lang="en-US" altLang="zh-TW" sz="2800"/>
              <a:t>12</a:t>
            </a:r>
            <a:r>
              <a:rPr lang="zh-TW" altLang="en-US" sz="2800"/>
              <a:t>與</a:t>
            </a:r>
            <a:r>
              <a:rPr lang="en-US" altLang="zh-TW" sz="2800"/>
              <a:t>16</a:t>
            </a:r>
            <a:r>
              <a:rPr lang="zh-TW" altLang="en-US" sz="2800"/>
              <a:t>）</a:t>
            </a:r>
            <a:r>
              <a:rPr lang="zh-TW" altLang="en-US" sz="4000"/>
              <a:t> </a:t>
            </a:r>
          </a:p>
        </p:txBody>
      </p:sp>
      <p:sp>
        <p:nvSpPr>
          <p:cNvPr id="260099" name="Rectangle 3"/>
          <p:cNvSpPr>
            <a:spLocks noGrp="1" noChangeArrowheads="1"/>
          </p:cNvSpPr>
          <p:nvPr>
            <p:ph type="body" idx="1"/>
          </p:nvPr>
        </p:nvSpPr>
        <p:spPr>
          <a:xfrm>
            <a:off x="7308850" y="5300663"/>
            <a:ext cx="1377950" cy="825500"/>
          </a:xfrm>
        </p:spPr>
        <p:txBody>
          <a:bodyPr/>
          <a:lstStyle/>
          <a:p>
            <a:pPr>
              <a:lnSpc>
                <a:spcPct val="90000"/>
              </a:lnSpc>
            </a:pPr>
            <a:r>
              <a:rPr lang="zh-TW" altLang="en-US" sz="2400"/>
              <a:t>答案：</a:t>
            </a:r>
            <a:r>
              <a:rPr lang="en-US" altLang="zh-TW" sz="2400"/>
              <a:t>D </a:t>
            </a:r>
          </a:p>
        </p:txBody>
      </p:sp>
      <p:pic>
        <p:nvPicPr>
          <p:cNvPr id="260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3860800"/>
            <a:ext cx="2030412" cy="2444750"/>
          </a:xfrm>
          <a:prstGeom prst="rect">
            <a:avLst/>
          </a:prstGeom>
          <a:noFill/>
          <a:extLst>
            <a:ext uri="{909E8E84-426E-40DD-AFC4-6F175D3DCCD1}">
              <a14:hiddenFill xmlns:a14="http://schemas.microsoft.com/office/drawing/2010/main">
                <a:solidFill>
                  <a:srgbClr val="FFFFFF"/>
                </a:solidFill>
              </a14:hiddenFill>
            </a:ext>
          </a:extLst>
        </p:spPr>
      </p:pic>
      <p:pic>
        <p:nvPicPr>
          <p:cNvPr id="260101" name="Picture 5" descr="Y8ML7A0-K-12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538" y="4005263"/>
            <a:ext cx="10858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2" name="Picture 6" descr="Y8ML7A0-K-12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938" y="3860800"/>
            <a:ext cx="10858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3" name="Picture 7" descr="Y8ML7A0-K-12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338" y="3933825"/>
            <a:ext cx="10858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4" name="Picture 8" descr="Y8ML7A0-K-12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2225" y="3789363"/>
            <a:ext cx="10858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740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Effect transition="in" filter="box(in)">
                                      <p:cBhvr>
                                        <p:cTn id="7" dur="500"/>
                                        <p:tgtEl>
                                          <p:spTgt spid="260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260099">
                                            <p:txEl>
                                              <p:pRg st="0" end="0"/>
                                            </p:txEl>
                                          </p:spTgt>
                                        </p:tgtEl>
                                        <p:attrNameLst>
                                          <p:attrName>style.visibility</p:attrName>
                                        </p:attrNameLst>
                                      </p:cBhvr>
                                      <p:to>
                                        <p:strVal val="visible"/>
                                      </p:to>
                                    </p:set>
                                    <p:animEffect transition="in" filter="box(in)">
                                      <p:cBhvr>
                                        <p:cTn id="12" dur="500"/>
                                        <p:tgtEl>
                                          <p:spTgt spid="260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p:bldP spid="260099"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385991"/>
            <a:ext cx="8429625" cy="4929811"/>
          </a:xfrm>
          <a:prstGeom prst="rect">
            <a:avLst/>
          </a:prstGeom>
          <a:noFill/>
          <a:ln w="9525">
            <a:noFill/>
            <a:miter lim="800000"/>
            <a:headEnd/>
            <a:tailEnd/>
          </a:ln>
        </p:spPr>
        <p:txBody>
          <a:bodyPr wrap="square">
            <a:spAutoFit/>
          </a:bodyPr>
          <a:lstStyle/>
          <a:p>
            <a:pPr marL="1425575" indent="-849313" algn="just">
              <a:lnSpc>
                <a:spcPct val="110000"/>
              </a:lnSpc>
            </a:pPr>
            <a:r>
              <a:rPr lang="zh-TW" altLang="en-US" sz="3200">
                <a:solidFill>
                  <a:srgbClr val="000000"/>
                </a:solidFill>
                <a:latin typeface="Times New Roman"/>
                <a:ea typeface="標楷體" pitchFamily="65" charset="-120"/>
              </a:rPr>
              <a:t>依據實驗內容與結果，可以說明下列何者？</a:t>
            </a:r>
          </a:p>
          <a:p>
            <a:pPr marL="1208088" indent="-631825" algn="just">
              <a:lnSpc>
                <a:spcPct val="110000"/>
              </a:lnSpc>
            </a:pPr>
            <a:r>
              <a:rPr lang="en-US" altLang="zh-TW" sz="3200">
                <a:solidFill>
                  <a:srgbClr val="000000"/>
                </a:solidFill>
                <a:latin typeface="Times New Roman"/>
                <a:ea typeface="標楷體" pitchFamily="65" charset="-120"/>
              </a:rPr>
              <a:t>(A)	</a:t>
            </a:r>
            <a:r>
              <a:rPr lang="zh-TW" altLang="en-US" sz="3200">
                <a:solidFill>
                  <a:srgbClr val="000000"/>
                </a:solidFill>
                <a:latin typeface="Times New Roman"/>
                <a:ea typeface="標楷體" pitchFamily="65" charset="-120"/>
              </a:rPr>
              <a:t>本實驗是在探討胡蘿蔔接觸面積與反應速率的關係</a:t>
            </a:r>
          </a:p>
          <a:p>
            <a:pPr marL="1208088" indent="-631825" algn="just">
              <a:lnSpc>
                <a:spcPct val="110000"/>
              </a:lnSpc>
            </a:pPr>
            <a:r>
              <a:rPr lang="en-US" altLang="zh-TW" sz="3200">
                <a:solidFill>
                  <a:srgbClr val="000000"/>
                </a:solidFill>
                <a:latin typeface="Times New Roman"/>
                <a:ea typeface="標楷體" pitchFamily="65" charset="-120"/>
              </a:rPr>
              <a:t>(B)	</a:t>
            </a:r>
            <a:r>
              <a:rPr lang="zh-TW" altLang="en-US" sz="3200">
                <a:solidFill>
                  <a:srgbClr val="000000"/>
                </a:solidFill>
                <a:latin typeface="Times New Roman"/>
                <a:ea typeface="標楷體" pitchFamily="65" charset="-120"/>
              </a:rPr>
              <a:t>本實驗是在探討胡蘿蔔濃度與產生氧氣體積多寡的關係</a:t>
            </a:r>
          </a:p>
          <a:p>
            <a:pPr marL="1208088" indent="-631825" algn="just">
              <a:lnSpc>
                <a:spcPct val="110000"/>
              </a:lnSpc>
            </a:pPr>
            <a:r>
              <a:rPr lang="en-US" altLang="zh-TW" sz="3200">
                <a:solidFill>
                  <a:srgbClr val="000000"/>
                </a:solidFill>
                <a:latin typeface="Times New Roman"/>
                <a:ea typeface="標楷體" pitchFamily="65" charset="-120"/>
              </a:rPr>
              <a:t>(C)	</a:t>
            </a:r>
            <a:r>
              <a:rPr lang="zh-TW" altLang="en-US" sz="3200">
                <a:solidFill>
                  <a:srgbClr val="000000"/>
                </a:solidFill>
                <a:latin typeface="Times New Roman"/>
                <a:ea typeface="標楷體" pitchFamily="65" charset="-120"/>
              </a:rPr>
              <a:t>若改變步驟一中所加入水量的多寡，並不會影響表中的實驗數值</a:t>
            </a:r>
          </a:p>
          <a:p>
            <a:pPr marL="1208088" indent="-631825" algn="just">
              <a:lnSpc>
                <a:spcPct val="110000"/>
              </a:lnSpc>
            </a:pPr>
            <a:r>
              <a:rPr lang="en-US" altLang="zh-TW" sz="3200">
                <a:solidFill>
                  <a:srgbClr val="000000"/>
                </a:solidFill>
                <a:latin typeface="Times New Roman"/>
                <a:ea typeface="標楷體" pitchFamily="65" charset="-120"/>
              </a:rPr>
              <a:t>(D)	</a:t>
            </a:r>
            <a:r>
              <a:rPr lang="zh-TW" altLang="en-US" sz="3200">
                <a:solidFill>
                  <a:srgbClr val="000000"/>
                </a:solidFill>
                <a:latin typeface="Times New Roman"/>
                <a:ea typeface="標楷體" pitchFamily="65" charset="-120"/>
              </a:rPr>
              <a:t>胡蘿蔔為本實驗的反應物，且接觸面積越大，氧氣的最終總產量越多</a:t>
            </a:r>
          </a:p>
        </p:txBody>
      </p:sp>
    </p:spTree>
    <p:extLst>
      <p:ext uri="{BB962C8B-B14F-4D97-AF65-F5344CB8AC3E}">
        <p14:creationId xmlns:p14="http://schemas.microsoft.com/office/powerpoint/2010/main" val="40828619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body" idx="1"/>
          </p:nvPr>
        </p:nvSpPr>
        <p:spPr>
          <a:xfrm>
            <a:off x="684213" y="260350"/>
            <a:ext cx="8229600" cy="3700463"/>
          </a:xfrm>
        </p:spPr>
        <p:txBody>
          <a:bodyPr/>
          <a:lstStyle/>
          <a:p>
            <a:pPr marL="263525" indent="-263525">
              <a:lnSpc>
                <a:spcPct val="90000"/>
              </a:lnSpc>
            </a:pPr>
            <a:r>
              <a:rPr lang="en-US" altLang="zh-TW">
                <a:solidFill>
                  <a:srgbClr val="CC0000"/>
                </a:solidFill>
              </a:rPr>
              <a:t>105</a:t>
            </a:r>
            <a:r>
              <a:rPr lang="zh-TW" altLang="en-US"/>
              <a:t>已知六種元素的原子量如右表所示。有四包肥料分別僅含有下列選項的一種化合物，小傑想要在土壤中加入氮元素質量比例超過</a:t>
            </a:r>
            <a:r>
              <a:rPr lang="en-US" altLang="zh-TW"/>
              <a:t>40</a:t>
            </a:r>
            <a:r>
              <a:rPr lang="zh-TW" altLang="en-US"/>
              <a:t>％的肥料，哪一包肥料所含的化合</a:t>
            </a:r>
            <a:br>
              <a:rPr lang="zh-TW" altLang="en-US"/>
            </a:br>
            <a:r>
              <a:rPr lang="zh-TW" altLang="en-US"/>
              <a:t>物最符合小傑的需求？</a:t>
            </a:r>
            <a:br>
              <a:rPr lang="zh-TW" altLang="en-US"/>
            </a:br>
            <a:r>
              <a:rPr lang="zh-TW" altLang="en-US"/>
              <a:t/>
            </a:r>
            <a:br>
              <a:rPr lang="zh-TW" altLang="en-US"/>
            </a:br>
            <a:r>
              <a:rPr lang="en-US" altLang="zh-TW"/>
              <a:t>(A) CO(NH</a:t>
            </a:r>
            <a:r>
              <a:rPr lang="en-US" altLang="zh-TW" baseline="-25000"/>
              <a:t>2</a:t>
            </a:r>
            <a:r>
              <a:rPr lang="en-US" altLang="zh-TW"/>
              <a:t>)</a:t>
            </a:r>
            <a:r>
              <a:rPr lang="en-US" altLang="zh-TW" baseline="-25000"/>
              <a:t>2</a:t>
            </a:r>
            <a:r>
              <a:rPr lang="zh-TW" altLang="en-US"/>
              <a:t>　　</a:t>
            </a:r>
            <a:r>
              <a:rPr lang="en-US" altLang="zh-TW"/>
              <a:t>(B) (NH</a:t>
            </a:r>
            <a:r>
              <a:rPr lang="en-US" altLang="zh-TW" baseline="-25000"/>
              <a:t>4</a:t>
            </a:r>
            <a:r>
              <a:rPr lang="en-US" altLang="zh-TW"/>
              <a:t>)</a:t>
            </a:r>
            <a:r>
              <a:rPr lang="en-US" altLang="zh-TW" baseline="-25000"/>
              <a:t>2</a:t>
            </a:r>
            <a:r>
              <a:rPr lang="en-US" altLang="zh-TW"/>
              <a:t>SO</a:t>
            </a:r>
            <a:r>
              <a:rPr lang="en-US" altLang="zh-TW" baseline="-25000"/>
              <a:t>4</a:t>
            </a:r>
            <a:r>
              <a:rPr lang="en-US" altLang="zh-TW"/>
              <a:t/>
            </a:r>
            <a:br>
              <a:rPr lang="en-US" altLang="zh-TW"/>
            </a:br>
            <a:r>
              <a:rPr lang="en-US" altLang="zh-TW"/>
              <a:t>(C) Ca(NO</a:t>
            </a:r>
            <a:r>
              <a:rPr lang="en-US" altLang="zh-TW" baseline="-25000"/>
              <a:t>3</a:t>
            </a:r>
            <a:r>
              <a:rPr lang="en-US" altLang="zh-TW"/>
              <a:t>)</a:t>
            </a:r>
            <a:r>
              <a:rPr lang="en-US" altLang="zh-TW" baseline="-25000"/>
              <a:t>2</a:t>
            </a:r>
            <a:r>
              <a:rPr lang="zh-TW" altLang="en-US"/>
              <a:t>　 　</a:t>
            </a:r>
            <a:r>
              <a:rPr lang="en-US" altLang="zh-TW"/>
              <a:t>(D) NH</a:t>
            </a:r>
            <a:r>
              <a:rPr lang="en-US" altLang="zh-TW" baseline="-25000"/>
              <a:t>4</a:t>
            </a:r>
            <a:r>
              <a:rPr lang="en-US" altLang="zh-TW"/>
              <a:t>NO</a:t>
            </a:r>
            <a:r>
              <a:rPr lang="en-US" altLang="zh-TW" baseline="-25000"/>
              <a:t>3</a:t>
            </a:r>
          </a:p>
        </p:txBody>
      </p:sp>
      <p:sp>
        <p:nvSpPr>
          <p:cNvPr id="282627" name="Rectangle 3"/>
          <p:cNvSpPr>
            <a:spLocks noChangeArrowheads="1"/>
          </p:cNvSpPr>
          <p:nvPr/>
        </p:nvSpPr>
        <p:spPr bwMode="auto">
          <a:xfrm>
            <a:off x="0" y="2843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solidFill>
                <a:srgbClr val="000000"/>
              </a:solidFill>
            </a:endParaRPr>
          </a:p>
        </p:txBody>
      </p:sp>
      <p:graphicFrame>
        <p:nvGraphicFramePr>
          <p:cNvPr id="282628" name="Object 4"/>
          <p:cNvGraphicFramePr>
            <a:graphicFrameLocks noChangeAspect="1"/>
          </p:cNvGraphicFramePr>
          <p:nvPr/>
        </p:nvGraphicFramePr>
        <p:xfrm>
          <a:off x="468313" y="4076700"/>
          <a:ext cx="4751387" cy="2395538"/>
        </p:xfrm>
        <a:graphic>
          <a:graphicData uri="http://schemas.openxmlformats.org/presentationml/2006/ole">
            <mc:AlternateContent xmlns:mc="http://schemas.openxmlformats.org/markup-compatibility/2006">
              <mc:Choice xmlns:v="urn:schemas-microsoft-com:vml" Requires="v">
                <p:oleObj spid="_x0000_s292908" name="Document" r:id="rId3" imgW="2840267" imgH="1174069" progId="Word.Document.8">
                  <p:embed/>
                </p:oleObj>
              </mc:Choice>
              <mc:Fallback>
                <p:oleObj name="Document" r:id="rId3" imgW="2840267" imgH="1174069"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076700"/>
                        <a:ext cx="4751387" cy="2395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2629" name="Text Box 5"/>
          <p:cNvSpPr txBox="1">
            <a:spLocks noChangeArrowheads="1"/>
          </p:cNvSpPr>
          <p:nvPr/>
        </p:nvSpPr>
        <p:spPr bwMode="auto">
          <a:xfrm>
            <a:off x="6084888" y="4868863"/>
            <a:ext cx="16557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solidFill>
                  <a:srgbClr val="000000"/>
                </a:solidFill>
              </a:rPr>
              <a:t>答案：</a:t>
            </a:r>
            <a:r>
              <a:rPr lang="en-US" altLang="zh-TW">
                <a:solidFill>
                  <a:srgbClr val="000000"/>
                </a:solidFill>
              </a:rPr>
              <a:t>A </a:t>
            </a:r>
          </a:p>
        </p:txBody>
      </p:sp>
    </p:spTree>
    <p:extLst>
      <p:ext uri="{BB962C8B-B14F-4D97-AF65-F5344CB8AC3E}">
        <p14:creationId xmlns:p14="http://schemas.microsoft.com/office/powerpoint/2010/main" val="8671450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468313" y="333375"/>
            <a:ext cx="8229600" cy="4248150"/>
          </a:xfrm>
        </p:spPr>
        <p:txBody>
          <a:bodyPr/>
          <a:lstStyle/>
          <a:p>
            <a:r>
              <a:rPr lang="en-US" altLang="zh-TW" sz="2800">
                <a:solidFill>
                  <a:srgbClr val="FF0000"/>
                </a:solidFill>
              </a:rPr>
              <a:t>103</a:t>
            </a:r>
            <a:r>
              <a:rPr lang="zh-TW" altLang="en-US" sz="2800">
                <a:solidFill>
                  <a:srgbClr val="FF0000"/>
                </a:solidFill>
              </a:rPr>
              <a:t>特招</a:t>
            </a:r>
          </a:p>
          <a:p>
            <a:r>
              <a:rPr lang="zh-TW" altLang="en-US" sz="2800"/>
              <a:t>已知</a:t>
            </a:r>
            <a:r>
              <a:rPr lang="en-US" altLang="zh-TW" sz="2800"/>
              <a:t>H</a:t>
            </a:r>
            <a:r>
              <a:rPr lang="zh-TW" altLang="en-US" sz="2800"/>
              <a:t>、</a:t>
            </a:r>
            <a:r>
              <a:rPr lang="en-US" altLang="zh-TW" sz="2800"/>
              <a:t>O</a:t>
            </a:r>
            <a:r>
              <a:rPr lang="zh-TW" altLang="en-US" sz="2800"/>
              <a:t>、</a:t>
            </a:r>
            <a:r>
              <a:rPr lang="en-US" altLang="zh-TW" sz="2800"/>
              <a:t>S</a:t>
            </a:r>
            <a:r>
              <a:rPr lang="zh-TW" altLang="en-US" sz="2800"/>
              <a:t>的原子量分別為</a:t>
            </a:r>
            <a:r>
              <a:rPr lang="en-US" altLang="zh-TW" sz="2800"/>
              <a:t>1</a:t>
            </a:r>
            <a:r>
              <a:rPr lang="zh-TW" altLang="en-US" sz="2800"/>
              <a:t>、</a:t>
            </a:r>
            <a:r>
              <a:rPr lang="en-US" altLang="zh-TW" sz="2800"/>
              <a:t>16</a:t>
            </a:r>
            <a:r>
              <a:rPr lang="zh-TW" altLang="en-US" sz="2800"/>
              <a:t>、</a:t>
            </a:r>
            <a:r>
              <a:rPr lang="en-US" altLang="zh-TW" sz="2800"/>
              <a:t>32</a:t>
            </a:r>
            <a:r>
              <a:rPr lang="zh-TW" altLang="en-US" sz="2800"/>
              <a:t>。取</a:t>
            </a:r>
            <a:r>
              <a:rPr lang="en-US" altLang="zh-TW" sz="2800"/>
              <a:t>20</a:t>
            </a:r>
            <a:r>
              <a:rPr lang="zh-TW" altLang="en-US" sz="2800"/>
              <a:t>公克的金屬</a:t>
            </a:r>
            <a:r>
              <a:rPr lang="en-US" altLang="zh-TW" sz="2800"/>
              <a:t>X</a:t>
            </a:r>
            <a:r>
              <a:rPr lang="zh-TW" altLang="en-US" sz="2800"/>
              <a:t>氧化物（</a:t>
            </a:r>
            <a:r>
              <a:rPr lang="en-US" altLang="zh-TW" sz="2800"/>
              <a:t>XO</a:t>
            </a:r>
            <a:r>
              <a:rPr lang="zh-TW" altLang="en-US" sz="2800"/>
              <a:t>），在適當條件下與足量的硫酸完全反應，理論上會產生</a:t>
            </a:r>
            <a:r>
              <a:rPr lang="en-US" altLang="zh-TW" sz="2800"/>
              <a:t>60</a:t>
            </a:r>
            <a:r>
              <a:rPr lang="zh-TW" altLang="en-US" sz="2800"/>
              <a:t>公克的</a:t>
            </a:r>
            <a:r>
              <a:rPr lang="en-US" altLang="zh-TW" sz="2800"/>
              <a:t>XSO</a:t>
            </a:r>
            <a:r>
              <a:rPr lang="en-US" altLang="zh-TW" sz="2800" baseline="-25000"/>
              <a:t>4</a:t>
            </a:r>
            <a:r>
              <a:rPr lang="zh-TW" altLang="en-US" sz="2800"/>
              <a:t>和</a:t>
            </a:r>
            <a:r>
              <a:rPr lang="en-US" altLang="zh-TW" sz="2800"/>
              <a:t>m</a:t>
            </a:r>
            <a:r>
              <a:rPr lang="zh-TW" altLang="en-US" sz="2800"/>
              <a:t>公克的</a:t>
            </a:r>
            <a:r>
              <a:rPr lang="en-US" altLang="zh-TW" sz="2800"/>
              <a:t>H</a:t>
            </a:r>
            <a:r>
              <a:rPr lang="en-US" altLang="zh-TW" sz="2800" baseline="-25000"/>
              <a:t>2</a:t>
            </a:r>
            <a:r>
              <a:rPr lang="en-US" altLang="zh-TW" sz="2800"/>
              <a:t>O</a:t>
            </a:r>
            <a:r>
              <a:rPr lang="zh-TW" altLang="en-US" sz="2800"/>
              <a:t>，反應式為：</a:t>
            </a:r>
            <a:br>
              <a:rPr lang="zh-TW" altLang="en-US" sz="2800"/>
            </a:br>
            <a:r>
              <a:rPr lang="zh-TW" altLang="en-US" sz="2800"/>
              <a:t>        </a:t>
            </a:r>
            <a:r>
              <a:rPr lang="en-US" altLang="zh-TW" sz="2800"/>
              <a:t>XO</a:t>
            </a:r>
            <a:r>
              <a:rPr lang="zh-TW" altLang="en-US" sz="2800"/>
              <a:t>＋</a:t>
            </a:r>
            <a:r>
              <a:rPr lang="en-US" altLang="zh-TW" sz="2800"/>
              <a:t>H</a:t>
            </a:r>
            <a:r>
              <a:rPr lang="en-US" altLang="zh-TW" sz="2800" baseline="-25000"/>
              <a:t>2</a:t>
            </a:r>
            <a:r>
              <a:rPr lang="en-US" altLang="zh-TW" sz="2800"/>
              <a:t>SO</a:t>
            </a:r>
            <a:r>
              <a:rPr lang="en-US" altLang="zh-TW" sz="2800" baseline="-25000"/>
              <a:t>4</a:t>
            </a:r>
            <a:r>
              <a:rPr lang="en-US" altLang="zh-TW" sz="2800"/>
              <a:t> → XSO</a:t>
            </a:r>
            <a:r>
              <a:rPr lang="en-US" altLang="zh-TW" sz="2800" baseline="-25000"/>
              <a:t>4</a:t>
            </a:r>
            <a:r>
              <a:rPr lang="zh-TW" altLang="en-US" sz="2800"/>
              <a:t>＋</a:t>
            </a:r>
            <a:r>
              <a:rPr lang="en-US" altLang="zh-TW" sz="2800"/>
              <a:t>H</a:t>
            </a:r>
            <a:r>
              <a:rPr lang="en-US" altLang="zh-TW" sz="2800" baseline="-25000"/>
              <a:t>2</a:t>
            </a:r>
            <a:r>
              <a:rPr lang="en-US" altLang="zh-TW" sz="2800"/>
              <a:t>O</a:t>
            </a:r>
            <a:br>
              <a:rPr lang="en-US" altLang="zh-TW" sz="2800"/>
            </a:br>
            <a:endParaRPr lang="en-US" altLang="zh-TW" sz="2800"/>
          </a:p>
          <a:p>
            <a:pPr>
              <a:buFontTx/>
              <a:buNone/>
            </a:pPr>
            <a:r>
              <a:rPr lang="en-US" altLang="zh-TW" sz="2800"/>
              <a:t>  </a:t>
            </a:r>
            <a:r>
              <a:rPr lang="zh-TW" altLang="en-US" sz="2800"/>
              <a:t>此反應式的係數已平衡，</a:t>
            </a:r>
            <a:r>
              <a:rPr lang="en-US" altLang="zh-TW" sz="2800"/>
              <a:t>m</a:t>
            </a:r>
            <a:r>
              <a:rPr lang="zh-TW" altLang="en-US" sz="2800"/>
              <a:t>值應為下列何者？ </a:t>
            </a:r>
            <a:r>
              <a:rPr lang="en-US" altLang="zh-TW" sz="2800"/>
              <a:t>(A) 9</a:t>
            </a:r>
            <a:r>
              <a:rPr lang="zh-TW" altLang="en-US" sz="2800"/>
              <a:t>　</a:t>
            </a:r>
            <a:r>
              <a:rPr lang="en-US" altLang="zh-TW" sz="2800"/>
              <a:t>(B) 18</a:t>
            </a:r>
            <a:r>
              <a:rPr lang="zh-TW" altLang="en-US" sz="2800"/>
              <a:t>　</a:t>
            </a:r>
            <a:r>
              <a:rPr lang="en-US" altLang="zh-TW" sz="2800"/>
              <a:t>(C) 24</a:t>
            </a:r>
            <a:r>
              <a:rPr lang="zh-TW" altLang="en-US" sz="2800"/>
              <a:t>　</a:t>
            </a:r>
            <a:r>
              <a:rPr lang="en-US" altLang="zh-TW" sz="2800"/>
              <a:t>(D) 40 </a:t>
            </a:r>
          </a:p>
        </p:txBody>
      </p:sp>
      <p:sp>
        <p:nvSpPr>
          <p:cNvPr id="24580" name="Rectangle 4"/>
          <p:cNvSpPr>
            <a:spLocks noChangeArrowheads="1"/>
          </p:cNvSpPr>
          <p:nvPr/>
        </p:nvSpPr>
        <p:spPr bwMode="auto">
          <a:xfrm>
            <a:off x="6659563" y="5832475"/>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r>
              <a:rPr lang="en-US" altLang="zh-TW">
                <a:solidFill>
                  <a:srgbClr val="000000"/>
                </a:solidFill>
              </a:rPr>
              <a:t> </a:t>
            </a:r>
          </a:p>
        </p:txBody>
      </p:sp>
    </p:spTree>
    <p:extLst>
      <p:ext uri="{BB962C8B-B14F-4D97-AF65-F5344CB8AC3E}">
        <p14:creationId xmlns:p14="http://schemas.microsoft.com/office/powerpoint/2010/main" val="1274573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body" idx="1"/>
          </p:nvPr>
        </p:nvSpPr>
        <p:spPr>
          <a:xfrm>
            <a:off x="468313" y="476250"/>
            <a:ext cx="8229600" cy="3816350"/>
          </a:xfrm>
        </p:spPr>
        <p:txBody>
          <a:bodyPr/>
          <a:lstStyle/>
          <a:p>
            <a:r>
              <a:rPr lang="en-US" altLang="zh-TW" sz="2800">
                <a:solidFill>
                  <a:srgbClr val="FF0000"/>
                </a:solidFill>
              </a:rPr>
              <a:t>105</a:t>
            </a:r>
          </a:p>
          <a:p>
            <a:r>
              <a:rPr lang="zh-TW" altLang="en-US" sz="2800"/>
              <a:t>已知甲和乙二種物質反應生成丙和丁，其反應式為：</a:t>
            </a:r>
            <a:br>
              <a:rPr lang="zh-TW" altLang="en-US" sz="2800"/>
            </a:br>
            <a:r>
              <a:rPr lang="en-US" altLang="zh-TW" sz="2800"/>
              <a:t>3</a:t>
            </a:r>
            <a:r>
              <a:rPr lang="zh-TW" altLang="en-US" sz="2800"/>
              <a:t>甲＋乙 → </a:t>
            </a:r>
            <a:r>
              <a:rPr lang="en-US" altLang="zh-TW" sz="2800"/>
              <a:t>2</a:t>
            </a:r>
            <a:r>
              <a:rPr lang="zh-TW" altLang="en-US" sz="2800"/>
              <a:t>丙＋</a:t>
            </a:r>
            <a:r>
              <a:rPr lang="en-US" altLang="zh-TW" sz="2800"/>
              <a:t>2 </a:t>
            </a:r>
            <a:r>
              <a:rPr lang="zh-TW" altLang="en-US" sz="2800"/>
              <a:t>丁</a:t>
            </a:r>
            <a:br>
              <a:rPr lang="zh-TW" altLang="en-US" sz="2800"/>
            </a:br>
            <a:r>
              <a:rPr lang="zh-TW" altLang="en-US" sz="2800"/>
              <a:t>附表是甲和乙反應的一組實驗數據，若改取</a:t>
            </a:r>
            <a:r>
              <a:rPr lang="en-US" altLang="zh-TW" sz="2800"/>
              <a:t>24 g</a:t>
            </a:r>
            <a:r>
              <a:rPr lang="zh-TW" altLang="en-US" sz="2800"/>
              <a:t>的甲與</a:t>
            </a:r>
            <a:r>
              <a:rPr lang="en-US" altLang="zh-TW" sz="2800"/>
              <a:t>24 g</a:t>
            </a:r>
            <a:r>
              <a:rPr lang="zh-TW" altLang="en-US" sz="2800"/>
              <a:t>的乙進行上述反應，最多可以生成多少的物質丁？</a:t>
            </a:r>
            <a:br>
              <a:rPr lang="zh-TW" altLang="en-US" sz="2800"/>
            </a:br>
            <a:r>
              <a:rPr lang="en-US" altLang="zh-TW" sz="2800"/>
              <a:t>(A) 16 g</a:t>
            </a:r>
            <a:r>
              <a:rPr lang="zh-TW" altLang="en-US" sz="2800"/>
              <a:t>　　</a:t>
            </a:r>
            <a:r>
              <a:rPr lang="en-US" altLang="zh-TW" sz="2800"/>
              <a:t>(B) 22 g</a:t>
            </a:r>
            <a:r>
              <a:rPr lang="zh-TW" altLang="en-US" sz="2800"/>
              <a:t>　　</a:t>
            </a:r>
            <a:r>
              <a:rPr lang="en-US" altLang="zh-TW" sz="2800"/>
              <a:t>(C) 33 g</a:t>
            </a:r>
            <a:r>
              <a:rPr lang="zh-TW" altLang="en-US" sz="2800"/>
              <a:t>　　</a:t>
            </a:r>
            <a:r>
              <a:rPr lang="en-US" altLang="zh-TW" sz="2800"/>
              <a:t>(D) 88 g </a:t>
            </a:r>
          </a:p>
        </p:txBody>
      </p:sp>
      <p:sp>
        <p:nvSpPr>
          <p:cNvPr id="269315" name="Rectangle 3"/>
          <p:cNvSpPr>
            <a:spLocks noChangeArrowheads="1"/>
          </p:cNvSpPr>
          <p:nvPr/>
        </p:nvSpPr>
        <p:spPr bwMode="auto">
          <a:xfrm>
            <a:off x="0" y="2843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solidFill>
                <a:srgbClr val="000000"/>
              </a:solidFill>
            </a:endParaRPr>
          </a:p>
        </p:txBody>
      </p:sp>
      <p:graphicFrame>
        <p:nvGraphicFramePr>
          <p:cNvPr id="269316" name="Object 4"/>
          <p:cNvGraphicFramePr>
            <a:graphicFrameLocks noChangeAspect="1"/>
          </p:cNvGraphicFramePr>
          <p:nvPr/>
        </p:nvGraphicFramePr>
        <p:xfrm>
          <a:off x="827088" y="4076700"/>
          <a:ext cx="4681537" cy="2447925"/>
        </p:xfrm>
        <a:graphic>
          <a:graphicData uri="http://schemas.openxmlformats.org/presentationml/2006/ole">
            <mc:AlternateContent xmlns:mc="http://schemas.openxmlformats.org/markup-compatibility/2006">
              <mc:Choice xmlns:v="urn:schemas-microsoft-com:vml" Requires="v">
                <p:oleObj spid="_x0000_s293932" name="Document" r:id="rId3" imgW="2840267" imgH="1174069" progId="Word.Document.8">
                  <p:embed/>
                </p:oleObj>
              </mc:Choice>
              <mc:Fallback>
                <p:oleObj name="Document" r:id="rId3" imgW="2840267" imgH="1174069"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076700"/>
                        <a:ext cx="4681537" cy="2447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9317" name="Text Box 5"/>
          <p:cNvSpPr txBox="1">
            <a:spLocks noChangeArrowheads="1"/>
          </p:cNvSpPr>
          <p:nvPr/>
        </p:nvSpPr>
        <p:spPr bwMode="auto">
          <a:xfrm>
            <a:off x="5867400" y="5084763"/>
            <a:ext cx="19446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solidFill>
                  <a:srgbClr val="000000"/>
                </a:solidFill>
              </a:rPr>
              <a:t>答案：</a:t>
            </a:r>
            <a:r>
              <a:rPr lang="en-US" altLang="zh-TW">
                <a:solidFill>
                  <a:srgbClr val="000000"/>
                </a:solidFill>
              </a:rPr>
              <a:t>B</a:t>
            </a:r>
          </a:p>
        </p:txBody>
      </p:sp>
    </p:spTree>
    <p:extLst>
      <p:ext uri="{BB962C8B-B14F-4D97-AF65-F5344CB8AC3E}">
        <p14:creationId xmlns:p14="http://schemas.microsoft.com/office/powerpoint/2010/main" val="2662418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9317"/>
                                        </p:tgtEl>
                                        <p:attrNameLst>
                                          <p:attrName>style.visibility</p:attrName>
                                        </p:attrNameLst>
                                      </p:cBhvr>
                                      <p:to>
                                        <p:strVal val="visible"/>
                                      </p:to>
                                    </p:set>
                                    <p:animEffect transition="in" filter="box(in)">
                                      <p:cBhvr>
                                        <p:cTn id="7" dur="500"/>
                                        <p:tgtEl>
                                          <p:spTgt spid="269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body" idx="1"/>
          </p:nvPr>
        </p:nvSpPr>
        <p:spPr>
          <a:xfrm>
            <a:off x="539750" y="333375"/>
            <a:ext cx="8229600" cy="3671888"/>
          </a:xfrm>
        </p:spPr>
        <p:txBody>
          <a:bodyPr/>
          <a:lstStyle/>
          <a:p>
            <a:r>
              <a:rPr lang="zh-TW" altLang="en-US"/>
              <a:t>已知二氧化碳、葡萄糖的分子量分別為</a:t>
            </a:r>
            <a:r>
              <a:rPr lang="en-US" altLang="zh-TW"/>
              <a:t>44</a:t>
            </a:r>
            <a:r>
              <a:rPr lang="zh-TW" altLang="en-US"/>
              <a:t>、</a:t>
            </a:r>
            <a:r>
              <a:rPr lang="en-US" altLang="zh-TW"/>
              <a:t>180</a:t>
            </a:r>
            <a:r>
              <a:rPr lang="zh-TW" altLang="en-US"/>
              <a:t>。葡萄糖在無氧密閉環境中經由酵母菌發酵的反應式為：</a:t>
            </a:r>
          </a:p>
          <a:p>
            <a:pPr>
              <a:buFontTx/>
              <a:buNone/>
            </a:pPr>
            <a:r>
              <a:rPr lang="zh-TW" altLang="en-US"/>
              <a:t>  </a:t>
            </a:r>
            <a:r>
              <a:rPr lang="en-US" altLang="zh-TW"/>
              <a:t>C</a:t>
            </a:r>
            <a:r>
              <a:rPr lang="en-US" altLang="zh-TW" baseline="-25000"/>
              <a:t>6</a:t>
            </a:r>
            <a:r>
              <a:rPr lang="en-US" altLang="zh-TW"/>
              <a:t>H</a:t>
            </a:r>
            <a:r>
              <a:rPr lang="en-US" altLang="zh-TW" baseline="-25000"/>
              <a:t>12</a:t>
            </a:r>
            <a:r>
              <a:rPr lang="en-US" altLang="zh-TW"/>
              <a:t>O</a:t>
            </a:r>
            <a:r>
              <a:rPr lang="en-US" altLang="zh-TW" baseline="-25000"/>
              <a:t>6</a:t>
            </a:r>
            <a:r>
              <a:rPr lang="en-US" altLang="zh-TW"/>
              <a:t>    2 C</a:t>
            </a:r>
            <a:r>
              <a:rPr lang="en-US" altLang="zh-TW" baseline="-25000"/>
              <a:t>2</a:t>
            </a:r>
            <a:r>
              <a:rPr lang="en-US" altLang="zh-TW"/>
              <a:t>H</a:t>
            </a:r>
            <a:r>
              <a:rPr lang="en-US" altLang="zh-TW" baseline="-25000"/>
              <a:t>5</a:t>
            </a:r>
            <a:r>
              <a:rPr lang="en-US" altLang="zh-TW"/>
              <a:t>OH</a:t>
            </a:r>
            <a:r>
              <a:rPr lang="zh-TW" altLang="en-US"/>
              <a:t>＋</a:t>
            </a:r>
            <a:r>
              <a:rPr lang="en-US" altLang="zh-TW"/>
              <a:t>2 CO</a:t>
            </a:r>
            <a:r>
              <a:rPr lang="en-US" altLang="zh-TW" baseline="-25000"/>
              <a:t>2</a:t>
            </a:r>
            <a:r>
              <a:rPr lang="zh-TW" altLang="en-US"/>
              <a:t>現有</a:t>
            </a:r>
            <a:r>
              <a:rPr lang="en-US" altLang="zh-TW"/>
              <a:t>3×10</a:t>
            </a:r>
            <a:r>
              <a:rPr lang="en-US" altLang="zh-TW" baseline="30000"/>
              <a:t>24</a:t>
            </a:r>
            <a:r>
              <a:rPr lang="zh-TW" altLang="en-US"/>
              <a:t>個葡萄糖分子，經由酵母菌發酵後，最多約可產生</a:t>
            </a:r>
            <a:r>
              <a:rPr lang="en-US" altLang="zh-TW"/>
              <a:t>C</a:t>
            </a:r>
            <a:r>
              <a:rPr lang="en-US" altLang="zh-TW" baseline="-25000"/>
              <a:t>2</a:t>
            </a:r>
            <a:r>
              <a:rPr lang="en-US" altLang="zh-TW"/>
              <a:t>H</a:t>
            </a:r>
            <a:r>
              <a:rPr lang="en-US" altLang="zh-TW" baseline="-25000"/>
              <a:t>5</a:t>
            </a:r>
            <a:r>
              <a:rPr lang="en-US" altLang="zh-TW"/>
              <a:t>OH</a:t>
            </a:r>
            <a:r>
              <a:rPr lang="zh-TW" altLang="en-US"/>
              <a:t>多少公克？　</a:t>
            </a:r>
            <a:r>
              <a:rPr lang="en-US" altLang="zh-TW"/>
              <a:t>(A) 220</a:t>
            </a:r>
            <a:r>
              <a:rPr lang="zh-TW" altLang="en-US"/>
              <a:t>　</a:t>
            </a:r>
            <a:r>
              <a:rPr lang="en-US" altLang="zh-TW"/>
              <a:t>(B) 230</a:t>
            </a:r>
            <a:r>
              <a:rPr lang="zh-TW" altLang="en-US"/>
              <a:t>　</a:t>
            </a:r>
            <a:r>
              <a:rPr lang="en-US" altLang="zh-TW"/>
              <a:t>(C) 440</a:t>
            </a:r>
            <a:r>
              <a:rPr lang="zh-TW" altLang="en-US"/>
              <a:t>　</a:t>
            </a:r>
            <a:r>
              <a:rPr lang="en-US" altLang="zh-TW"/>
              <a:t>(D) 460 </a:t>
            </a:r>
          </a:p>
        </p:txBody>
      </p:sp>
      <p:sp>
        <p:nvSpPr>
          <p:cNvPr id="242691" name="Line 3"/>
          <p:cNvSpPr>
            <a:spLocks noChangeShapeType="1"/>
          </p:cNvSpPr>
          <p:nvPr/>
        </p:nvSpPr>
        <p:spPr bwMode="auto">
          <a:xfrm>
            <a:off x="2411413" y="2205038"/>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solidFill>
                <a:srgbClr val="000000"/>
              </a:solidFill>
            </a:endParaRPr>
          </a:p>
        </p:txBody>
      </p:sp>
      <p:sp>
        <p:nvSpPr>
          <p:cNvPr id="242692" name="Rectangle 4"/>
          <p:cNvSpPr>
            <a:spLocks noChangeArrowheads="1"/>
          </p:cNvSpPr>
          <p:nvPr/>
        </p:nvSpPr>
        <p:spPr bwMode="auto">
          <a:xfrm>
            <a:off x="684213" y="4437063"/>
            <a:ext cx="7431087"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800">
                <a:solidFill>
                  <a:srgbClr val="0000FF"/>
                </a:solidFill>
              </a:rPr>
              <a:t>解析：</a:t>
            </a:r>
            <a:r>
              <a:rPr lang="en-US" altLang="zh-TW" sz="2800">
                <a:solidFill>
                  <a:srgbClr val="0000FF"/>
                </a:solidFill>
              </a:rPr>
              <a:t>C</a:t>
            </a:r>
            <a:r>
              <a:rPr lang="en-US" altLang="zh-TW" sz="2800" baseline="-25000">
                <a:solidFill>
                  <a:srgbClr val="0000FF"/>
                </a:solidFill>
              </a:rPr>
              <a:t>2</a:t>
            </a:r>
            <a:r>
              <a:rPr lang="en-US" altLang="zh-TW" sz="2800">
                <a:solidFill>
                  <a:srgbClr val="0000FF"/>
                </a:solidFill>
              </a:rPr>
              <a:t>H</a:t>
            </a:r>
            <a:r>
              <a:rPr lang="en-US" altLang="zh-TW" sz="2800" baseline="-25000">
                <a:solidFill>
                  <a:srgbClr val="0000FF"/>
                </a:solidFill>
              </a:rPr>
              <a:t>5</a:t>
            </a:r>
            <a:r>
              <a:rPr lang="en-US" altLang="zh-TW" sz="2800">
                <a:solidFill>
                  <a:srgbClr val="0000FF"/>
                </a:solidFill>
              </a:rPr>
              <a:t>OH</a:t>
            </a:r>
            <a:r>
              <a:rPr lang="zh-TW" altLang="en-US" sz="2800">
                <a:solidFill>
                  <a:srgbClr val="0000FF"/>
                </a:solidFill>
              </a:rPr>
              <a:t>＝</a:t>
            </a:r>
            <a:r>
              <a:rPr lang="en-US" altLang="zh-TW" sz="2800">
                <a:solidFill>
                  <a:srgbClr val="0000FF"/>
                </a:solidFill>
              </a:rPr>
              <a:t>46</a:t>
            </a:r>
            <a:r>
              <a:rPr lang="zh-TW" altLang="en-US" sz="2800">
                <a:solidFill>
                  <a:srgbClr val="0000FF"/>
                </a:solidFill>
              </a:rPr>
              <a:t>。</a:t>
            </a:r>
          </a:p>
          <a:p>
            <a:r>
              <a:rPr lang="zh-TW" altLang="en-US" sz="2800">
                <a:solidFill>
                  <a:srgbClr val="0000FF"/>
                </a:solidFill>
              </a:rPr>
              <a:t>由反應式可知</a:t>
            </a:r>
            <a:r>
              <a:rPr lang="en-US" altLang="zh-TW" sz="2800">
                <a:solidFill>
                  <a:srgbClr val="0000FF"/>
                </a:solidFill>
              </a:rPr>
              <a:t>1</a:t>
            </a:r>
            <a:r>
              <a:rPr lang="zh-TW" altLang="en-US" sz="2800">
                <a:solidFill>
                  <a:srgbClr val="0000FF"/>
                </a:solidFill>
              </a:rPr>
              <a:t>莫耳葡萄糖可產生</a:t>
            </a:r>
            <a:r>
              <a:rPr lang="en-US" altLang="zh-TW" sz="2800">
                <a:solidFill>
                  <a:srgbClr val="0000FF"/>
                </a:solidFill>
              </a:rPr>
              <a:t>2</a:t>
            </a:r>
            <a:r>
              <a:rPr lang="zh-TW" altLang="en-US" sz="2800">
                <a:solidFill>
                  <a:srgbClr val="0000FF"/>
                </a:solidFill>
              </a:rPr>
              <a:t>莫耳乙醇。</a:t>
            </a:r>
          </a:p>
          <a:p>
            <a:r>
              <a:rPr lang="en-US" altLang="zh-TW" sz="2800">
                <a:solidFill>
                  <a:srgbClr val="0000FF"/>
                </a:solidFill>
              </a:rPr>
              <a:t>3×10</a:t>
            </a:r>
            <a:r>
              <a:rPr lang="en-US" altLang="zh-TW" sz="2800" baseline="30000">
                <a:solidFill>
                  <a:srgbClr val="0000FF"/>
                </a:solidFill>
              </a:rPr>
              <a:t>24</a:t>
            </a:r>
            <a:r>
              <a:rPr lang="zh-TW" altLang="en-US" sz="2800">
                <a:solidFill>
                  <a:srgbClr val="0000FF"/>
                </a:solidFill>
              </a:rPr>
              <a:t>個葡萄糖分子＝</a:t>
            </a:r>
            <a:r>
              <a:rPr lang="en-US" altLang="zh-TW" sz="2800">
                <a:solidFill>
                  <a:srgbClr val="0000FF"/>
                </a:solidFill>
              </a:rPr>
              <a:t>5</a:t>
            </a:r>
            <a:r>
              <a:rPr lang="zh-TW" altLang="en-US" sz="2800">
                <a:solidFill>
                  <a:srgbClr val="0000FF"/>
                </a:solidFill>
              </a:rPr>
              <a:t>莫耳，</a:t>
            </a:r>
          </a:p>
          <a:p>
            <a:r>
              <a:rPr lang="zh-TW" altLang="en-US" sz="2800">
                <a:solidFill>
                  <a:srgbClr val="0000FF"/>
                </a:solidFill>
              </a:rPr>
              <a:t>故可產生</a:t>
            </a:r>
            <a:r>
              <a:rPr lang="en-US" altLang="zh-TW" sz="2800">
                <a:solidFill>
                  <a:srgbClr val="0000FF"/>
                </a:solidFill>
              </a:rPr>
              <a:t>10</a:t>
            </a:r>
            <a:r>
              <a:rPr lang="zh-TW" altLang="en-US" sz="2800">
                <a:solidFill>
                  <a:srgbClr val="0000FF"/>
                </a:solidFill>
              </a:rPr>
              <a:t>莫耳乙醇＝</a:t>
            </a:r>
            <a:r>
              <a:rPr lang="en-US" altLang="zh-TW" sz="2800">
                <a:solidFill>
                  <a:srgbClr val="0000FF"/>
                </a:solidFill>
              </a:rPr>
              <a:t>10×46</a:t>
            </a:r>
            <a:r>
              <a:rPr lang="zh-TW" altLang="en-US" sz="2800">
                <a:solidFill>
                  <a:srgbClr val="0000FF"/>
                </a:solidFill>
              </a:rPr>
              <a:t>＝</a:t>
            </a:r>
            <a:r>
              <a:rPr lang="en-US" altLang="zh-TW" sz="2800">
                <a:solidFill>
                  <a:srgbClr val="0000FF"/>
                </a:solidFill>
              </a:rPr>
              <a:t>460</a:t>
            </a:r>
            <a:r>
              <a:rPr lang="zh-TW" altLang="en-US" sz="2800">
                <a:solidFill>
                  <a:srgbClr val="0000FF"/>
                </a:solidFill>
              </a:rPr>
              <a:t>（公克）</a:t>
            </a:r>
            <a:r>
              <a:rPr lang="zh-TW" altLang="en-US" sz="2400">
                <a:solidFill>
                  <a:srgbClr val="0000FF"/>
                </a:solidFill>
              </a:rPr>
              <a:t>。</a:t>
            </a:r>
          </a:p>
        </p:txBody>
      </p:sp>
      <p:sp>
        <p:nvSpPr>
          <p:cNvPr id="242693" name="Rectangle 5"/>
          <p:cNvSpPr>
            <a:spLocks noChangeArrowheads="1"/>
          </p:cNvSpPr>
          <p:nvPr/>
        </p:nvSpPr>
        <p:spPr bwMode="auto">
          <a:xfrm>
            <a:off x="7019925" y="4105275"/>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D </a:t>
            </a:r>
          </a:p>
        </p:txBody>
      </p:sp>
    </p:spTree>
    <p:extLst>
      <p:ext uri="{BB962C8B-B14F-4D97-AF65-F5344CB8AC3E}">
        <p14:creationId xmlns:p14="http://schemas.microsoft.com/office/powerpoint/2010/main" val="3816030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2692"/>
                                        </p:tgtEl>
                                        <p:attrNameLst>
                                          <p:attrName>style.visibility</p:attrName>
                                        </p:attrNameLst>
                                      </p:cBhvr>
                                      <p:to>
                                        <p:strVal val="visible"/>
                                      </p:to>
                                    </p:set>
                                    <p:animEffect transition="in" filter="box(in)">
                                      <p:cBhvr>
                                        <p:cTn id="7" dur="500"/>
                                        <p:tgtEl>
                                          <p:spTgt spid="2426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42693">
                                            <p:txEl>
                                              <p:pRg st="0" end="0"/>
                                            </p:txEl>
                                          </p:spTgt>
                                        </p:tgtEl>
                                        <p:attrNameLst>
                                          <p:attrName>style.visibility</p:attrName>
                                        </p:attrNameLst>
                                      </p:cBhvr>
                                      <p:to>
                                        <p:strVal val="visible"/>
                                      </p:to>
                                    </p:set>
                                    <p:animEffect transition="in" filter="box(in)">
                                      <p:cBhvr>
                                        <p:cTn id="12" dur="500"/>
                                        <p:tgtEl>
                                          <p:spTgt spid="2426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5509200"/>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41</a:t>
            </a:r>
            <a:r>
              <a:rPr lang="zh-TW" altLang="en-US" sz="3200" dirty="0">
                <a:solidFill>
                  <a:srgbClr val="000000"/>
                </a:solidFill>
                <a:latin typeface="Times New Roman"/>
                <a:ea typeface="標楷體" pitchFamily="65" charset="-120"/>
              </a:rPr>
              <a:t>乙酸異丁酯是存在於哈密瓜等水果中，具果香味的化合物。乙酸異丁酯可由乙酸和異丁醇經濃硫酸脫水的反應而產生，為一種酯化反應，已知此反應的化學反應式中，各反應物和生成物的係數均為</a:t>
            </a:r>
            <a:r>
              <a:rPr lang="en-US" altLang="zh-TW" sz="3200" dirty="0">
                <a:solidFill>
                  <a:srgbClr val="000000"/>
                </a:solidFill>
                <a:latin typeface="Times New Roman"/>
                <a:ea typeface="標楷體" pitchFamily="65" charset="-120"/>
              </a:rPr>
              <a:t>1</a:t>
            </a:r>
            <a:r>
              <a:rPr lang="zh-TW" altLang="en-US" sz="3200" dirty="0">
                <a:solidFill>
                  <a:srgbClr val="000000"/>
                </a:solidFill>
                <a:latin typeface="Times New Roman"/>
                <a:ea typeface="標楷體" pitchFamily="65" charset="-120"/>
              </a:rPr>
              <a:t>，且乙酸、異丁醇、硫酸和水的分子量依序為</a:t>
            </a:r>
            <a:r>
              <a:rPr lang="en-US" altLang="zh-TW" sz="3200" dirty="0">
                <a:solidFill>
                  <a:srgbClr val="000000"/>
                </a:solidFill>
                <a:latin typeface="Times New Roman"/>
                <a:ea typeface="標楷體" pitchFamily="65" charset="-120"/>
              </a:rPr>
              <a:t>60</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74</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98</a:t>
            </a:r>
            <a:r>
              <a:rPr lang="zh-TW" altLang="en-US" sz="3200" dirty="0">
                <a:solidFill>
                  <a:srgbClr val="000000"/>
                </a:solidFill>
                <a:latin typeface="Times New Roman"/>
                <a:ea typeface="標楷體" pitchFamily="65" charset="-120"/>
              </a:rPr>
              <a:t>和</a:t>
            </a:r>
            <a:r>
              <a:rPr lang="en-US" altLang="zh-TW" sz="3200" dirty="0">
                <a:solidFill>
                  <a:srgbClr val="000000"/>
                </a:solidFill>
                <a:latin typeface="Times New Roman"/>
                <a:ea typeface="標楷體" pitchFamily="65" charset="-120"/>
              </a:rPr>
              <a:t>18</a:t>
            </a:r>
            <a:r>
              <a:rPr lang="zh-TW" altLang="en-US" sz="3200" dirty="0">
                <a:solidFill>
                  <a:srgbClr val="000000"/>
                </a:solidFill>
                <a:latin typeface="Times New Roman"/>
                <a:ea typeface="標楷體" pitchFamily="65" charset="-120"/>
              </a:rPr>
              <a:t>，則乙酸異丁酯的分子量應為下列何者？</a:t>
            </a:r>
          </a:p>
          <a:p>
            <a:pPr marL="541338" indent="-541338" algn="just">
              <a:lnSpc>
                <a:spcPct val="110000"/>
              </a:lnSpc>
            </a:pPr>
            <a:r>
              <a:rPr lang="en-US" altLang="zh-TW" sz="3200" dirty="0">
                <a:solidFill>
                  <a:srgbClr val="000000"/>
                </a:solidFill>
                <a:latin typeface="Times New Roman"/>
                <a:ea typeface="標楷體" pitchFamily="65" charset="-120"/>
              </a:rPr>
              <a:t>	(A) 116			(B) 134</a:t>
            </a:r>
          </a:p>
          <a:p>
            <a:pPr marL="541338" indent="-541338" algn="just">
              <a:lnSpc>
                <a:spcPct val="110000"/>
              </a:lnSpc>
            </a:pPr>
            <a:r>
              <a:rPr lang="en-US" altLang="zh-TW" sz="3200" dirty="0">
                <a:solidFill>
                  <a:srgbClr val="000000"/>
                </a:solidFill>
                <a:latin typeface="Times New Roman"/>
                <a:ea typeface="標楷體" pitchFamily="65" charset="-120"/>
              </a:rPr>
              <a:t>	(C) 214			(D) 232</a:t>
            </a:r>
          </a:p>
        </p:txBody>
      </p:sp>
    </p:spTree>
    <p:extLst>
      <p:ext uri="{BB962C8B-B14F-4D97-AF65-F5344CB8AC3E}">
        <p14:creationId xmlns:p14="http://schemas.microsoft.com/office/powerpoint/2010/main" val="240909555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468313" y="404813"/>
            <a:ext cx="8229600" cy="4525962"/>
          </a:xfrm>
        </p:spPr>
        <p:txBody>
          <a:bodyPr/>
          <a:lstStyle/>
          <a:p>
            <a:r>
              <a:rPr lang="zh-TW" altLang="en-US"/>
              <a:t>小安利用乙醇和氧氣，在不同的反應條件下，分別進行下列二個反應：</a:t>
            </a:r>
            <a:br>
              <a:rPr lang="zh-TW" altLang="en-US"/>
            </a:br>
            <a:r>
              <a:rPr lang="en-US" altLang="zh-TW"/>
              <a:t>C</a:t>
            </a:r>
            <a:r>
              <a:rPr lang="en-US" altLang="zh-TW" baseline="-25000"/>
              <a:t>2</a:t>
            </a:r>
            <a:r>
              <a:rPr lang="en-US" altLang="zh-TW"/>
              <a:t>H</a:t>
            </a:r>
            <a:r>
              <a:rPr lang="en-US" altLang="zh-TW" baseline="-25000"/>
              <a:t>5</a:t>
            </a:r>
            <a:r>
              <a:rPr lang="en-US" altLang="zh-TW"/>
              <a:t>OH</a:t>
            </a:r>
            <a:r>
              <a:rPr lang="zh-TW" altLang="en-US"/>
              <a:t>＋</a:t>
            </a:r>
            <a:r>
              <a:rPr lang="en-US" altLang="zh-TW"/>
              <a:t>3 O</a:t>
            </a:r>
            <a:r>
              <a:rPr lang="en-US" altLang="zh-TW" baseline="-25000"/>
              <a:t>2</a:t>
            </a:r>
            <a:r>
              <a:rPr lang="en-US" altLang="zh-TW"/>
              <a:t>          2 X</a:t>
            </a:r>
            <a:r>
              <a:rPr lang="zh-TW" altLang="en-US"/>
              <a:t>＋</a:t>
            </a:r>
            <a:r>
              <a:rPr lang="en-US" altLang="zh-TW"/>
              <a:t>3 Z</a:t>
            </a:r>
            <a:br>
              <a:rPr lang="en-US" altLang="zh-TW"/>
            </a:br>
            <a:r>
              <a:rPr lang="en-US" altLang="zh-TW"/>
              <a:t>C</a:t>
            </a:r>
            <a:r>
              <a:rPr lang="en-US" altLang="zh-TW" baseline="-25000"/>
              <a:t>2</a:t>
            </a:r>
            <a:r>
              <a:rPr lang="en-US" altLang="zh-TW"/>
              <a:t>H</a:t>
            </a:r>
            <a:r>
              <a:rPr lang="en-US" altLang="zh-TW" baseline="-25000"/>
              <a:t>5</a:t>
            </a:r>
            <a:r>
              <a:rPr lang="en-US" altLang="zh-TW"/>
              <a:t>OH</a:t>
            </a:r>
            <a:r>
              <a:rPr lang="zh-TW" altLang="en-US"/>
              <a:t>＋</a:t>
            </a:r>
            <a:r>
              <a:rPr lang="en-US" altLang="zh-TW"/>
              <a:t>O</a:t>
            </a:r>
            <a:r>
              <a:rPr lang="en-US" altLang="zh-TW" baseline="-25000"/>
              <a:t>2</a:t>
            </a:r>
            <a:r>
              <a:rPr lang="en-US" altLang="zh-TW"/>
              <a:t>              Y</a:t>
            </a:r>
            <a:r>
              <a:rPr lang="zh-TW" altLang="en-US"/>
              <a:t>＋</a:t>
            </a:r>
            <a:r>
              <a:rPr lang="en-US" altLang="zh-TW"/>
              <a:t>Z</a:t>
            </a:r>
            <a:br>
              <a:rPr lang="en-US" altLang="zh-TW"/>
            </a:br>
            <a:r>
              <a:rPr lang="zh-TW" altLang="en-US"/>
              <a:t>已知上述反應式的係數均已平衡，則可推知生成物</a:t>
            </a:r>
            <a:r>
              <a:rPr lang="en-US" altLang="zh-TW"/>
              <a:t>Y</a:t>
            </a:r>
            <a:r>
              <a:rPr lang="zh-TW" altLang="en-US"/>
              <a:t>為何？ </a:t>
            </a:r>
            <a:r>
              <a:rPr lang="en-US" altLang="zh-TW"/>
              <a:t>(A) H</a:t>
            </a:r>
            <a:r>
              <a:rPr lang="en-US" altLang="zh-TW" baseline="-25000"/>
              <a:t>2</a:t>
            </a:r>
            <a:r>
              <a:rPr lang="en-US" altLang="zh-TW"/>
              <a:t>O</a:t>
            </a:r>
            <a:r>
              <a:rPr lang="zh-TW" altLang="en-US"/>
              <a:t>　</a:t>
            </a:r>
            <a:r>
              <a:rPr lang="en-US" altLang="zh-TW"/>
              <a:t>(B) CO</a:t>
            </a:r>
            <a:r>
              <a:rPr lang="en-US" altLang="zh-TW" baseline="-25000"/>
              <a:t>2</a:t>
            </a:r>
            <a:r>
              <a:rPr lang="zh-TW" altLang="en-US"/>
              <a:t>　</a:t>
            </a:r>
            <a:r>
              <a:rPr lang="en-US" altLang="zh-TW"/>
              <a:t>(C) C</a:t>
            </a:r>
            <a:r>
              <a:rPr lang="en-US" altLang="zh-TW" baseline="-25000"/>
              <a:t>2</a:t>
            </a:r>
            <a:r>
              <a:rPr lang="en-US" altLang="zh-TW"/>
              <a:t>H</a:t>
            </a:r>
            <a:r>
              <a:rPr lang="en-US" altLang="zh-TW" baseline="-25000"/>
              <a:t>6</a:t>
            </a:r>
            <a:r>
              <a:rPr lang="zh-TW" altLang="en-US"/>
              <a:t>　</a:t>
            </a:r>
            <a:r>
              <a:rPr lang="en-US" altLang="zh-TW"/>
              <a:t>(D) CH</a:t>
            </a:r>
            <a:r>
              <a:rPr lang="en-US" altLang="zh-TW" baseline="-25000"/>
              <a:t>3</a:t>
            </a:r>
            <a:r>
              <a:rPr lang="en-US" altLang="zh-TW"/>
              <a:t>COOH </a:t>
            </a:r>
          </a:p>
        </p:txBody>
      </p:sp>
      <p:sp>
        <p:nvSpPr>
          <p:cNvPr id="32772" name="Line 4"/>
          <p:cNvSpPr>
            <a:spLocks noChangeShapeType="1"/>
          </p:cNvSpPr>
          <p:nvPr/>
        </p:nvSpPr>
        <p:spPr bwMode="auto">
          <a:xfrm>
            <a:off x="3779838" y="1628775"/>
            <a:ext cx="7921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solidFill>
                <a:srgbClr val="000000"/>
              </a:solidFill>
            </a:endParaRPr>
          </a:p>
        </p:txBody>
      </p:sp>
      <p:sp>
        <p:nvSpPr>
          <p:cNvPr id="32773" name="Line 5"/>
          <p:cNvSpPr>
            <a:spLocks noChangeShapeType="1"/>
          </p:cNvSpPr>
          <p:nvPr/>
        </p:nvSpPr>
        <p:spPr bwMode="auto">
          <a:xfrm>
            <a:off x="3708400" y="220503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solidFill>
                <a:srgbClr val="000000"/>
              </a:solidFill>
            </a:endParaRPr>
          </a:p>
        </p:txBody>
      </p:sp>
      <p:sp>
        <p:nvSpPr>
          <p:cNvPr id="32774" name="Rectangle 6"/>
          <p:cNvSpPr>
            <a:spLocks noChangeArrowheads="1"/>
          </p:cNvSpPr>
          <p:nvPr/>
        </p:nvSpPr>
        <p:spPr bwMode="auto">
          <a:xfrm>
            <a:off x="1116013" y="4232275"/>
            <a:ext cx="76295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000">
                <a:solidFill>
                  <a:srgbClr val="0066FF"/>
                </a:solidFill>
              </a:rPr>
              <a:t>解析：</a:t>
            </a:r>
            <a:r>
              <a:rPr lang="en-US" altLang="zh-TW" sz="2000">
                <a:solidFill>
                  <a:srgbClr val="0066FF"/>
                </a:solidFill>
              </a:rPr>
              <a:t>C</a:t>
            </a:r>
            <a:r>
              <a:rPr lang="en-US" altLang="zh-TW" sz="2000" baseline="-25000">
                <a:solidFill>
                  <a:srgbClr val="0066FF"/>
                </a:solidFill>
              </a:rPr>
              <a:t>2</a:t>
            </a:r>
            <a:r>
              <a:rPr lang="en-US" altLang="zh-TW" sz="2000">
                <a:solidFill>
                  <a:srgbClr val="0066FF"/>
                </a:solidFill>
              </a:rPr>
              <a:t>H</a:t>
            </a:r>
            <a:r>
              <a:rPr lang="en-US" altLang="zh-TW" sz="2000" baseline="-25000">
                <a:solidFill>
                  <a:srgbClr val="0066FF"/>
                </a:solidFill>
              </a:rPr>
              <a:t>5</a:t>
            </a:r>
            <a:r>
              <a:rPr lang="en-US" altLang="zh-TW" sz="2000">
                <a:solidFill>
                  <a:srgbClr val="0066FF"/>
                </a:solidFill>
              </a:rPr>
              <a:t>OH</a:t>
            </a:r>
            <a:r>
              <a:rPr lang="zh-TW" altLang="en-US" sz="2000">
                <a:solidFill>
                  <a:srgbClr val="0066FF"/>
                </a:solidFill>
              </a:rPr>
              <a:t>＋</a:t>
            </a:r>
            <a:r>
              <a:rPr lang="en-US" altLang="zh-TW" sz="2000">
                <a:solidFill>
                  <a:srgbClr val="0066FF"/>
                </a:solidFill>
              </a:rPr>
              <a:t>3 O</a:t>
            </a:r>
            <a:r>
              <a:rPr lang="en-US" altLang="zh-TW" sz="2000" baseline="-25000">
                <a:solidFill>
                  <a:srgbClr val="0066FF"/>
                </a:solidFill>
              </a:rPr>
              <a:t>2</a:t>
            </a:r>
            <a:r>
              <a:rPr lang="en-US" altLang="zh-TW" sz="2000">
                <a:solidFill>
                  <a:srgbClr val="0066FF"/>
                </a:solidFill>
              </a:rPr>
              <a:t> →2 CO</a:t>
            </a:r>
            <a:r>
              <a:rPr lang="en-US" altLang="zh-TW" sz="2000" baseline="-25000">
                <a:solidFill>
                  <a:srgbClr val="0066FF"/>
                </a:solidFill>
              </a:rPr>
              <a:t>2</a:t>
            </a:r>
            <a:r>
              <a:rPr lang="zh-TW" altLang="en-US" sz="2000">
                <a:solidFill>
                  <a:srgbClr val="0066FF"/>
                </a:solidFill>
              </a:rPr>
              <a:t>＋</a:t>
            </a:r>
            <a:r>
              <a:rPr lang="en-US" altLang="zh-TW" sz="2000">
                <a:solidFill>
                  <a:srgbClr val="0066FF"/>
                </a:solidFill>
              </a:rPr>
              <a:t>3 H</a:t>
            </a:r>
            <a:r>
              <a:rPr lang="en-US" altLang="zh-TW" sz="2000" baseline="-25000">
                <a:solidFill>
                  <a:srgbClr val="0066FF"/>
                </a:solidFill>
              </a:rPr>
              <a:t>2</a:t>
            </a:r>
            <a:r>
              <a:rPr lang="en-US" altLang="zh-TW" sz="2000">
                <a:solidFill>
                  <a:srgbClr val="0066FF"/>
                </a:solidFill>
              </a:rPr>
              <a:t>O</a:t>
            </a:r>
            <a:r>
              <a:rPr lang="zh-TW" altLang="en-US" sz="2000">
                <a:solidFill>
                  <a:srgbClr val="0066FF"/>
                </a:solidFill>
              </a:rPr>
              <a:t>，其中</a:t>
            </a:r>
            <a:r>
              <a:rPr lang="en-US" altLang="zh-TW" sz="2000">
                <a:solidFill>
                  <a:srgbClr val="0066FF"/>
                </a:solidFill>
              </a:rPr>
              <a:t>X</a:t>
            </a:r>
            <a:r>
              <a:rPr lang="zh-TW" altLang="en-US" sz="2000">
                <a:solidFill>
                  <a:srgbClr val="0066FF"/>
                </a:solidFill>
              </a:rPr>
              <a:t>為</a:t>
            </a:r>
            <a:r>
              <a:rPr lang="en-US" altLang="zh-TW" sz="2000">
                <a:solidFill>
                  <a:srgbClr val="0066FF"/>
                </a:solidFill>
              </a:rPr>
              <a:t>CO</a:t>
            </a:r>
            <a:r>
              <a:rPr lang="en-US" altLang="zh-TW" sz="2000" baseline="-25000">
                <a:solidFill>
                  <a:srgbClr val="0066FF"/>
                </a:solidFill>
              </a:rPr>
              <a:t>2</a:t>
            </a:r>
            <a:r>
              <a:rPr lang="zh-TW" altLang="en-US" sz="2000">
                <a:solidFill>
                  <a:srgbClr val="0066FF"/>
                </a:solidFill>
              </a:rPr>
              <a:t>、</a:t>
            </a:r>
            <a:r>
              <a:rPr lang="en-US" altLang="zh-TW" sz="2000">
                <a:solidFill>
                  <a:srgbClr val="0066FF"/>
                </a:solidFill>
              </a:rPr>
              <a:t>Z</a:t>
            </a:r>
            <a:r>
              <a:rPr lang="zh-TW" altLang="en-US" sz="2000">
                <a:solidFill>
                  <a:srgbClr val="0066FF"/>
                </a:solidFill>
              </a:rPr>
              <a:t>為</a:t>
            </a:r>
            <a:r>
              <a:rPr lang="en-US" altLang="zh-TW" sz="2000">
                <a:solidFill>
                  <a:srgbClr val="0066FF"/>
                </a:solidFill>
              </a:rPr>
              <a:t>H</a:t>
            </a:r>
            <a:r>
              <a:rPr lang="en-US" altLang="zh-TW" sz="2000" baseline="-25000">
                <a:solidFill>
                  <a:srgbClr val="0066FF"/>
                </a:solidFill>
              </a:rPr>
              <a:t>2</a:t>
            </a:r>
            <a:r>
              <a:rPr lang="en-US" altLang="zh-TW" sz="2000">
                <a:solidFill>
                  <a:srgbClr val="0066FF"/>
                </a:solidFill>
              </a:rPr>
              <a:t>O</a:t>
            </a:r>
            <a:r>
              <a:rPr lang="zh-TW" altLang="en-US" sz="2000">
                <a:solidFill>
                  <a:srgbClr val="0066FF"/>
                </a:solidFill>
              </a:rPr>
              <a:t>，</a:t>
            </a:r>
          </a:p>
          <a:p>
            <a:r>
              <a:rPr lang="zh-TW" altLang="en-US" sz="2000">
                <a:solidFill>
                  <a:srgbClr val="0066FF"/>
                </a:solidFill>
              </a:rPr>
              <a:t>又第二個反應式與第一個反應式都有</a:t>
            </a:r>
            <a:r>
              <a:rPr lang="en-US" altLang="zh-TW" sz="2000">
                <a:solidFill>
                  <a:srgbClr val="0066FF"/>
                </a:solidFill>
              </a:rPr>
              <a:t>Z</a:t>
            </a:r>
            <a:r>
              <a:rPr lang="zh-TW" altLang="en-US" sz="2000">
                <a:solidFill>
                  <a:srgbClr val="0066FF"/>
                </a:solidFill>
              </a:rPr>
              <a:t>，所以</a:t>
            </a:r>
            <a:r>
              <a:rPr lang="en-US" altLang="zh-TW" sz="2000">
                <a:solidFill>
                  <a:srgbClr val="0066FF"/>
                </a:solidFill>
              </a:rPr>
              <a:t>Z</a:t>
            </a:r>
            <a:r>
              <a:rPr lang="zh-TW" altLang="en-US" sz="2000">
                <a:solidFill>
                  <a:srgbClr val="0066FF"/>
                </a:solidFill>
              </a:rPr>
              <a:t>皆為</a:t>
            </a:r>
            <a:r>
              <a:rPr lang="en-US" altLang="zh-TW" sz="2000">
                <a:solidFill>
                  <a:srgbClr val="0066FF"/>
                </a:solidFill>
              </a:rPr>
              <a:t>H2O</a:t>
            </a:r>
            <a:r>
              <a:rPr lang="zh-TW" altLang="en-US" sz="2000">
                <a:solidFill>
                  <a:srgbClr val="0066FF"/>
                </a:solidFill>
              </a:rPr>
              <a:t>。</a:t>
            </a:r>
          </a:p>
          <a:p>
            <a:r>
              <a:rPr lang="zh-TW" altLang="en-US" sz="2000">
                <a:solidFill>
                  <a:srgbClr val="0066FF"/>
                </a:solidFill>
              </a:rPr>
              <a:t>故根據原子不滅原理，</a:t>
            </a:r>
            <a:r>
              <a:rPr lang="en-US" altLang="zh-TW" sz="2000">
                <a:solidFill>
                  <a:srgbClr val="0066FF"/>
                </a:solidFill>
              </a:rPr>
              <a:t>Y</a:t>
            </a:r>
            <a:r>
              <a:rPr lang="zh-TW" altLang="en-US" sz="2000">
                <a:solidFill>
                  <a:srgbClr val="0066FF"/>
                </a:solidFill>
              </a:rPr>
              <a:t>應該為</a:t>
            </a:r>
            <a:r>
              <a:rPr lang="en-US" altLang="zh-TW" sz="2000">
                <a:solidFill>
                  <a:srgbClr val="0066FF"/>
                </a:solidFill>
              </a:rPr>
              <a:t>C</a:t>
            </a:r>
            <a:r>
              <a:rPr lang="en-US" altLang="zh-TW" sz="2000" baseline="-25000">
                <a:solidFill>
                  <a:srgbClr val="0066FF"/>
                </a:solidFill>
              </a:rPr>
              <a:t>2</a:t>
            </a:r>
            <a:r>
              <a:rPr lang="en-US" altLang="zh-TW" sz="2000">
                <a:solidFill>
                  <a:srgbClr val="0066FF"/>
                </a:solidFill>
              </a:rPr>
              <a:t>H</a:t>
            </a:r>
            <a:r>
              <a:rPr lang="en-US" altLang="zh-TW" sz="2000" baseline="-25000">
                <a:solidFill>
                  <a:srgbClr val="0066FF"/>
                </a:solidFill>
              </a:rPr>
              <a:t>4</a:t>
            </a:r>
            <a:r>
              <a:rPr lang="en-US" altLang="zh-TW" sz="2000">
                <a:solidFill>
                  <a:srgbClr val="0066FF"/>
                </a:solidFill>
              </a:rPr>
              <a:t>O</a:t>
            </a:r>
            <a:r>
              <a:rPr lang="en-US" altLang="zh-TW" sz="2000" baseline="-25000">
                <a:solidFill>
                  <a:srgbClr val="0066FF"/>
                </a:solidFill>
              </a:rPr>
              <a:t>2</a:t>
            </a:r>
            <a:r>
              <a:rPr lang="zh-TW" altLang="en-US" sz="2000">
                <a:solidFill>
                  <a:srgbClr val="0066FF"/>
                </a:solidFill>
              </a:rPr>
              <a:t>，</a:t>
            </a:r>
          </a:p>
          <a:p>
            <a:r>
              <a:rPr lang="zh-TW" altLang="en-US" sz="2000">
                <a:solidFill>
                  <a:srgbClr val="0066FF"/>
                </a:solidFill>
              </a:rPr>
              <a:t>有這樣組成的分子只有</a:t>
            </a:r>
            <a:r>
              <a:rPr lang="en-US" altLang="zh-TW" sz="2000">
                <a:solidFill>
                  <a:srgbClr val="0066FF"/>
                </a:solidFill>
              </a:rPr>
              <a:t>(D)</a:t>
            </a:r>
            <a:r>
              <a:rPr lang="zh-TW" altLang="en-US" sz="2000">
                <a:solidFill>
                  <a:srgbClr val="0066FF"/>
                </a:solidFill>
              </a:rPr>
              <a:t>選項的</a:t>
            </a:r>
            <a:r>
              <a:rPr lang="en-US" altLang="zh-TW" sz="2000">
                <a:solidFill>
                  <a:srgbClr val="0066FF"/>
                </a:solidFill>
              </a:rPr>
              <a:t>CH</a:t>
            </a:r>
            <a:r>
              <a:rPr lang="en-US" altLang="zh-TW" sz="2000" baseline="-25000">
                <a:solidFill>
                  <a:srgbClr val="0066FF"/>
                </a:solidFill>
              </a:rPr>
              <a:t>3</a:t>
            </a:r>
            <a:r>
              <a:rPr lang="en-US" altLang="zh-TW" sz="2000">
                <a:solidFill>
                  <a:srgbClr val="0066FF"/>
                </a:solidFill>
              </a:rPr>
              <a:t>COOH</a:t>
            </a:r>
            <a:r>
              <a:rPr lang="zh-TW" altLang="en-US" sz="2000">
                <a:solidFill>
                  <a:srgbClr val="0066FF"/>
                </a:solidFill>
              </a:rPr>
              <a:t>。</a:t>
            </a:r>
            <a:r>
              <a:rPr lang="zh-TW" altLang="en-US">
                <a:solidFill>
                  <a:srgbClr val="000000"/>
                </a:solidFill>
              </a:rPr>
              <a:t> </a:t>
            </a:r>
          </a:p>
        </p:txBody>
      </p:sp>
      <p:sp>
        <p:nvSpPr>
          <p:cNvPr id="32775" name="Rectangle 7"/>
          <p:cNvSpPr>
            <a:spLocks noChangeArrowheads="1"/>
          </p:cNvSpPr>
          <p:nvPr/>
        </p:nvSpPr>
        <p:spPr bwMode="auto">
          <a:xfrm>
            <a:off x="7019925" y="5976938"/>
            <a:ext cx="1382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D</a:t>
            </a:r>
            <a:r>
              <a:rPr lang="en-US" altLang="zh-TW">
                <a:solidFill>
                  <a:srgbClr val="000000"/>
                </a:solidFill>
              </a:rPr>
              <a:t> </a:t>
            </a:r>
          </a:p>
        </p:txBody>
      </p:sp>
    </p:spTree>
    <p:extLst>
      <p:ext uri="{BB962C8B-B14F-4D97-AF65-F5344CB8AC3E}">
        <p14:creationId xmlns:p14="http://schemas.microsoft.com/office/powerpoint/2010/main" val="889934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box(in)">
                                      <p:cBhvr>
                                        <p:cTn id="7" dur="5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775"/>
                                        </p:tgtEl>
                                        <p:attrNameLst>
                                          <p:attrName>style.visibility</p:attrName>
                                        </p:attrNameLst>
                                      </p:cBhvr>
                                      <p:to>
                                        <p:strVal val="visible"/>
                                      </p:to>
                                    </p:set>
                                    <p:anim calcmode="lin" valueType="num">
                                      <p:cBhvr additive="base">
                                        <p:cTn id="12" dur="500" fill="hold"/>
                                        <p:tgtEl>
                                          <p:spTgt spid="32775"/>
                                        </p:tgtEl>
                                        <p:attrNameLst>
                                          <p:attrName>ppt_x</p:attrName>
                                        </p:attrNameLst>
                                      </p:cBhvr>
                                      <p:tavLst>
                                        <p:tav tm="0">
                                          <p:val>
                                            <p:strVal val="#ppt_x"/>
                                          </p:val>
                                        </p:tav>
                                        <p:tav tm="100000">
                                          <p:val>
                                            <p:strVal val="#ppt_x"/>
                                          </p:val>
                                        </p:tav>
                                      </p:tavLst>
                                    </p:anim>
                                    <p:anim calcmode="lin" valueType="num">
                                      <p:cBhvr additive="base">
                                        <p:cTn id="13" dur="500" fill="hold"/>
                                        <p:tgtEl>
                                          <p:spTgt spid="327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3277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body" idx="1"/>
          </p:nvPr>
        </p:nvSpPr>
        <p:spPr>
          <a:xfrm>
            <a:off x="539750" y="404813"/>
            <a:ext cx="8229600" cy="4525962"/>
          </a:xfrm>
        </p:spPr>
        <p:txBody>
          <a:bodyPr/>
          <a:lstStyle/>
          <a:p>
            <a:r>
              <a:rPr lang="en-US" altLang="zh-TW" sz="2800">
                <a:solidFill>
                  <a:srgbClr val="FF0000"/>
                </a:solidFill>
              </a:rPr>
              <a:t>105</a:t>
            </a:r>
            <a:r>
              <a:rPr lang="zh-TW" altLang="en-US" sz="2800"/>
              <a:t>火柴是利用摩擦生熱的取火工具，某種火柴是以火柴頭與火柴盒側邊擦劃，同時產生熱能，再促使火柴頭成分中的氯酸鉀（</a:t>
            </a:r>
            <a:r>
              <a:rPr lang="en-US" altLang="zh-TW" sz="2800"/>
              <a:t>KClO</a:t>
            </a:r>
            <a:r>
              <a:rPr lang="en-US" altLang="zh-TW" sz="2800" baseline="-25000"/>
              <a:t>3</a:t>
            </a:r>
            <a:r>
              <a:rPr lang="zh-TW" altLang="en-US" sz="2800"/>
              <a:t>）和硫（</a:t>
            </a:r>
            <a:r>
              <a:rPr lang="en-US" altLang="zh-TW" sz="2800"/>
              <a:t>S</a:t>
            </a:r>
            <a:r>
              <a:rPr lang="zh-TW" altLang="en-US" sz="2800"/>
              <a:t>）反應燃燒，反應式為：</a:t>
            </a:r>
            <a:br>
              <a:rPr lang="zh-TW" altLang="en-US" sz="2800"/>
            </a:br>
            <a:r>
              <a:rPr lang="en-US" altLang="zh-TW" sz="2800"/>
              <a:t>w KClO</a:t>
            </a:r>
            <a:r>
              <a:rPr lang="en-US" altLang="zh-TW" sz="2800" baseline="-25000"/>
              <a:t>3</a:t>
            </a:r>
            <a:r>
              <a:rPr lang="zh-TW" altLang="en-US" sz="2800"/>
              <a:t>＋</a:t>
            </a:r>
            <a:r>
              <a:rPr lang="en-US" altLang="zh-TW" sz="2800"/>
              <a:t>x S → y KCl</a:t>
            </a:r>
            <a:r>
              <a:rPr lang="zh-TW" altLang="en-US" sz="2800"/>
              <a:t>＋</a:t>
            </a:r>
            <a:r>
              <a:rPr lang="en-US" altLang="zh-TW" sz="2800"/>
              <a:t>z SO</a:t>
            </a:r>
            <a:r>
              <a:rPr lang="en-US" altLang="zh-TW" sz="2800" baseline="-25000"/>
              <a:t>2</a:t>
            </a:r>
            <a:r>
              <a:rPr lang="en-US" altLang="zh-TW" sz="2800"/>
              <a:t/>
            </a:r>
            <a:br>
              <a:rPr lang="en-US" altLang="zh-TW" sz="2800"/>
            </a:br>
            <a:r>
              <a:rPr lang="zh-TW" altLang="en-US" sz="2800"/>
              <a:t>（其中</a:t>
            </a:r>
            <a:r>
              <a:rPr lang="en-US" altLang="zh-TW" sz="2800"/>
              <a:t>w</a:t>
            </a:r>
            <a:r>
              <a:rPr lang="zh-TW" altLang="en-US" sz="2800"/>
              <a:t>、</a:t>
            </a:r>
            <a:r>
              <a:rPr lang="en-US" altLang="zh-TW" sz="2800"/>
              <a:t>x</a:t>
            </a:r>
            <a:r>
              <a:rPr lang="zh-TW" altLang="en-US" sz="2800"/>
              <a:t>、</a:t>
            </a:r>
            <a:r>
              <a:rPr lang="en-US" altLang="zh-TW" sz="2800"/>
              <a:t>y</a:t>
            </a:r>
            <a:r>
              <a:rPr lang="zh-TW" altLang="en-US" sz="2800"/>
              <a:t>和</a:t>
            </a:r>
            <a:r>
              <a:rPr lang="en-US" altLang="zh-TW" sz="2800"/>
              <a:t>z</a:t>
            </a:r>
            <a:r>
              <a:rPr lang="zh-TW" altLang="en-US" sz="2800"/>
              <a:t>為反應式係數）</a:t>
            </a:r>
            <a:br>
              <a:rPr lang="zh-TW" altLang="en-US" sz="2800"/>
            </a:br>
            <a:r>
              <a:rPr lang="zh-TW" altLang="en-US" sz="2800"/>
              <a:t>若</a:t>
            </a:r>
            <a:r>
              <a:rPr lang="en-US" altLang="zh-TW" sz="2800"/>
              <a:t>y</a:t>
            </a:r>
            <a:r>
              <a:rPr lang="zh-TW" altLang="en-US" sz="2800"/>
              <a:t>＋</a:t>
            </a:r>
            <a:r>
              <a:rPr lang="en-US" altLang="zh-TW" sz="2800"/>
              <a:t>z</a:t>
            </a:r>
            <a:r>
              <a:rPr lang="zh-TW" altLang="en-US" sz="2800"/>
              <a:t>＝</a:t>
            </a:r>
            <a:r>
              <a:rPr lang="en-US" altLang="zh-TW" sz="2800"/>
              <a:t>5</a:t>
            </a:r>
            <a:r>
              <a:rPr lang="zh-TW" altLang="en-US" sz="2800"/>
              <a:t>，則上述反應式中哪兩個物質的係數均為</a:t>
            </a:r>
            <a:r>
              <a:rPr lang="en-US" altLang="zh-TW" sz="2800"/>
              <a:t>3</a:t>
            </a:r>
            <a:r>
              <a:rPr lang="zh-TW" altLang="en-US" sz="2800"/>
              <a:t>？</a:t>
            </a:r>
            <a:br>
              <a:rPr lang="zh-TW" altLang="en-US" sz="2800"/>
            </a:br>
            <a:r>
              <a:rPr lang="en-US" altLang="zh-TW" sz="2800"/>
              <a:t>(A)</a:t>
            </a:r>
            <a:r>
              <a:rPr lang="zh-TW" altLang="en-US" sz="2800"/>
              <a:t>氧化劑和氯化鉀　　</a:t>
            </a:r>
            <a:r>
              <a:rPr lang="en-US" altLang="zh-TW" sz="2800"/>
              <a:t>(B)</a:t>
            </a:r>
            <a:r>
              <a:rPr lang="zh-TW" altLang="en-US" sz="2800"/>
              <a:t>氧化劑和二氧化硫</a:t>
            </a:r>
            <a:br>
              <a:rPr lang="zh-TW" altLang="en-US" sz="2800"/>
            </a:br>
            <a:r>
              <a:rPr lang="en-US" altLang="zh-TW" sz="2800"/>
              <a:t>(C)</a:t>
            </a:r>
            <a:r>
              <a:rPr lang="zh-TW" altLang="en-US" sz="2800"/>
              <a:t>還原劑和氯化鉀　　</a:t>
            </a:r>
            <a:r>
              <a:rPr lang="en-US" altLang="zh-TW" sz="2800"/>
              <a:t>(D)</a:t>
            </a:r>
            <a:r>
              <a:rPr lang="zh-TW" altLang="en-US" sz="2800"/>
              <a:t>還原劑和二氧化硫 </a:t>
            </a:r>
          </a:p>
        </p:txBody>
      </p:sp>
      <p:sp>
        <p:nvSpPr>
          <p:cNvPr id="272387" name="Text Box 3"/>
          <p:cNvSpPr txBox="1">
            <a:spLocks noChangeArrowheads="1"/>
          </p:cNvSpPr>
          <p:nvPr/>
        </p:nvSpPr>
        <p:spPr bwMode="auto">
          <a:xfrm>
            <a:off x="900113" y="4941888"/>
            <a:ext cx="72009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a:solidFill>
                  <a:srgbClr val="000000"/>
                </a:solidFill>
              </a:rPr>
              <a:t>答案：</a:t>
            </a:r>
            <a:r>
              <a:rPr lang="en-US" altLang="zh-TW" sz="2400">
                <a:solidFill>
                  <a:srgbClr val="000000"/>
                </a:solidFill>
              </a:rPr>
              <a:t>D</a:t>
            </a:r>
          </a:p>
          <a:p>
            <a:r>
              <a:rPr lang="zh-TW" altLang="en-US" sz="2400">
                <a:solidFill>
                  <a:srgbClr val="000000"/>
                </a:solidFill>
              </a:rPr>
              <a:t>解析：反應式的係數分別為</a:t>
            </a:r>
            <a:r>
              <a:rPr lang="en-US" altLang="zh-TW" sz="2400">
                <a:solidFill>
                  <a:srgbClr val="000000"/>
                </a:solidFill>
              </a:rPr>
              <a:t>2</a:t>
            </a:r>
            <a:r>
              <a:rPr lang="zh-TW" altLang="en-US" sz="2400">
                <a:solidFill>
                  <a:srgbClr val="000000"/>
                </a:solidFill>
              </a:rPr>
              <a:t>、</a:t>
            </a:r>
            <a:r>
              <a:rPr lang="en-US" altLang="zh-TW" sz="2400">
                <a:solidFill>
                  <a:srgbClr val="000000"/>
                </a:solidFill>
              </a:rPr>
              <a:t>3</a:t>
            </a:r>
            <a:r>
              <a:rPr lang="zh-TW" altLang="en-US" sz="2400">
                <a:solidFill>
                  <a:srgbClr val="000000"/>
                </a:solidFill>
              </a:rPr>
              <a:t>、</a:t>
            </a:r>
            <a:r>
              <a:rPr lang="en-US" altLang="zh-TW" sz="2400">
                <a:solidFill>
                  <a:srgbClr val="000000"/>
                </a:solidFill>
              </a:rPr>
              <a:t>2</a:t>
            </a:r>
            <a:r>
              <a:rPr lang="zh-TW" altLang="en-US" sz="2400">
                <a:solidFill>
                  <a:srgbClr val="000000"/>
                </a:solidFill>
              </a:rPr>
              <a:t>、</a:t>
            </a:r>
            <a:r>
              <a:rPr lang="en-US" altLang="zh-TW" sz="2400">
                <a:solidFill>
                  <a:srgbClr val="000000"/>
                </a:solidFill>
              </a:rPr>
              <a:t>3</a:t>
            </a:r>
            <a:r>
              <a:rPr lang="zh-TW" altLang="en-US" sz="2400">
                <a:solidFill>
                  <a:srgbClr val="000000"/>
                </a:solidFill>
              </a:rPr>
              <a:t>，故硫和二氧化硫的係數為</a:t>
            </a:r>
            <a:r>
              <a:rPr lang="en-US" altLang="zh-TW" sz="2400">
                <a:solidFill>
                  <a:srgbClr val="000000"/>
                </a:solidFill>
              </a:rPr>
              <a:t>3</a:t>
            </a:r>
            <a:r>
              <a:rPr lang="zh-TW" altLang="en-US" sz="2400">
                <a:solidFill>
                  <a:srgbClr val="000000"/>
                </a:solidFill>
              </a:rPr>
              <a:t>，</a:t>
            </a:r>
            <a:r>
              <a:rPr lang="en-US" altLang="zh-TW" sz="2400">
                <a:solidFill>
                  <a:srgbClr val="000000"/>
                </a:solidFill>
              </a:rPr>
              <a:t>S</a:t>
            </a:r>
            <a:r>
              <a:rPr lang="zh-TW" altLang="en-US" sz="2400">
                <a:solidFill>
                  <a:srgbClr val="000000"/>
                </a:solidFill>
              </a:rPr>
              <a:t>得到氧變成二氧化硫，所以答案應選</a:t>
            </a:r>
            <a:r>
              <a:rPr lang="en-US" altLang="zh-TW" sz="2400">
                <a:solidFill>
                  <a:srgbClr val="000000"/>
                </a:solidFill>
              </a:rPr>
              <a:t>(D)</a:t>
            </a:r>
            <a:r>
              <a:rPr lang="zh-TW" altLang="en-US" sz="2400">
                <a:solidFill>
                  <a:srgbClr val="000000"/>
                </a:solidFill>
              </a:rPr>
              <a:t>。</a:t>
            </a:r>
          </a:p>
        </p:txBody>
      </p:sp>
    </p:spTree>
    <p:extLst>
      <p:ext uri="{BB962C8B-B14F-4D97-AF65-F5344CB8AC3E}">
        <p14:creationId xmlns:p14="http://schemas.microsoft.com/office/powerpoint/2010/main" val="3017249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2387"/>
                                        </p:tgtEl>
                                        <p:attrNameLst>
                                          <p:attrName>style.visibility</p:attrName>
                                        </p:attrNameLst>
                                      </p:cBhvr>
                                      <p:to>
                                        <p:strVal val="visible"/>
                                      </p:to>
                                    </p:set>
                                    <p:animEffect transition="in" filter="blinds(horizontal)">
                                      <p:cBhvr>
                                        <p:cTn id="7" dur="500"/>
                                        <p:tgtEl>
                                          <p:spTgt spid="27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body" idx="1"/>
          </p:nvPr>
        </p:nvSpPr>
        <p:spPr>
          <a:xfrm>
            <a:off x="468313" y="333375"/>
            <a:ext cx="8229600" cy="2016125"/>
          </a:xfrm>
        </p:spPr>
        <p:txBody>
          <a:bodyPr/>
          <a:lstStyle/>
          <a:p>
            <a:r>
              <a:rPr lang="zh-TW" altLang="en-US" sz="2400"/>
              <a:t>附圖</a:t>
            </a:r>
            <a:r>
              <a:rPr lang="en-US" altLang="zh-TW" sz="2400"/>
              <a:t>(</a:t>
            </a:r>
            <a:r>
              <a:rPr lang="zh-TW" altLang="en-US" sz="2400"/>
              <a:t>一</a:t>
            </a:r>
            <a:r>
              <a:rPr lang="en-US" altLang="zh-TW" sz="2400"/>
              <a:t>)</a:t>
            </a:r>
            <a:r>
              <a:rPr lang="zh-TW" altLang="en-US" sz="2400"/>
              <a:t>為元素週期表的一部分，圖</a:t>
            </a:r>
            <a:r>
              <a:rPr lang="en-US" altLang="zh-TW" sz="2400"/>
              <a:t>(</a:t>
            </a:r>
            <a:r>
              <a:rPr lang="zh-TW" altLang="en-US" sz="2400"/>
              <a:t>二</a:t>
            </a:r>
            <a:r>
              <a:rPr lang="en-US" altLang="zh-TW" sz="2400"/>
              <a:t>)</a:t>
            </a:r>
            <a:r>
              <a:rPr lang="zh-TW" altLang="en-US" sz="2400"/>
              <a:t>為小莉配製某氯化物水溶液的步驟示意圖，根據圖中資訊判斷，小莉配製的可能是下列何種氯化物水溶液？（</a:t>
            </a:r>
            <a:r>
              <a:rPr lang="en-US" altLang="zh-TW" sz="2400"/>
              <a:t>500 mL</a:t>
            </a:r>
            <a:r>
              <a:rPr lang="zh-TW" altLang="en-US" sz="2400"/>
              <a:t>量瓶：為一種配製溶液的器材，且溶液至刻度線時，溶液體積恰為</a:t>
            </a:r>
            <a:r>
              <a:rPr lang="en-US" altLang="zh-TW" sz="2400"/>
              <a:t>500 mL</a:t>
            </a:r>
            <a:r>
              <a:rPr lang="zh-TW" altLang="en-US" sz="2400"/>
              <a:t>） </a:t>
            </a:r>
            <a:r>
              <a:rPr lang="en-US" altLang="zh-TW" sz="2400"/>
              <a:t>(A) KCl</a:t>
            </a:r>
            <a:r>
              <a:rPr lang="zh-TW" altLang="en-US" sz="2400"/>
              <a:t>　</a:t>
            </a:r>
            <a:r>
              <a:rPr lang="en-US" altLang="zh-TW" sz="2400"/>
              <a:t>(B) NaCl</a:t>
            </a:r>
            <a:r>
              <a:rPr lang="zh-TW" altLang="en-US" sz="2400"/>
              <a:t>　</a:t>
            </a:r>
            <a:r>
              <a:rPr lang="en-US" altLang="zh-TW" sz="2400"/>
              <a:t>(C) CaCl</a:t>
            </a:r>
            <a:r>
              <a:rPr lang="en-US" altLang="zh-TW" sz="2400" baseline="-25000"/>
              <a:t>2</a:t>
            </a:r>
            <a:r>
              <a:rPr lang="zh-TW" altLang="en-US" sz="2400"/>
              <a:t>　</a:t>
            </a:r>
            <a:r>
              <a:rPr lang="en-US" altLang="zh-TW" sz="2400"/>
              <a:t>(D) MgCl</a:t>
            </a:r>
            <a:r>
              <a:rPr lang="en-US" altLang="zh-TW" sz="2400" baseline="-25000"/>
              <a:t>2</a:t>
            </a:r>
            <a:r>
              <a:rPr lang="en-US" altLang="zh-TW" sz="2800"/>
              <a:t> </a:t>
            </a:r>
          </a:p>
        </p:txBody>
      </p:sp>
      <p:sp>
        <p:nvSpPr>
          <p:cNvPr id="202755" name="Rectangle 3"/>
          <p:cNvSpPr>
            <a:spLocks noChangeArrowheads="1"/>
          </p:cNvSpPr>
          <p:nvPr/>
        </p:nvSpPr>
        <p:spPr bwMode="auto">
          <a:xfrm>
            <a:off x="0" y="1895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solidFill>
                <a:srgbClr val="000000"/>
              </a:solidFill>
            </a:endParaRPr>
          </a:p>
        </p:txBody>
      </p:sp>
      <p:graphicFrame>
        <p:nvGraphicFramePr>
          <p:cNvPr id="202756" name="Object 4"/>
          <p:cNvGraphicFramePr>
            <a:graphicFrameLocks noChangeAspect="1"/>
          </p:cNvGraphicFramePr>
          <p:nvPr/>
        </p:nvGraphicFramePr>
        <p:xfrm>
          <a:off x="900113" y="2492375"/>
          <a:ext cx="7489825" cy="4075113"/>
        </p:xfrm>
        <a:graphic>
          <a:graphicData uri="http://schemas.openxmlformats.org/presentationml/2006/ole">
            <mc:AlternateContent xmlns:mc="http://schemas.openxmlformats.org/markup-compatibility/2006">
              <mc:Choice xmlns:v="urn:schemas-microsoft-com:vml" Requires="v">
                <p:oleObj spid="_x0000_s294956" name="Document" r:id="rId3" imgW="4637366" imgH="3092666" progId="Word.Document.8">
                  <p:embed/>
                </p:oleObj>
              </mc:Choice>
              <mc:Fallback>
                <p:oleObj name="Document" r:id="rId3" imgW="4637366" imgH="309266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492375"/>
                        <a:ext cx="7489825" cy="4075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2757" name="Rectangle 5"/>
          <p:cNvSpPr>
            <a:spLocks noChangeArrowheads="1"/>
          </p:cNvSpPr>
          <p:nvPr/>
        </p:nvSpPr>
        <p:spPr bwMode="auto">
          <a:xfrm>
            <a:off x="3924300" y="249237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D</a:t>
            </a:r>
            <a:r>
              <a:rPr lang="en-US" altLang="zh-TW">
                <a:solidFill>
                  <a:srgbClr val="000000"/>
                </a:solidFill>
              </a:rPr>
              <a:t> </a:t>
            </a:r>
          </a:p>
        </p:txBody>
      </p:sp>
    </p:spTree>
    <p:extLst>
      <p:ext uri="{BB962C8B-B14F-4D97-AF65-F5344CB8AC3E}">
        <p14:creationId xmlns:p14="http://schemas.microsoft.com/office/powerpoint/2010/main" val="2983356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2757"/>
                                        </p:tgtEl>
                                        <p:attrNameLst>
                                          <p:attrName>style.visibility</p:attrName>
                                        </p:attrNameLst>
                                      </p:cBhvr>
                                      <p:to>
                                        <p:strVal val="visible"/>
                                      </p:to>
                                    </p:set>
                                    <p:anim calcmode="lin" valueType="num">
                                      <p:cBhvr additive="base">
                                        <p:cTn id="7" dur="500" fill="hold"/>
                                        <p:tgtEl>
                                          <p:spTgt spid="202757"/>
                                        </p:tgtEl>
                                        <p:attrNameLst>
                                          <p:attrName>ppt_x</p:attrName>
                                        </p:attrNameLst>
                                      </p:cBhvr>
                                      <p:tavLst>
                                        <p:tav tm="0">
                                          <p:val>
                                            <p:strVal val="#ppt_x"/>
                                          </p:val>
                                        </p:tav>
                                        <p:tav tm="100000">
                                          <p:val>
                                            <p:strVal val="#ppt_x"/>
                                          </p:val>
                                        </p:tav>
                                      </p:tavLst>
                                    </p:anim>
                                    <p:anim calcmode="lin" valueType="num">
                                      <p:cBhvr additive="base">
                                        <p:cTn id="8" dur="500" fill="hold"/>
                                        <p:tgtEl>
                                          <p:spTgt spid="2027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body" idx="1"/>
          </p:nvPr>
        </p:nvSpPr>
        <p:spPr>
          <a:xfrm>
            <a:off x="539750" y="333375"/>
            <a:ext cx="8229600" cy="3887788"/>
          </a:xfrm>
        </p:spPr>
        <p:txBody>
          <a:bodyPr/>
          <a:lstStyle/>
          <a:p>
            <a:r>
              <a:rPr lang="zh-TW" altLang="en-US"/>
              <a:t>在實驗室中，取</a:t>
            </a:r>
            <a:r>
              <a:rPr lang="en-US" altLang="zh-TW"/>
              <a:t>140 g</a:t>
            </a:r>
            <a:r>
              <a:rPr lang="zh-TW" altLang="en-US"/>
              <a:t>的化合物甲與</a:t>
            </a:r>
            <a:r>
              <a:rPr lang="en-US" altLang="zh-TW"/>
              <a:t>30 g</a:t>
            </a:r>
            <a:r>
              <a:rPr lang="zh-TW" altLang="en-US"/>
              <a:t>的化合物乙完全反應恰可生成</a:t>
            </a:r>
            <a:r>
              <a:rPr lang="en-US" altLang="zh-TW"/>
              <a:t>170 g</a:t>
            </a:r>
            <a:r>
              <a:rPr lang="zh-TW" altLang="en-US"/>
              <a:t>的化合物丙，其反應的分子示意圖如附圖所示，甲表示為        ，   乙表示為              ，丙表示為          ，則甲：乙：丙的分子量比為多少？ </a:t>
            </a:r>
            <a:r>
              <a:rPr lang="en-US" altLang="zh-TW"/>
              <a:t>(A) 1</a:t>
            </a:r>
            <a:r>
              <a:rPr lang="zh-TW" altLang="en-US"/>
              <a:t>：</a:t>
            </a:r>
            <a:r>
              <a:rPr lang="en-US" altLang="zh-TW"/>
              <a:t>3</a:t>
            </a:r>
            <a:r>
              <a:rPr lang="zh-TW" altLang="en-US"/>
              <a:t>：</a:t>
            </a:r>
            <a:r>
              <a:rPr lang="en-US" altLang="zh-TW"/>
              <a:t>2</a:t>
            </a:r>
            <a:r>
              <a:rPr lang="zh-TW" altLang="en-US"/>
              <a:t>　</a:t>
            </a:r>
            <a:r>
              <a:rPr lang="en-US" altLang="zh-TW"/>
              <a:t>(B) 14</a:t>
            </a:r>
            <a:r>
              <a:rPr lang="zh-TW" altLang="en-US"/>
              <a:t>：</a:t>
            </a:r>
            <a:r>
              <a:rPr lang="en-US" altLang="zh-TW"/>
              <a:t>3</a:t>
            </a:r>
            <a:r>
              <a:rPr lang="zh-TW" altLang="en-US"/>
              <a:t>：</a:t>
            </a:r>
            <a:r>
              <a:rPr lang="en-US" altLang="zh-TW"/>
              <a:t>17</a:t>
            </a:r>
            <a:r>
              <a:rPr lang="zh-TW" altLang="en-US"/>
              <a:t>　</a:t>
            </a:r>
            <a:r>
              <a:rPr lang="en-US" altLang="zh-TW"/>
              <a:t>(C) 14</a:t>
            </a:r>
            <a:r>
              <a:rPr lang="zh-TW" altLang="en-US"/>
              <a:t>：</a:t>
            </a:r>
            <a:r>
              <a:rPr lang="en-US" altLang="zh-TW"/>
              <a:t>9</a:t>
            </a:r>
            <a:r>
              <a:rPr lang="zh-TW" altLang="en-US"/>
              <a:t>：</a:t>
            </a:r>
            <a:r>
              <a:rPr lang="en-US" altLang="zh-TW"/>
              <a:t>28</a:t>
            </a:r>
            <a:r>
              <a:rPr lang="zh-TW" altLang="en-US"/>
              <a:t>　</a:t>
            </a:r>
            <a:r>
              <a:rPr lang="en-US" altLang="zh-TW"/>
              <a:t>(D) 28</a:t>
            </a:r>
            <a:r>
              <a:rPr lang="zh-TW" altLang="en-US"/>
              <a:t>：</a:t>
            </a:r>
            <a:r>
              <a:rPr lang="en-US" altLang="zh-TW"/>
              <a:t>2</a:t>
            </a:r>
            <a:r>
              <a:rPr lang="zh-TW" altLang="en-US"/>
              <a:t>：</a:t>
            </a:r>
            <a:r>
              <a:rPr lang="en-US" altLang="zh-TW"/>
              <a:t>l7</a:t>
            </a:r>
            <a:r>
              <a:rPr lang="en-US" altLang="zh-TW" sz="2400"/>
              <a:t> </a:t>
            </a:r>
          </a:p>
        </p:txBody>
      </p:sp>
      <p:pic>
        <p:nvPicPr>
          <p:cNvPr id="209923" name="Picture 3" descr="Y8F39A0-K-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652963"/>
            <a:ext cx="6624637"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4" name="Picture 4" descr="Y8F39A0-K-2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897063"/>
            <a:ext cx="647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5" name="Picture 5" descr="Y8F39A0-K-26-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916113"/>
            <a:ext cx="719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6" name="Picture 6" descr="Y8F39A0-K-26-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2300288"/>
            <a:ext cx="5762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Rectangle 7"/>
          <p:cNvSpPr>
            <a:spLocks noChangeArrowheads="1"/>
          </p:cNvSpPr>
          <p:nvPr/>
        </p:nvSpPr>
        <p:spPr bwMode="auto">
          <a:xfrm>
            <a:off x="7524750" y="5516563"/>
            <a:ext cx="1382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D</a:t>
            </a:r>
            <a:r>
              <a:rPr lang="en-US" altLang="zh-TW">
                <a:solidFill>
                  <a:srgbClr val="FF0000"/>
                </a:solidFill>
              </a:rPr>
              <a:t> </a:t>
            </a:r>
          </a:p>
        </p:txBody>
      </p:sp>
    </p:spTree>
    <p:extLst>
      <p:ext uri="{BB962C8B-B14F-4D97-AF65-F5344CB8AC3E}">
        <p14:creationId xmlns:p14="http://schemas.microsoft.com/office/powerpoint/2010/main" val="3069276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9927"/>
                                        </p:tgtEl>
                                        <p:attrNameLst>
                                          <p:attrName>style.visibility</p:attrName>
                                        </p:attrNameLst>
                                      </p:cBhvr>
                                      <p:to>
                                        <p:strVal val="visible"/>
                                      </p:to>
                                    </p:set>
                                    <p:anim calcmode="lin" valueType="num">
                                      <p:cBhvr additive="base">
                                        <p:cTn id="7" dur="500" fill="hold"/>
                                        <p:tgtEl>
                                          <p:spTgt spid="209927"/>
                                        </p:tgtEl>
                                        <p:attrNameLst>
                                          <p:attrName>ppt_x</p:attrName>
                                        </p:attrNameLst>
                                      </p:cBhvr>
                                      <p:tavLst>
                                        <p:tav tm="0">
                                          <p:val>
                                            <p:strVal val="#ppt_x"/>
                                          </p:val>
                                        </p:tav>
                                        <p:tav tm="100000">
                                          <p:val>
                                            <p:strVal val="#ppt_x"/>
                                          </p:val>
                                        </p:tav>
                                      </p:tavLst>
                                    </p:anim>
                                    <p:anim calcmode="lin" valueType="num">
                                      <p:cBhvr additive="base">
                                        <p:cTn id="8" dur="500" fill="hold"/>
                                        <p:tgtEl>
                                          <p:spTgt spid="2099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body" idx="1"/>
          </p:nvPr>
        </p:nvSpPr>
        <p:spPr>
          <a:xfrm>
            <a:off x="395288" y="404813"/>
            <a:ext cx="8229600" cy="2836862"/>
          </a:xfrm>
        </p:spPr>
        <p:txBody>
          <a:bodyPr/>
          <a:lstStyle/>
          <a:p>
            <a:r>
              <a:rPr lang="zh-TW" altLang="en-US" sz="2400"/>
              <a:t>附圖為小萍進行溶液配製的步驟示意圖，已知步驟一的兩個燒杯內，其中一杯裝有密度為</a:t>
            </a:r>
            <a:r>
              <a:rPr lang="en-US" altLang="zh-TW" sz="2400"/>
              <a:t>1.8 g/cm3</a:t>
            </a:r>
            <a:r>
              <a:rPr lang="zh-TW" altLang="en-US" sz="2400"/>
              <a:t>、重量百分濃度為</a:t>
            </a:r>
            <a:r>
              <a:rPr lang="en-US" altLang="zh-TW" sz="2400"/>
              <a:t>98</a:t>
            </a:r>
            <a:r>
              <a:rPr lang="zh-TW" altLang="en-US" sz="2400"/>
              <a:t>％的硫酸</a:t>
            </a:r>
            <a:r>
              <a:rPr lang="en-US" altLang="zh-TW" sz="2400"/>
              <a:t>100 mL</a:t>
            </a:r>
            <a:r>
              <a:rPr lang="zh-TW" altLang="en-US" sz="2400"/>
              <a:t>，另一杯裝有蒸餾水。開始進行溶液配製前，兩杯內液體的溫度均為</a:t>
            </a:r>
            <a:r>
              <a:rPr lang="en-US" altLang="zh-TW" sz="2400"/>
              <a:t>25℃</a:t>
            </a:r>
            <a:r>
              <a:rPr lang="zh-TW" altLang="en-US"/>
              <a:t>。</a:t>
            </a:r>
            <a:r>
              <a:rPr lang="en-US" altLang="zh-TW" sz="2400"/>
              <a:t>(1)</a:t>
            </a:r>
            <a:r>
              <a:rPr lang="zh-TW" altLang="en-US" sz="2400"/>
              <a:t>若要符合實驗安全與合理的實驗結果，步驟一手持燒杯中裝有的液體種類，以及步驟二測量到的溫度計數值，下列何者合理？</a:t>
            </a:r>
            <a:r>
              <a:rPr lang="zh-TW" altLang="en-US"/>
              <a:t/>
            </a:r>
            <a:br>
              <a:rPr lang="zh-TW" altLang="en-US"/>
            </a:br>
            <a:r>
              <a:rPr lang="zh-TW" altLang="en-US"/>
              <a:t/>
            </a:r>
            <a:br>
              <a:rPr lang="zh-TW" altLang="en-US"/>
            </a:br>
            <a:r>
              <a:rPr lang="zh-TW" altLang="en-US"/>
              <a:t> </a:t>
            </a:r>
          </a:p>
        </p:txBody>
      </p:sp>
      <p:pic>
        <p:nvPicPr>
          <p:cNvPr id="279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659188"/>
            <a:ext cx="4319588" cy="2736850"/>
          </a:xfrm>
          <a:prstGeom prst="rect">
            <a:avLst/>
          </a:prstGeom>
          <a:noFill/>
          <a:extLst>
            <a:ext uri="{909E8E84-426E-40DD-AFC4-6F175D3DCCD1}">
              <a14:hiddenFill xmlns:a14="http://schemas.microsoft.com/office/drawing/2010/main">
                <a:solidFill>
                  <a:srgbClr val="FFFFFF"/>
                </a:solidFill>
              </a14:hiddenFill>
            </a:ext>
          </a:extLst>
        </p:spPr>
      </p:pic>
      <p:pic>
        <p:nvPicPr>
          <p:cNvPr id="279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3068638"/>
            <a:ext cx="12287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79557" name="Picture 5" descr="Y8ML7A0-K-26B"/>
          <p:cNvPicPr>
            <a:picLocks noChangeAspect="1" noChangeArrowheads="1"/>
          </p:cNvPicPr>
          <p:nvPr/>
        </p:nvPicPr>
        <p:blipFill>
          <a:blip r:embed="rId4" cstate="print">
            <a:extLst>
              <a:ext uri="{28A0092B-C50C-407E-A947-70E740481C1C}">
                <a14:useLocalDpi xmlns:a14="http://schemas.microsoft.com/office/drawing/2010/main" val="0"/>
              </a:ext>
            </a:extLst>
          </a:blip>
          <a:srcRect t="14796"/>
          <a:stretch>
            <a:fillRect/>
          </a:stretch>
        </p:blipFill>
        <p:spPr bwMode="auto">
          <a:xfrm>
            <a:off x="7235825" y="3141663"/>
            <a:ext cx="1219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8" name="Picture 6" descr="Y8ML7A0-K-26C"/>
          <p:cNvPicPr>
            <a:picLocks noChangeAspect="1" noChangeArrowheads="1"/>
          </p:cNvPicPr>
          <p:nvPr/>
        </p:nvPicPr>
        <p:blipFill>
          <a:blip r:embed="rId5" cstate="print">
            <a:extLst>
              <a:ext uri="{28A0092B-C50C-407E-A947-70E740481C1C}">
                <a14:useLocalDpi xmlns:a14="http://schemas.microsoft.com/office/drawing/2010/main" val="0"/>
              </a:ext>
            </a:extLst>
          </a:blip>
          <a:srcRect t="14796"/>
          <a:stretch>
            <a:fillRect/>
          </a:stretch>
        </p:blipFill>
        <p:spPr bwMode="auto">
          <a:xfrm>
            <a:off x="5508625" y="4941888"/>
            <a:ext cx="1219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9" name="Picture 7" descr="Y8ML7A0-K-26D"/>
          <p:cNvPicPr>
            <a:picLocks noChangeAspect="1" noChangeArrowheads="1"/>
          </p:cNvPicPr>
          <p:nvPr/>
        </p:nvPicPr>
        <p:blipFill>
          <a:blip r:embed="rId6" cstate="print">
            <a:extLst>
              <a:ext uri="{28A0092B-C50C-407E-A947-70E740481C1C}">
                <a14:useLocalDpi xmlns:a14="http://schemas.microsoft.com/office/drawing/2010/main" val="0"/>
              </a:ext>
            </a:extLst>
          </a:blip>
          <a:srcRect t="14796"/>
          <a:stretch>
            <a:fillRect/>
          </a:stretch>
        </p:blipFill>
        <p:spPr bwMode="auto">
          <a:xfrm>
            <a:off x="7308850" y="4797425"/>
            <a:ext cx="1219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60" name="Text Box 8"/>
          <p:cNvSpPr txBox="1">
            <a:spLocks noChangeArrowheads="1"/>
          </p:cNvSpPr>
          <p:nvPr/>
        </p:nvSpPr>
        <p:spPr bwMode="auto">
          <a:xfrm>
            <a:off x="6659563" y="4581525"/>
            <a:ext cx="5762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a:solidFill>
                  <a:srgbClr val="000000"/>
                </a:solidFill>
              </a:rPr>
              <a:t>(1)B </a:t>
            </a:r>
          </a:p>
        </p:txBody>
      </p:sp>
    </p:spTree>
    <p:extLst>
      <p:ext uri="{BB962C8B-B14F-4D97-AF65-F5344CB8AC3E}">
        <p14:creationId xmlns:p14="http://schemas.microsoft.com/office/powerpoint/2010/main" val="2384064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298378"/>
          </a:xfrm>
        </p:spPr>
        <p:txBody>
          <a:bodyPr>
            <a:normAutofit fontScale="90000"/>
          </a:bodyPr>
          <a:lstStyle/>
          <a:p>
            <a:pPr algn="l"/>
            <a:r>
              <a:rPr lang="en-US" altLang="zh-TW" sz="28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2700" kern="100" dirty="0" smtClean="0">
                <a:latin typeface="華康粗黑體" panose="020B0709000000000000" pitchFamily="49" charset="-120"/>
                <a:ea typeface="華康粗黑體" panose="020B0709000000000000" pitchFamily="49" charset="-120"/>
                <a:cs typeface="Times New Roman"/>
              </a:rPr>
              <a:t>附圖</a:t>
            </a:r>
            <a:r>
              <a:rPr lang="zh-TW" altLang="zh-TW" sz="2700" kern="100" dirty="0">
                <a:latin typeface="華康粗黑體" panose="020B0709000000000000" pitchFamily="49" charset="-120"/>
                <a:ea typeface="華康粗黑體" panose="020B0709000000000000" pitchFamily="49" charset="-120"/>
                <a:cs typeface="Times New Roman"/>
              </a:rPr>
              <a:t>為小孟以排水集氣法進行兩組氣體製備實驗的示意圖，她在實驗一和實驗二開始反應後，就立即以廣口瓶（所使用的廣口瓶規格都相同）收集從橡皮軟管冒出的所有氣體，且實驗一先以甲廣口瓶收集，再以乙廣口瓶收集，實驗二先以丙廣口瓶收集，再以丁廣口瓶收集。完成實驗後，甲～丁這四個廣口瓶中的氧氣含量多寡關係，應為下列何者？</a:t>
            </a:r>
            <a:r>
              <a:rPr lang="en-US" altLang="zh-TW" sz="2700" kern="100" dirty="0">
                <a:latin typeface="華康粗黑體" panose="020B0709000000000000" pitchFamily="49" charset="-120"/>
                <a:ea typeface="華康粗黑體" panose="020B0709000000000000" pitchFamily="49" charset="-120"/>
                <a:cs typeface="Times New Roman"/>
              </a:rPr>
              <a:t/>
            </a:r>
            <a:br>
              <a:rPr lang="en-US" altLang="zh-TW" sz="2700" kern="100" dirty="0">
                <a:latin typeface="華康粗黑體" panose="020B0709000000000000" pitchFamily="49" charset="-120"/>
                <a:ea typeface="華康粗黑體" panose="020B0709000000000000" pitchFamily="49" charset="-120"/>
                <a:cs typeface="Times New Roman"/>
              </a:rPr>
            </a:br>
            <a:r>
              <a:rPr lang="en-US" altLang="zh-TW" sz="2700" b="1" kern="100" dirty="0">
                <a:latin typeface="華康粗黑體" panose="020B0709000000000000" pitchFamily="49" charset="-120"/>
                <a:ea typeface="華康粗黑體" panose="020B0709000000000000" pitchFamily="49" charset="-120"/>
                <a:cs typeface="Times New Roman"/>
              </a:rPr>
              <a:t>(A)</a:t>
            </a:r>
            <a:r>
              <a:rPr lang="zh-TW" altLang="zh-TW" sz="2700" kern="100" dirty="0">
                <a:latin typeface="華康粗黑體" panose="020B0709000000000000" pitchFamily="49" charset="-120"/>
                <a:ea typeface="華康粗黑體" panose="020B0709000000000000" pitchFamily="49" charset="-120"/>
                <a:cs typeface="Times New Roman"/>
              </a:rPr>
              <a:t>丙＞丁＞乙＞甲 </a:t>
            </a:r>
            <a:r>
              <a:rPr lang="en-US" altLang="zh-TW" sz="2700" b="1" kern="100" dirty="0">
                <a:latin typeface="華康粗黑體" panose="020B0709000000000000" pitchFamily="49" charset="-120"/>
                <a:ea typeface="華康粗黑體" panose="020B0709000000000000" pitchFamily="49" charset="-120"/>
                <a:cs typeface="Times New Roman"/>
              </a:rPr>
              <a:t>(B)</a:t>
            </a:r>
            <a:r>
              <a:rPr lang="zh-TW" altLang="zh-TW" sz="2700" kern="100" dirty="0">
                <a:latin typeface="華康粗黑體" panose="020B0709000000000000" pitchFamily="49" charset="-120"/>
                <a:ea typeface="華康粗黑體" panose="020B0709000000000000" pitchFamily="49" charset="-120"/>
                <a:cs typeface="Times New Roman"/>
              </a:rPr>
              <a:t>丙＞丁＞甲＞乙 </a:t>
            </a:r>
            <a:r>
              <a:rPr lang="en-US" altLang="zh-TW" sz="2700" b="1" kern="100" dirty="0">
                <a:latin typeface="華康粗黑體" panose="020B0709000000000000" pitchFamily="49" charset="-120"/>
                <a:ea typeface="華康粗黑體" panose="020B0709000000000000" pitchFamily="49" charset="-120"/>
                <a:cs typeface="Times New Roman"/>
              </a:rPr>
              <a:t>(C)</a:t>
            </a:r>
            <a:r>
              <a:rPr lang="zh-TW" altLang="zh-TW" sz="2700" kern="100" dirty="0">
                <a:latin typeface="華康粗黑體" panose="020B0709000000000000" pitchFamily="49" charset="-120"/>
                <a:ea typeface="華康粗黑體" panose="020B0709000000000000" pitchFamily="49" charset="-120"/>
                <a:cs typeface="Times New Roman"/>
              </a:rPr>
              <a:t>丁＞丙＞乙＞甲 </a:t>
            </a:r>
            <a:r>
              <a:rPr lang="en-US" altLang="zh-TW" sz="2700" b="1" kern="100" dirty="0">
                <a:latin typeface="華康粗黑體" panose="020B0709000000000000" pitchFamily="49" charset="-120"/>
                <a:ea typeface="華康粗黑體" panose="020B0709000000000000" pitchFamily="49" charset="-120"/>
                <a:cs typeface="Times New Roman"/>
              </a:rPr>
              <a:t>(D)</a:t>
            </a:r>
            <a:r>
              <a:rPr lang="zh-TW" altLang="zh-TW" sz="2700" kern="100" dirty="0">
                <a:latin typeface="華康粗黑體" panose="020B0709000000000000" pitchFamily="49" charset="-120"/>
                <a:ea typeface="華康粗黑體" panose="020B0709000000000000" pitchFamily="49" charset="-120"/>
                <a:cs typeface="Times New Roman"/>
              </a:rPr>
              <a:t>丁＞丙＞甲＞乙</a:t>
            </a:r>
            <a:endParaRPr lang="zh-TW" altLang="en-US" sz="2700" dirty="0">
              <a:latin typeface="華康粗黑體" panose="020B0709000000000000" pitchFamily="49" charset="-120"/>
              <a:ea typeface="華康粗黑體" panose="020B0709000000000000" pitchFamily="49" charset="-120"/>
            </a:endParaRPr>
          </a:p>
        </p:txBody>
      </p:sp>
      <p:pic>
        <p:nvPicPr>
          <p:cNvPr id="24578" name="Picture 2" descr="Y8ML202-K-2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501008"/>
            <a:ext cx="3959324"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Y8ML202-K-2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729783"/>
            <a:ext cx="3672408" cy="273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3995936" y="6237312"/>
            <a:ext cx="1656184" cy="369332"/>
          </a:xfrm>
          <a:prstGeom prst="rect">
            <a:avLst/>
          </a:prstGeom>
          <a:noFill/>
        </p:spPr>
        <p:txBody>
          <a:bodyPr wrap="square" rtlCol="0">
            <a:spAutoFit/>
          </a:bodyPr>
          <a:lstStyle/>
          <a:p>
            <a:pPr fontAlgn="auto">
              <a:spcBef>
                <a:spcPts val="0"/>
              </a:spcBef>
              <a:spcAft>
                <a:spcPts val="0"/>
              </a:spcAft>
            </a:pPr>
            <a:r>
              <a:rPr kumimoji="0" lang="zh-TW" altLang="zh-TW"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kern="100" dirty="0">
                <a:solidFill>
                  <a:srgbClr val="FF0000"/>
                </a:solidFill>
                <a:latin typeface="華康POP1體W9" panose="040B0909000000000000" pitchFamily="81" charset="-120"/>
                <a:ea typeface="華康POP1體W9" panose="040B0909000000000000" pitchFamily="81" charset="-120"/>
                <a:cs typeface="Times New Roman"/>
              </a:rPr>
              <a:t>(D)</a:t>
            </a:r>
            <a:endParaRPr kumimoji="0" lang="zh-TW" altLang="en-US"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280295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457200" y="274638"/>
            <a:ext cx="8229600" cy="2074862"/>
          </a:xfrm>
        </p:spPr>
        <p:txBody>
          <a:bodyPr/>
          <a:lstStyle/>
          <a:p>
            <a:r>
              <a:rPr lang="en-US" altLang="zh-TW" sz="2400"/>
              <a:t>(2)D</a:t>
            </a:r>
            <a:br>
              <a:rPr lang="en-US" altLang="zh-TW" sz="2400"/>
            </a:br>
            <a:r>
              <a:rPr lang="zh-TW" altLang="en-US" sz="2400"/>
              <a:t>解析：</a:t>
            </a:r>
            <a:r>
              <a:rPr lang="en-US" altLang="zh-TW" sz="2400"/>
              <a:t>(2)</a:t>
            </a:r>
            <a:r>
              <a:rPr lang="zh-TW" altLang="en-US" sz="2400"/>
              <a:t>莫耳濃度＝（</a:t>
            </a:r>
            <a:r>
              <a:rPr lang="en-US" altLang="zh-TW" sz="2400"/>
              <a:t>100×1.8×0.98/98</a:t>
            </a:r>
            <a:r>
              <a:rPr lang="zh-TW" altLang="en-US" sz="2400"/>
              <a:t>）</a:t>
            </a:r>
            <a:r>
              <a:rPr lang="en-US" altLang="zh-TW" sz="2400"/>
              <a:t>÷0.2</a:t>
            </a:r>
            <a:r>
              <a:rPr lang="zh-TW" altLang="en-US" sz="2400"/>
              <a:t>＝</a:t>
            </a:r>
            <a:r>
              <a:rPr lang="en-US" altLang="zh-TW" sz="2400"/>
              <a:t>9 M</a:t>
            </a:r>
            <a:r>
              <a:rPr lang="zh-TW" altLang="en-US" sz="2400"/>
              <a:t>，答案為</a:t>
            </a:r>
            <a:r>
              <a:rPr lang="en-US" altLang="zh-TW" sz="2400"/>
              <a:t>(D)</a:t>
            </a:r>
            <a:r>
              <a:rPr lang="zh-TW" altLang="en-US" sz="2400"/>
              <a:t>。</a:t>
            </a:r>
            <a:r>
              <a:rPr lang="zh-TW" altLang="en-US"/>
              <a:t> </a:t>
            </a:r>
          </a:p>
        </p:txBody>
      </p:sp>
      <p:sp>
        <p:nvSpPr>
          <p:cNvPr id="280579" name="Rectangle 3"/>
          <p:cNvSpPr>
            <a:spLocks noGrp="1" noChangeArrowheads="1"/>
          </p:cNvSpPr>
          <p:nvPr>
            <p:ph type="body" idx="1"/>
          </p:nvPr>
        </p:nvSpPr>
        <p:spPr>
          <a:xfrm>
            <a:off x="457200" y="2565400"/>
            <a:ext cx="8229600" cy="3560763"/>
          </a:xfrm>
        </p:spPr>
        <p:txBody>
          <a:bodyPr/>
          <a:lstStyle/>
          <a:p>
            <a:r>
              <a:rPr lang="en-US" altLang="zh-TW"/>
              <a:t>(2)</a:t>
            </a:r>
            <a:r>
              <a:rPr lang="zh-TW" altLang="en-US"/>
              <a:t>若最後小萍配製出的溶液體積恰為</a:t>
            </a:r>
            <a:r>
              <a:rPr lang="en-US" altLang="zh-TW"/>
              <a:t>200 mL</a:t>
            </a:r>
            <a:r>
              <a:rPr lang="zh-TW" altLang="en-US"/>
              <a:t>，則此溶液的容積（體積）莫耳濃度為下列何者？（</a:t>
            </a:r>
            <a:r>
              <a:rPr lang="en-US" altLang="zh-TW"/>
              <a:t>H</a:t>
            </a:r>
            <a:r>
              <a:rPr lang="en-US" altLang="zh-TW" baseline="-25000"/>
              <a:t>2</a:t>
            </a:r>
            <a:r>
              <a:rPr lang="en-US" altLang="zh-TW"/>
              <a:t>SO</a:t>
            </a:r>
            <a:r>
              <a:rPr lang="en-US" altLang="zh-TW" baseline="-25000"/>
              <a:t>4</a:t>
            </a:r>
            <a:r>
              <a:rPr lang="zh-TW" altLang="en-US"/>
              <a:t>的分子量為</a:t>
            </a:r>
            <a:r>
              <a:rPr lang="en-US" altLang="zh-TW"/>
              <a:t>98</a:t>
            </a:r>
            <a:r>
              <a:rPr lang="zh-TW" altLang="en-US"/>
              <a:t>）</a:t>
            </a:r>
            <a:br>
              <a:rPr lang="zh-TW" altLang="en-US"/>
            </a:br>
            <a:r>
              <a:rPr lang="en-US" altLang="zh-TW"/>
              <a:t>(A) 0.36 M</a:t>
            </a:r>
            <a:r>
              <a:rPr lang="zh-TW" altLang="en-US"/>
              <a:t>　　</a:t>
            </a:r>
            <a:r>
              <a:rPr lang="en-US" altLang="zh-TW"/>
              <a:t>(B) 1.80 M</a:t>
            </a:r>
            <a:r>
              <a:rPr lang="zh-TW" altLang="en-US"/>
              <a:t>　　</a:t>
            </a:r>
            <a:r>
              <a:rPr lang="en-US" altLang="zh-TW"/>
              <a:t>(C) 2.78 M</a:t>
            </a:r>
            <a:r>
              <a:rPr lang="zh-TW" altLang="en-US"/>
              <a:t>　　</a:t>
            </a:r>
            <a:r>
              <a:rPr lang="en-US" altLang="zh-TW"/>
              <a:t>(D) 9.00 M </a:t>
            </a:r>
          </a:p>
        </p:txBody>
      </p:sp>
    </p:spTree>
    <p:extLst>
      <p:ext uri="{BB962C8B-B14F-4D97-AF65-F5344CB8AC3E}">
        <p14:creationId xmlns:p14="http://schemas.microsoft.com/office/powerpoint/2010/main" val="2441621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0578"/>
                                        </p:tgtEl>
                                        <p:attrNameLst>
                                          <p:attrName>style.visibility</p:attrName>
                                        </p:attrNameLst>
                                      </p:cBhvr>
                                      <p:to>
                                        <p:strVal val="visible"/>
                                      </p:to>
                                    </p:set>
                                    <p:animEffect transition="in" filter="blinds(horizontal)">
                                      <p:cBhvr>
                                        <p:cTn id="7" dur="500"/>
                                        <p:tgtEl>
                                          <p:spTgt spid="280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body" idx="1"/>
          </p:nvPr>
        </p:nvSpPr>
        <p:spPr>
          <a:xfrm>
            <a:off x="611188" y="549275"/>
            <a:ext cx="8229600" cy="4967288"/>
          </a:xfrm>
          <a:noFill/>
          <a:ln/>
        </p:spPr>
        <p:txBody>
          <a:bodyPr/>
          <a:lstStyle/>
          <a:p>
            <a:r>
              <a:rPr lang="en-US" altLang="zh-TW" sz="2400"/>
              <a:t>106</a:t>
            </a:r>
            <a:r>
              <a:rPr lang="zh-TW" altLang="en-US" sz="2400"/>
              <a:t>「磺火捕魚」是僅存於臺灣北海岸金山一帶的傳統捕魚方式。漁民利用電石（主成分為碳化鈣（</a:t>
            </a:r>
            <a:r>
              <a:rPr lang="en-US" altLang="zh-TW" sz="2400"/>
              <a:t>CaC</a:t>
            </a:r>
            <a:r>
              <a:rPr lang="en-US" altLang="zh-TW" sz="2400" baseline="-25000"/>
              <a:t>2</a:t>
            </a:r>
            <a:r>
              <a:rPr lang="zh-TW" altLang="en-US" sz="2400"/>
              <a:t>））加水，反應產生電石氣（</a:t>
            </a:r>
            <a:r>
              <a:rPr lang="en-US" altLang="zh-TW" sz="2400"/>
              <a:t>C</a:t>
            </a:r>
            <a:r>
              <a:rPr lang="en-US" altLang="zh-TW" sz="2400" baseline="-25000"/>
              <a:t>2</a:t>
            </a:r>
            <a:r>
              <a:rPr lang="en-US" altLang="zh-TW" sz="2400"/>
              <a:t>H</a:t>
            </a:r>
            <a:r>
              <a:rPr lang="en-US" altLang="zh-TW" sz="2400" baseline="-25000"/>
              <a:t>2</a:t>
            </a:r>
            <a:r>
              <a:rPr lang="zh-TW" altLang="en-US" sz="2400"/>
              <a:t>）和氫氧化鈣（</a:t>
            </a:r>
            <a:r>
              <a:rPr lang="en-US" altLang="zh-TW" sz="2400"/>
              <a:t>Ca(OH)</a:t>
            </a:r>
            <a:r>
              <a:rPr lang="en-US" altLang="zh-TW" sz="2400" baseline="-25000"/>
              <a:t>2</a:t>
            </a:r>
            <a:r>
              <a:rPr lang="zh-TW" altLang="en-US" sz="2400"/>
              <a:t>），再點燃電石氣，會產生強光，利用魚的趨光性，吸引魚群聚集，即可捕撈上船。因為點燃電石氣時會產生強光及巨響，所以此種捕魚方式也俗稱「蹦火仔」。</a:t>
            </a:r>
          </a:p>
          <a:p>
            <a:r>
              <a:rPr lang="zh-TW" altLang="en-US" sz="2800"/>
              <a:t>根據本文，磺火捕魚時以電石加水產生的反應，係數平衡後的反應式中，「兩種反應物係數之和：兩種生成物係數之和」，應為下列何者？</a:t>
            </a:r>
            <a:br>
              <a:rPr lang="zh-TW" altLang="en-US" sz="2800"/>
            </a:br>
            <a:r>
              <a:rPr lang="en-US" altLang="zh-TW" sz="2800"/>
              <a:t>(A) 1</a:t>
            </a:r>
            <a:r>
              <a:rPr lang="zh-TW" altLang="en-US" sz="2800"/>
              <a:t>：</a:t>
            </a:r>
            <a:r>
              <a:rPr lang="en-US" altLang="zh-TW" sz="2800"/>
              <a:t>1</a:t>
            </a:r>
            <a:r>
              <a:rPr lang="zh-TW" altLang="en-US" sz="2800"/>
              <a:t>　　</a:t>
            </a:r>
            <a:r>
              <a:rPr lang="en-US" altLang="zh-TW" sz="2800"/>
              <a:t>(B) 1</a:t>
            </a:r>
            <a:r>
              <a:rPr lang="zh-TW" altLang="en-US" sz="2800"/>
              <a:t>：</a:t>
            </a:r>
            <a:r>
              <a:rPr lang="en-US" altLang="zh-TW" sz="2800"/>
              <a:t>2</a:t>
            </a:r>
            <a:r>
              <a:rPr lang="zh-TW" altLang="en-US" sz="2800"/>
              <a:t>　</a:t>
            </a:r>
            <a:br>
              <a:rPr lang="zh-TW" altLang="en-US" sz="2800"/>
            </a:br>
            <a:r>
              <a:rPr lang="en-US" altLang="zh-TW" sz="2800"/>
              <a:t>(C) 2</a:t>
            </a:r>
            <a:r>
              <a:rPr lang="zh-TW" altLang="en-US" sz="2800"/>
              <a:t>：</a:t>
            </a:r>
            <a:r>
              <a:rPr lang="en-US" altLang="zh-TW" sz="2800"/>
              <a:t>1</a:t>
            </a:r>
            <a:r>
              <a:rPr lang="zh-TW" altLang="en-US" sz="2800"/>
              <a:t>　　</a:t>
            </a:r>
            <a:r>
              <a:rPr lang="en-US" altLang="zh-TW" sz="2800"/>
              <a:t>(D) 3</a:t>
            </a:r>
            <a:r>
              <a:rPr lang="zh-TW" altLang="en-US" sz="2800"/>
              <a:t>：</a:t>
            </a:r>
            <a:r>
              <a:rPr lang="en-US" altLang="zh-TW" sz="2800"/>
              <a:t>2</a:t>
            </a:r>
          </a:p>
          <a:p>
            <a:endParaRPr lang="en-US" altLang="zh-TW" sz="2800"/>
          </a:p>
        </p:txBody>
      </p:sp>
      <p:sp>
        <p:nvSpPr>
          <p:cNvPr id="326659" name="Rectangle 3"/>
          <p:cNvSpPr>
            <a:spLocks noChangeArrowheads="1"/>
          </p:cNvSpPr>
          <p:nvPr/>
        </p:nvSpPr>
        <p:spPr bwMode="auto">
          <a:xfrm>
            <a:off x="755650" y="5661025"/>
            <a:ext cx="79200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a:solidFill>
                  <a:srgbClr val="000000"/>
                </a:solidFill>
              </a:rPr>
              <a:t>【</a:t>
            </a:r>
            <a:r>
              <a:rPr lang="zh-TW" altLang="en-US">
                <a:solidFill>
                  <a:srgbClr val="000000"/>
                </a:solidFill>
              </a:rPr>
              <a:t>答案</a:t>
            </a:r>
            <a:r>
              <a:rPr lang="en-US" altLang="zh-TW">
                <a:solidFill>
                  <a:srgbClr val="000000"/>
                </a:solidFill>
              </a:rPr>
              <a:t>】D</a:t>
            </a:r>
            <a:r>
              <a:rPr lang="zh-TW" altLang="en-US">
                <a:solidFill>
                  <a:srgbClr val="000000"/>
                </a:solidFill>
              </a:rPr>
              <a:t>電石加水方程式為</a:t>
            </a:r>
            <a:r>
              <a:rPr lang="en-US" altLang="zh-TW">
                <a:solidFill>
                  <a:srgbClr val="000000"/>
                </a:solidFill>
              </a:rPr>
              <a:t>CaC</a:t>
            </a:r>
            <a:r>
              <a:rPr lang="en-US" altLang="zh-TW" baseline="-25000">
                <a:solidFill>
                  <a:srgbClr val="000000"/>
                </a:solidFill>
              </a:rPr>
              <a:t>2</a:t>
            </a:r>
            <a:r>
              <a:rPr lang="zh-TW" altLang="en-US">
                <a:solidFill>
                  <a:srgbClr val="000000"/>
                </a:solidFill>
              </a:rPr>
              <a:t>＋</a:t>
            </a:r>
            <a:r>
              <a:rPr lang="en-US" altLang="zh-TW">
                <a:solidFill>
                  <a:srgbClr val="000000"/>
                </a:solidFill>
              </a:rPr>
              <a:t>2 H</a:t>
            </a:r>
            <a:r>
              <a:rPr lang="en-US" altLang="zh-TW" baseline="-25000">
                <a:solidFill>
                  <a:srgbClr val="000000"/>
                </a:solidFill>
              </a:rPr>
              <a:t>2</a:t>
            </a:r>
            <a:r>
              <a:rPr lang="en-US" altLang="zh-TW">
                <a:solidFill>
                  <a:srgbClr val="000000"/>
                </a:solidFill>
              </a:rPr>
              <a:t>O → C</a:t>
            </a:r>
            <a:r>
              <a:rPr lang="en-US" altLang="zh-TW" baseline="-25000">
                <a:solidFill>
                  <a:srgbClr val="000000"/>
                </a:solidFill>
              </a:rPr>
              <a:t>2</a:t>
            </a:r>
            <a:r>
              <a:rPr lang="en-US" altLang="zh-TW">
                <a:solidFill>
                  <a:srgbClr val="000000"/>
                </a:solidFill>
              </a:rPr>
              <a:t>H</a:t>
            </a:r>
            <a:r>
              <a:rPr lang="en-US" altLang="zh-TW" baseline="-25000">
                <a:solidFill>
                  <a:srgbClr val="000000"/>
                </a:solidFill>
              </a:rPr>
              <a:t>2</a:t>
            </a:r>
            <a:r>
              <a:rPr lang="zh-TW" altLang="en-US">
                <a:solidFill>
                  <a:srgbClr val="000000"/>
                </a:solidFill>
              </a:rPr>
              <a:t>＋</a:t>
            </a:r>
            <a:r>
              <a:rPr lang="en-US" altLang="zh-TW">
                <a:solidFill>
                  <a:srgbClr val="000000"/>
                </a:solidFill>
              </a:rPr>
              <a:t>Ca(OH)</a:t>
            </a:r>
            <a:r>
              <a:rPr lang="en-US" altLang="zh-TW" baseline="-25000">
                <a:solidFill>
                  <a:srgbClr val="000000"/>
                </a:solidFill>
              </a:rPr>
              <a:t>2</a:t>
            </a:r>
            <a:r>
              <a:rPr lang="zh-TW" altLang="en-US">
                <a:solidFill>
                  <a:srgbClr val="000000"/>
                </a:solidFill>
              </a:rPr>
              <a:t>，</a:t>
            </a:r>
          </a:p>
          <a:p>
            <a:r>
              <a:rPr lang="zh-TW" altLang="en-US">
                <a:solidFill>
                  <a:srgbClr val="000000"/>
                </a:solidFill>
              </a:rPr>
              <a:t>反應物係數和：生成物係數和＝</a:t>
            </a:r>
            <a:r>
              <a:rPr lang="en-US" altLang="zh-TW">
                <a:solidFill>
                  <a:srgbClr val="000000"/>
                </a:solidFill>
              </a:rPr>
              <a:t>3</a:t>
            </a:r>
            <a:r>
              <a:rPr lang="zh-TW" altLang="en-US">
                <a:solidFill>
                  <a:srgbClr val="000000"/>
                </a:solidFill>
              </a:rPr>
              <a:t>：</a:t>
            </a:r>
            <a:r>
              <a:rPr lang="en-US" altLang="zh-TW">
                <a:solidFill>
                  <a:srgbClr val="000000"/>
                </a:solidFill>
              </a:rPr>
              <a:t>2 </a:t>
            </a:r>
          </a:p>
        </p:txBody>
      </p:sp>
    </p:spTree>
    <p:extLst>
      <p:ext uri="{BB962C8B-B14F-4D97-AF65-F5344CB8AC3E}">
        <p14:creationId xmlns:p14="http://schemas.microsoft.com/office/powerpoint/2010/main" val="916598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6659"/>
                                        </p:tgtEl>
                                        <p:attrNameLst>
                                          <p:attrName>style.visibility</p:attrName>
                                        </p:attrNameLst>
                                      </p:cBhvr>
                                      <p:to>
                                        <p:strVal val="visible"/>
                                      </p:to>
                                    </p:set>
                                    <p:animEffect transition="in" filter="box(in)">
                                      <p:cBhvr>
                                        <p:cTn id="7" dur="500"/>
                                        <p:tgtEl>
                                          <p:spTgt spid="326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260648"/>
            <a:ext cx="7772400" cy="35283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kern="100">
                <a:solidFill>
                  <a:srgbClr val="FF0000"/>
                </a:solidFill>
                <a:latin typeface="華康中黑體" panose="020B0509000000000000" pitchFamily="49" charset="-120"/>
                <a:ea typeface="華康中黑體" panose="020B0509000000000000" pitchFamily="49" charset="-120"/>
                <a:cs typeface="Times New Roman"/>
              </a:rPr>
              <a:t>107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老師在課堂上提到：「銅與稀硝酸反應，會產生無色的一氧化氮氣體；銅與濃硝酸反應，會產生紅棕色的二氧化氮氣體。」小勳上網查詢並在便條紙抄下此二種化學反應式，再次取出便條紙時，卻發現紙條右端破損，如附圖所示。已知甲、乙二反應式中缺少的產物各只有一種，關於甲、乙二反應式應補上的部分，下列敘述何者正確？</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r>
            <a:b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b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(A)</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甲反應式應補上</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2 NO</a:t>
            </a:r>
            <a:r>
              <a:rPr kumimoji="0" lang="en-US" altLang="zh-TW" sz="2400" kern="100" baseline="-25000">
                <a:solidFill>
                  <a:srgbClr val="000000"/>
                </a:solidFill>
                <a:latin typeface="華康中黑體" panose="020B0509000000000000" pitchFamily="49" charset="-120"/>
                <a:ea typeface="華康中黑體" panose="020B0509000000000000" pitchFamily="49" charset="-120"/>
                <a:cs typeface="Times New Roman"/>
              </a:rPr>
              <a:t>2</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(B)</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甲反應式應補上</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4 NO  (C)</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乙反應式應補上</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5 NO</a:t>
            </a:r>
            <a:r>
              <a:rPr kumimoji="0" lang="en-US" altLang="zh-TW" sz="2400" kern="100" baseline="-25000">
                <a:solidFill>
                  <a:srgbClr val="000000"/>
                </a:solidFill>
                <a:latin typeface="華康中黑體" panose="020B0509000000000000" pitchFamily="49" charset="-120"/>
                <a:ea typeface="華康中黑體" panose="020B0509000000000000" pitchFamily="49" charset="-120"/>
                <a:cs typeface="Times New Roman"/>
              </a:rPr>
              <a:t>2</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(D)</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乙反應式應補上</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6 NO</a:t>
            </a:r>
            <a:endParaRPr kumimoji="0" lang="zh-TW" altLang="en-US" sz="2400" dirty="0">
              <a:solidFill>
                <a:srgbClr val="000000"/>
              </a:solidFill>
              <a:latin typeface="華康中黑體" panose="020B0509000000000000" pitchFamily="49" charset="-120"/>
              <a:ea typeface="華康中黑體" panose="020B0509000000000000" pitchFamily="49" charset="-120"/>
            </a:endParaRPr>
          </a:p>
        </p:txBody>
      </p:sp>
      <p:pic>
        <p:nvPicPr>
          <p:cNvPr id="3" name="圖片 2" descr="Y8ML7A0-3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005064"/>
            <a:ext cx="5256584" cy="1368152"/>
          </a:xfrm>
          <a:prstGeom prst="rect">
            <a:avLst/>
          </a:prstGeom>
          <a:noFill/>
          <a:ln>
            <a:noFill/>
          </a:ln>
        </p:spPr>
      </p:pic>
      <p:sp>
        <p:nvSpPr>
          <p:cNvPr id="4" name="矩形 3"/>
          <p:cNvSpPr/>
          <p:nvPr/>
        </p:nvSpPr>
        <p:spPr>
          <a:xfrm>
            <a:off x="6300192" y="3789040"/>
            <a:ext cx="2502024" cy="2308324"/>
          </a:xfrm>
          <a:prstGeom prst="rect">
            <a:avLst/>
          </a:prstGeom>
        </p:spPr>
        <p:txBody>
          <a:bodyPr wrap="square">
            <a:spAutoFit/>
          </a:bodyPr>
          <a:lstStyle/>
          <a:p>
            <a:pPr fontAlgn="auto">
              <a:spcBef>
                <a:spcPts val="0"/>
              </a:spcBef>
              <a:spcAft>
                <a:spcPts val="0"/>
              </a:spcAft>
            </a:pPr>
            <a:r>
              <a:rPr kumimoji="0" lang="zh-TW" altLang="zh-TW" sz="2400" kern="100" dirty="0">
                <a:solidFill>
                  <a:srgbClr val="FF0000"/>
                </a:solidFill>
                <a:latin typeface="Calibri"/>
                <a:ea typeface="標楷體"/>
                <a:cs typeface="Times New Roman"/>
              </a:rPr>
              <a:t>答案：</a:t>
            </a:r>
            <a:r>
              <a:rPr kumimoji="0" lang="en-US" altLang="zh-TW" sz="2400" kern="100" dirty="0">
                <a:solidFill>
                  <a:srgbClr val="FF0000"/>
                </a:solidFill>
                <a:latin typeface="Calibri"/>
                <a:ea typeface="新細明體"/>
                <a:cs typeface="Times New Roman"/>
              </a:rPr>
              <a:t>(A)</a:t>
            </a:r>
            <a:endParaRPr kumimoji="0" lang="zh-TW" altLang="zh-TW" sz="2400" kern="100" dirty="0">
              <a:solidFill>
                <a:prstClr val="black"/>
              </a:solidFill>
              <a:latin typeface="Calibri"/>
              <a:ea typeface="新細明體"/>
              <a:cs typeface="Times New Roman"/>
            </a:endParaRPr>
          </a:p>
          <a:p>
            <a:pPr fontAlgn="auto">
              <a:spcBef>
                <a:spcPts val="0"/>
              </a:spcBef>
              <a:spcAft>
                <a:spcPts val="0"/>
              </a:spcAft>
            </a:pPr>
            <a:r>
              <a:rPr kumimoji="0" lang="zh-TW" altLang="zh-TW" sz="2400" kern="100" dirty="0">
                <a:solidFill>
                  <a:srgbClr val="0000FF"/>
                </a:solidFill>
                <a:latin typeface="Calibri"/>
                <a:ea typeface="標楷體"/>
                <a:cs typeface="Times New Roman"/>
              </a:rPr>
              <a:t>解析：</a:t>
            </a:r>
            <a:r>
              <a:rPr kumimoji="0" lang="zh-TW" altLang="zh-TW" sz="2400" kern="100" dirty="0">
                <a:solidFill>
                  <a:srgbClr val="0000FF"/>
                </a:solidFill>
                <a:latin typeface="Calibri"/>
                <a:ea typeface="新細明體"/>
                <a:cs typeface="Times New Roman"/>
              </a:rPr>
              <a:t>反應式平衡後，兩側原子數相等，可得知甲應補上</a:t>
            </a:r>
            <a:r>
              <a:rPr kumimoji="0" lang="en-US" altLang="zh-TW" sz="2400" kern="100" dirty="0">
                <a:solidFill>
                  <a:srgbClr val="0000FF"/>
                </a:solidFill>
                <a:latin typeface="Calibri"/>
                <a:ea typeface="新細明體"/>
                <a:cs typeface="Times New Roman"/>
              </a:rPr>
              <a:t>2 NO</a:t>
            </a:r>
            <a:r>
              <a:rPr kumimoji="0" lang="en-US" altLang="zh-TW" sz="2400" kern="100" baseline="-25000" dirty="0">
                <a:solidFill>
                  <a:srgbClr val="0000FF"/>
                </a:solidFill>
                <a:latin typeface="Calibri"/>
                <a:ea typeface="新細明體"/>
                <a:cs typeface="Times New Roman"/>
              </a:rPr>
              <a:t>2</a:t>
            </a:r>
            <a:r>
              <a:rPr kumimoji="0" lang="zh-TW" altLang="zh-TW" sz="2400" kern="100" dirty="0">
                <a:solidFill>
                  <a:srgbClr val="0000FF"/>
                </a:solidFill>
                <a:latin typeface="Calibri"/>
                <a:ea typeface="新細明體"/>
                <a:cs typeface="Times New Roman"/>
              </a:rPr>
              <a:t>；乙應補上</a:t>
            </a:r>
            <a:r>
              <a:rPr kumimoji="0" lang="en-US" altLang="zh-TW" sz="2400" kern="100" dirty="0">
                <a:solidFill>
                  <a:srgbClr val="0000FF"/>
                </a:solidFill>
                <a:latin typeface="Calibri"/>
                <a:ea typeface="新細明體"/>
                <a:cs typeface="Times New Roman"/>
              </a:rPr>
              <a:t>2 NO</a:t>
            </a:r>
            <a:r>
              <a:rPr kumimoji="0" lang="zh-TW" altLang="zh-TW" sz="2400" kern="100" dirty="0">
                <a:solidFill>
                  <a:srgbClr val="0000FF"/>
                </a:solidFill>
                <a:latin typeface="Calibri"/>
                <a:ea typeface="新細明體"/>
                <a:cs typeface="Times New Roman"/>
              </a:rPr>
              <a:t>。</a:t>
            </a:r>
            <a:endParaRPr kumimoji="0" lang="zh-TW" altLang="en-US" sz="2400" dirty="0">
              <a:solidFill>
                <a:prstClr val="black"/>
              </a:solidFill>
              <a:latin typeface="Calibri"/>
              <a:ea typeface="新細明體"/>
            </a:endParaRPr>
          </a:p>
        </p:txBody>
      </p:sp>
    </p:spTree>
    <p:extLst>
      <p:ext uri="{BB962C8B-B14F-4D97-AF65-F5344CB8AC3E}">
        <p14:creationId xmlns:p14="http://schemas.microsoft.com/office/powerpoint/2010/main" val="29418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8640960" cy="345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771800" y="4653136"/>
            <a:ext cx="4572000" cy="1754326"/>
          </a:xfrm>
          <a:prstGeom prst="rect">
            <a:avLst/>
          </a:prstGeom>
        </p:spPr>
        <p:txBody>
          <a:bodyPr>
            <a:spAutoFit/>
          </a:bodyPr>
          <a:lstStyle/>
          <a:p>
            <a:pPr fontAlgn="auto">
              <a:spcBef>
                <a:spcPts val="0"/>
              </a:spcBef>
              <a:spcAft>
                <a:spcPts val="0"/>
              </a:spcAft>
              <a:tabLst>
                <a:tab pos="306070" algn="l"/>
              </a:tabLst>
            </a:pPr>
            <a:r>
              <a:rPr kumimoji="0" lang="en-US" altLang="zh-TW" kern="100" dirty="0">
                <a:solidFill>
                  <a:srgbClr val="FF0000"/>
                </a:solidFill>
                <a:latin typeface="Calibri"/>
                <a:ea typeface="新細明體"/>
                <a:cs typeface="Times New Roman"/>
              </a:rPr>
              <a:t>(2)B</a:t>
            </a:r>
            <a:endParaRPr kumimoji="0" lang="zh-TW" altLang="zh-TW" kern="100" dirty="0">
              <a:solidFill>
                <a:prstClr val="black"/>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標楷體"/>
                <a:cs typeface="Times New Roman"/>
              </a:rPr>
              <a:t>解析：</a:t>
            </a:r>
            <a:r>
              <a:rPr kumimoji="0" lang="en-US" altLang="zh-TW" kern="100" dirty="0">
                <a:solidFill>
                  <a:srgbClr val="0000FF"/>
                </a:solidFill>
                <a:latin typeface="Calibri"/>
                <a:ea typeface="新細明體"/>
                <a:cs typeface="Times New Roman"/>
              </a:rPr>
              <a:t>(1)2700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300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A</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30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1000</a:t>
            </a:r>
            <a:r>
              <a:rPr kumimoji="0" lang="zh-TW" altLang="zh-TW" kern="100" dirty="0">
                <a:solidFill>
                  <a:srgbClr val="0000FF"/>
                </a:solidFill>
                <a:latin typeface="Calibri"/>
                <a:ea typeface="新細明體"/>
                <a:cs typeface="Times New Roman"/>
              </a:rPr>
              <a:t>，得</a:t>
            </a:r>
            <a:r>
              <a:rPr kumimoji="0" lang="en-US" altLang="zh-TW" kern="100" dirty="0">
                <a:solidFill>
                  <a:srgbClr val="0000FF"/>
                </a:solidFill>
                <a:latin typeface="Calibri"/>
                <a:ea typeface="新細明體"/>
                <a:cs typeface="Times New Roman"/>
              </a:rPr>
              <a:t>A</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30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W</a:t>
            </a:r>
            <a:r>
              <a:rPr kumimoji="0" lang="zh-TW" altLang="zh-TW" kern="100" dirty="0">
                <a:solidFill>
                  <a:srgbClr val="0000FF"/>
                </a:solidFill>
                <a:latin typeface="Calibri"/>
                <a:ea typeface="新細明體"/>
                <a:cs typeface="Times New Roman"/>
              </a:rPr>
              <a:t>），即兩燈具差</a:t>
            </a:r>
            <a:r>
              <a:rPr kumimoji="0" lang="en-US" altLang="zh-TW" kern="100" dirty="0">
                <a:solidFill>
                  <a:srgbClr val="0000FF"/>
                </a:solidFill>
                <a:latin typeface="Calibri"/>
                <a:ea typeface="新細明體"/>
                <a:cs typeface="Times New Roman"/>
              </a:rPr>
              <a:t>30W</a:t>
            </a:r>
            <a:r>
              <a:rPr kumimoji="0" lang="zh-TW" altLang="zh-TW" kern="100" dirty="0">
                <a:solidFill>
                  <a:srgbClr val="0000FF"/>
                </a:solidFill>
                <a:latin typeface="Calibri"/>
                <a:ea typeface="新細明體"/>
                <a:cs typeface="Times New Roman"/>
              </a:rPr>
              <a:t>，選</a:t>
            </a:r>
            <a:r>
              <a:rPr kumimoji="0" lang="en-US" altLang="zh-TW" kern="100" dirty="0">
                <a:solidFill>
                  <a:srgbClr val="0000FF"/>
                </a:solidFill>
                <a:latin typeface="Calibri"/>
                <a:ea typeface="新細明體"/>
                <a:cs typeface="Times New Roman"/>
              </a:rPr>
              <a:t>(B)</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
            </a:r>
            <a:br>
              <a:rPr kumimoji="0" lang="en-US" altLang="zh-TW" kern="100" dirty="0">
                <a:solidFill>
                  <a:srgbClr val="0000FF"/>
                </a:solidFill>
                <a:latin typeface="Calibri"/>
                <a:ea typeface="新細明體"/>
                <a:cs typeface="Times New Roman"/>
              </a:rPr>
            </a:br>
            <a:r>
              <a:rPr kumimoji="0" lang="en-US" altLang="zh-TW" kern="100" dirty="0">
                <a:solidFill>
                  <a:srgbClr val="0000FF"/>
                </a:solidFill>
                <a:latin typeface="Calibri"/>
                <a:ea typeface="新細明體"/>
                <a:cs typeface="Times New Roman"/>
              </a:rPr>
              <a:t>(2)</a:t>
            </a:r>
            <a:r>
              <a:rPr kumimoji="0" lang="zh-TW" altLang="zh-TW" kern="100" dirty="0">
                <a:solidFill>
                  <a:srgbClr val="0000FF"/>
                </a:solidFill>
                <a:latin typeface="Calibri"/>
                <a:ea typeface="新細明體"/>
                <a:cs typeface="Times New Roman"/>
              </a:rPr>
              <a:t>分子莫耳數＝（</a:t>
            </a:r>
            <a:r>
              <a:rPr kumimoji="0" lang="en-US" altLang="zh-TW" kern="100" dirty="0">
                <a:solidFill>
                  <a:srgbClr val="0000FF"/>
                </a:solidFill>
                <a:latin typeface="Calibri"/>
                <a:ea typeface="新細明體"/>
                <a:cs typeface="Times New Roman"/>
              </a:rPr>
              <a:t>1447</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1000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44</a:t>
            </a:r>
            <a:r>
              <a:rPr kumimoji="0" lang="zh-TW" altLang="zh-TW" kern="100" dirty="0">
                <a:solidFill>
                  <a:srgbClr val="0000FF"/>
                </a:solidFill>
                <a:latin typeface="Calibri"/>
                <a:ea typeface="新細明體"/>
                <a:cs typeface="Times New Roman"/>
              </a:rPr>
              <a:t>；分子數＝（</a:t>
            </a:r>
            <a:r>
              <a:rPr kumimoji="0" lang="en-US" altLang="zh-TW" kern="100" dirty="0">
                <a:solidFill>
                  <a:srgbClr val="0000FF"/>
                </a:solidFill>
                <a:latin typeface="Calibri"/>
                <a:ea typeface="新細明體"/>
                <a:cs typeface="Times New Roman"/>
              </a:rPr>
              <a:t>1447000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44</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6</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1023</a:t>
            </a:r>
            <a:r>
              <a:rPr kumimoji="0" lang="zh-TW" altLang="zh-TW" kern="100" dirty="0">
                <a:solidFill>
                  <a:srgbClr val="0000FF"/>
                </a:solidFill>
                <a:latin typeface="Calibri"/>
                <a:ea typeface="新細明體"/>
                <a:cs typeface="Times New Roman"/>
              </a:rPr>
              <a:t>）（個），即答案</a:t>
            </a:r>
            <a:r>
              <a:rPr kumimoji="0" lang="en-US" altLang="zh-TW" kern="100" dirty="0">
                <a:solidFill>
                  <a:srgbClr val="0000FF"/>
                </a:solidFill>
                <a:latin typeface="Calibri"/>
                <a:ea typeface="新細明體"/>
                <a:cs typeface="Times New Roman"/>
              </a:rPr>
              <a:t>(B)</a:t>
            </a:r>
            <a:r>
              <a:rPr kumimoji="0" lang="zh-TW" altLang="zh-TW" kern="100" dirty="0">
                <a:solidFill>
                  <a:srgbClr val="0000FF"/>
                </a:solidFill>
                <a:latin typeface="Calibri"/>
                <a:ea typeface="新細明體"/>
                <a:cs typeface="Times New Roman"/>
              </a:rPr>
              <a:t>。</a:t>
            </a:r>
            <a:endParaRPr kumimoji="0" lang="zh-TW" altLang="en-US" dirty="0">
              <a:solidFill>
                <a:prstClr val="black"/>
              </a:solidFill>
              <a:latin typeface="Calibri"/>
              <a:ea typeface="新細明體"/>
            </a:endParaRPr>
          </a:p>
        </p:txBody>
      </p:sp>
      <p:sp>
        <p:nvSpPr>
          <p:cNvPr id="4" name="矩形 3"/>
          <p:cNvSpPr/>
          <p:nvPr/>
        </p:nvSpPr>
        <p:spPr>
          <a:xfrm>
            <a:off x="251520" y="3729806"/>
            <a:ext cx="4572000" cy="923330"/>
          </a:xfrm>
          <a:prstGeom prst="rect">
            <a:avLst/>
          </a:prstGeom>
        </p:spPr>
        <p:txBody>
          <a:bodyPr>
            <a:spAutoFit/>
          </a:bodyPr>
          <a:lstStyle/>
          <a:p>
            <a:pPr fontAlgn="auto">
              <a:spcBef>
                <a:spcPts val="0"/>
              </a:spcBef>
              <a:spcAft>
                <a:spcPts val="0"/>
              </a:spcAft>
            </a:pPr>
            <a:r>
              <a:rPr kumimoji="0" lang="zh-TW" altLang="zh-TW" kern="100" dirty="0">
                <a:solidFill>
                  <a:srgbClr val="000000"/>
                </a:solidFill>
                <a:latin typeface="Calibri"/>
                <a:ea typeface="新細明體"/>
                <a:cs typeface="Times New Roman"/>
              </a:rPr>
              <a:t>他更換</a:t>
            </a:r>
            <a:r>
              <a:rPr kumimoji="0" lang="en-US" altLang="zh-TW" kern="100" dirty="0">
                <a:solidFill>
                  <a:srgbClr val="000000"/>
                </a:solidFill>
                <a:latin typeface="Calibri"/>
                <a:ea typeface="新細明體"/>
                <a:cs typeface="Times New Roman"/>
              </a:rPr>
              <a:t>300</a:t>
            </a:r>
            <a:r>
              <a:rPr kumimoji="0" lang="zh-TW" altLang="zh-TW" kern="100" dirty="0">
                <a:solidFill>
                  <a:srgbClr val="000000"/>
                </a:solidFill>
                <a:latin typeface="Calibri"/>
                <a:ea typeface="新細明體"/>
                <a:cs typeface="Times New Roman"/>
              </a:rPr>
              <a:t>盞相同的白熾燈，一個月可節省電能</a:t>
            </a:r>
            <a:r>
              <a:rPr kumimoji="0" lang="en-US" altLang="zh-TW" kern="100" dirty="0">
                <a:solidFill>
                  <a:srgbClr val="000000"/>
                </a:solidFill>
                <a:latin typeface="Calibri"/>
                <a:ea typeface="新細明體"/>
                <a:cs typeface="Times New Roman"/>
              </a:rPr>
              <a:t>2700</a:t>
            </a:r>
            <a:r>
              <a:rPr kumimoji="0" lang="zh-TW" altLang="zh-TW" kern="100" dirty="0">
                <a:solidFill>
                  <a:srgbClr val="000000"/>
                </a:solidFill>
                <a:latin typeface="Calibri"/>
                <a:ea typeface="新細明體"/>
                <a:cs typeface="Times New Roman"/>
              </a:rPr>
              <a:t>度，同時可減少相當於</a:t>
            </a:r>
            <a:r>
              <a:rPr kumimoji="0" lang="en-US" altLang="zh-TW" kern="100" dirty="0">
                <a:solidFill>
                  <a:srgbClr val="000000"/>
                </a:solidFill>
                <a:latin typeface="Calibri"/>
                <a:ea typeface="新細明體"/>
                <a:cs typeface="Times New Roman"/>
              </a:rPr>
              <a:t>1447</a:t>
            </a:r>
            <a:r>
              <a:rPr kumimoji="0" lang="zh-TW" altLang="zh-TW" kern="100" dirty="0">
                <a:solidFill>
                  <a:srgbClr val="000000"/>
                </a:solidFill>
                <a:latin typeface="Calibri"/>
                <a:ea typeface="新細明體"/>
                <a:cs typeface="Times New Roman"/>
              </a:rPr>
              <a:t>公斤的</a:t>
            </a:r>
            <a:r>
              <a:rPr kumimoji="0" lang="en-US" altLang="zh-TW" kern="100" dirty="0">
                <a:solidFill>
                  <a:srgbClr val="000000"/>
                </a:solidFill>
                <a:latin typeface="Calibri"/>
                <a:ea typeface="新細明體"/>
                <a:cs typeface="Times New Roman"/>
              </a:rPr>
              <a:t>CO</a:t>
            </a:r>
            <a:r>
              <a:rPr kumimoji="0" lang="en-US" altLang="zh-TW" kern="100" baseline="-25000" dirty="0">
                <a:solidFill>
                  <a:srgbClr val="000000"/>
                </a:solidFill>
                <a:latin typeface="Calibri"/>
                <a:ea typeface="新細明體"/>
                <a:cs typeface="Times New Roman"/>
              </a:rPr>
              <a:t>2</a:t>
            </a:r>
            <a:r>
              <a:rPr kumimoji="0" lang="zh-TW" altLang="zh-TW" kern="100" dirty="0">
                <a:solidFill>
                  <a:srgbClr val="000000"/>
                </a:solidFill>
                <a:latin typeface="Calibri"/>
                <a:ea typeface="新細明體"/>
                <a:cs typeface="Times New Roman"/>
              </a:rPr>
              <a:t>排放量。</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26036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45621" y="462190"/>
            <a:ext cx="8429625" cy="4967514"/>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109</a:t>
            </a:r>
            <a:r>
              <a:rPr lang="en-US" altLang="zh-TW" sz="3200" dirty="0">
                <a:solidFill>
                  <a:srgbClr val="000000"/>
                </a:solidFill>
                <a:latin typeface="Times New Roman"/>
                <a:ea typeface="標楷體" pitchFamily="65" charset="-120"/>
              </a:rPr>
              <a:t>.	44</a:t>
            </a:r>
            <a:r>
              <a:rPr lang="zh-TW" altLang="en-US" sz="3200" dirty="0">
                <a:solidFill>
                  <a:srgbClr val="000000"/>
                </a:solidFill>
                <a:latin typeface="Times New Roman"/>
                <a:ea typeface="標楷體" pitchFamily="65" charset="-120"/>
              </a:rPr>
              <a:t>鎂離子為海水中含量第二多的金屬離子，從海水中提取鎂離子為工業上製造鎂的方法之一。其步驟如下：</a:t>
            </a:r>
          </a:p>
          <a:p>
            <a:pPr marL="541338" indent="-541338" algn="just">
              <a:lnSpc>
                <a:spcPct val="110000"/>
              </a:lnSpc>
            </a:pPr>
            <a:r>
              <a:rPr lang="en-US" altLang="zh-TW" sz="3200" dirty="0">
                <a:solidFill>
                  <a:srgbClr val="000000"/>
                </a:solidFill>
                <a:latin typeface="Times New Roman"/>
                <a:ea typeface="標楷體" pitchFamily="65" charset="-120"/>
              </a:rPr>
              <a:t>	</a:t>
            </a:r>
            <a:r>
              <a:rPr lang="zh-TW" altLang="en-US" sz="3200" dirty="0">
                <a:solidFill>
                  <a:srgbClr val="000000"/>
                </a:solidFill>
                <a:latin typeface="Times New Roman"/>
                <a:ea typeface="標楷體" pitchFamily="65" charset="-120"/>
              </a:rPr>
              <a:t>步驟一：在濃縮的海水中加入氫氧化鈉，會產生氫氧化鎂而沉澱析出。</a:t>
            </a:r>
          </a:p>
          <a:p>
            <a:pPr marL="541338" indent="-541338" algn="just">
              <a:lnSpc>
                <a:spcPct val="110000"/>
              </a:lnSpc>
            </a:pPr>
            <a:r>
              <a:rPr lang="en-US" altLang="zh-TW" sz="3200" dirty="0">
                <a:solidFill>
                  <a:srgbClr val="000000"/>
                </a:solidFill>
                <a:latin typeface="Times New Roman"/>
                <a:ea typeface="標楷體" pitchFamily="65" charset="-120"/>
              </a:rPr>
              <a:t>	</a:t>
            </a:r>
            <a:r>
              <a:rPr lang="en-US" altLang="zh-TW" sz="3200" dirty="0" err="1">
                <a:solidFill>
                  <a:srgbClr val="000000"/>
                </a:solidFill>
                <a:latin typeface="Times New Roman"/>
                <a:ea typeface="標楷體" pitchFamily="65" charset="-120"/>
              </a:rPr>
              <a:t>Mg</a:t>
            </a:r>
            <a:r>
              <a:rPr lang="en-US" altLang="zh-TW" sz="3200" baseline="30000" dirty="0" err="1">
                <a:solidFill>
                  <a:srgbClr val="000000"/>
                </a:solidFill>
                <a:latin typeface="Times New Roman"/>
                <a:ea typeface="標楷體" pitchFamily="65" charset="-120"/>
              </a:rPr>
              <a:t>2</a:t>
            </a:r>
            <a:r>
              <a:rPr lang="en-US" altLang="zh-TW" sz="3200" baseline="300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 </a:t>
            </a:r>
            <a:r>
              <a:rPr lang="en-US" altLang="zh-TW" sz="3200" dirty="0" err="1">
                <a:solidFill>
                  <a:srgbClr val="000000"/>
                </a:solidFill>
                <a:latin typeface="Times New Roman"/>
                <a:ea typeface="標楷體" pitchFamily="65" charset="-120"/>
              </a:rPr>
              <a:t>2NaOH</a:t>
            </a:r>
            <a:r>
              <a:rPr lang="en-US" altLang="zh-TW" sz="3200" dirty="0">
                <a:solidFill>
                  <a:srgbClr val="000000"/>
                </a:solidFill>
                <a:latin typeface="Times New Roman"/>
                <a:ea typeface="標楷體" pitchFamily="65" charset="-120"/>
              </a:rPr>
              <a:t> </a:t>
            </a:r>
            <a:r>
              <a:rPr lang="zh-TW" altLang="en-US" sz="3200" dirty="0">
                <a:solidFill>
                  <a:srgbClr val="000000"/>
                </a:solidFill>
                <a:latin typeface="Times New Roman"/>
                <a:ea typeface="標楷體" pitchFamily="65" charset="-120"/>
              </a:rPr>
              <a:t>         </a:t>
            </a:r>
            <a:r>
              <a:rPr lang="en-US" altLang="zh-TW" sz="3200" dirty="0" err="1">
                <a:solidFill>
                  <a:srgbClr val="000000"/>
                </a:solidFill>
                <a:latin typeface="Times New Roman"/>
                <a:ea typeface="標楷體" pitchFamily="65" charset="-120"/>
              </a:rPr>
              <a:t>2Na</a:t>
            </a:r>
            <a:r>
              <a:rPr lang="en-US" altLang="zh-TW" sz="3200" baseline="300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 + Mg(OH)</a:t>
            </a:r>
            <a:r>
              <a:rPr lang="en-US" altLang="zh-TW" sz="3200" baseline="-25000" dirty="0">
                <a:solidFill>
                  <a:srgbClr val="000000"/>
                </a:solidFill>
                <a:latin typeface="Times New Roman"/>
                <a:ea typeface="標楷體" pitchFamily="65" charset="-120"/>
              </a:rPr>
              <a:t>2</a:t>
            </a:r>
          </a:p>
          <a:p>
            <a:pPr marL="541338" indent="-541338" algn="just">
              <a:lnSpc>
                <a:spcPct val="110000"/>
              </a:lnSpc>
            </a:pPr>
            <a:r>
              <a:rPr lang="en-US" altLang="zh-TW" sz="3200" dirty="0">
                <a:solidFill>
                  <a:srgbClr val="000000"/>
                </a:solidFill>
                <a:latin typeface="Times New Roman"/>
                <a:ea typeface="標楷體" pitchFamily="65" charset="-120"/>
              </a:rPr>
              <a:t>	</a:t>
            </a:r>
            <a:r>
              <a:rPr lang="zh-TW" altLang="en-US" sz="3200" dirty="0">
                <a:solidFill>
                  <a:srgbClr val="000000"/>
                </a:solidFill>
                <a:latin typeface="Times New Roman"/>
                <a:ea typeface="標楷體" pitchFamily="65" charset="-120"/>
              </a:rPr>
              <a:t>步驟二：之後再加入鹽酸，經處理後可得到固態的氯化鎂。</a:t>
            </a:r>
          </a:p>
          <a:p>
            <a:pPr marL="541338" indent="-541338" algn="just">
              <a:lnSpc>
                <a:spcPct val="110000"/>
              </a:lnSpc>
            </a:pPr>
            <a:r>
              <a:rPr lang="en-US" altLang="zh-TW" sz="3200" dirty="0">
                <a:solidFill>
                  <a:srgbClr val="000000"/>
                </a:solidFill>
                <a:latin typeface="Times New Roman"/>
                <a:ea typeface="標楷體" pitchFamily="65" charset="-120"/>
              </a:rPr>
              <a:t>	Mg(OH)</a:t>
            </a:r>
            <a:r>
              <a:rPr lang="en-US" altLang="zh-TW" sz="3200" baseline="-25000" dirty="0">
                <a:solidFill>
                  <a:srgbClr val="000000"/>
                </a:solidFill>
                <a:latin typeface="Times New Roman"/>
                <a:ea typeface="標楷體" pitchFamily="65" charset="-120"/>
              </a:rPr>
              <a:t>2</a:t>
            </a:r>
            <a:r>
              <a:rPr lang="en-US" altLang="zh-TW" sz="3200" dirty="0">
                <a:solidFill>
                  <a:srgbClr val="000000"/>
                </a:solidFill>
                <a:latin typeface="Times New Roman"/>
                <a:ea typeface="標楷體" pitchFamily="65" charset="-120"/>
              </a:rPr>
              <a:t> + </a:t>
            </a:r>
            <a:r>
              <a:rPr lang="en-US" altLang="zh-TW" sz="3200" dirty="0" err="1">
                <a:solidFill>
                  <a:srgbClr val="000000"/>
                </a:solidFill>
                <a:latin typeface="Times New Roman"/>
                <a:ea typeface="標楷體" pitchFamily="65" charset="-120"/>
              </a:rPr>
              <a:t>2HCl</a:t>
            </a:r>
            <a:r>
              <a:rPr lang="en-US" altLang="zh-TW" sz="3200" dirty="0">
                <a:solidFill>
                  <a:srgbClr val="000000"/>
                </a:solidFill>
                <a:latin typeface="Times New Roman"/>
                <a:ea typeface="標楷體" pitchFamily="65" charset="-120"/>
              </a:rPr>
              <a:t> </a:t>
            </a:r>
            <a:r>
              <a:rPr lang="zh-TW" altLang="en-US" sz="3200" dirty="0">
                <a:solidFill>
                  <a:srgbClr val="000000"/>
                </a:solidFill>
                <a:latin typeface="Times New Roman"/>
                <a:ea typeface="標楷體" pitchFamily="65" charset="-120"/>
              </a:rPr>
              <a:t>         </a:t>
            </a:r>
            <a:r>
              <a:rPr lang="en-US" altLang="zh-TW" sz="3200" dirty="0" err="1">
                <a:solidFill>
                  <a:srgbClr val="000000"/>
                </a:solidFill>
                <a:latin typeface="Times New Roman"/>
                <a:ea typeface="標楷體" pitchFamily="65" charset="-120"/>
              </a:rPr>
              <a:t>MgCl</a:t>
            </a:r>
            <a:r>
              <a:rPr lang="en-US" altLang="zh-TW" sz="3200" baseline="-25000" dirty="0" err="1">
                <a:solidFill>
                  <a:srgbClr val="000000"/>
                </a:solidFill>
                <a:latin typeface="Times New Roman"/>
                <a:ea typeface="標楷體" pitchFamily="65" charset="-120"/>
              </a:rPr>
              <a:t>2</a:t>
            </a:r>
            <a:r>
              <a:rPr lang="en-US" altLang="zh-TW" sz="3200" dirty="0">
                <a:solidFill>
                  <a:srgbClr val="000000"/>
                </a:solidFill>
                <a:latin typeface="Times New Roman"/>
                <a:ea typeface="標楷體" pitchFamily="65" charset="-120"/>
              </a:rPr>
              <a:t> + </a:t>
            </a:r>
            <a:r>
              <a:rPr lang="en-US" altLang="zh-TW" sz="3200" dirty="0" err="1">
                <a:solidFill>
                  <a:srgbClr val="000000"/>
                </a:solidFill>
                <a:latin typeface="Times New Roman"/>
                <a:ea typeface="標楷體" pitchFamily="65" charset="-120"/>
              </a:rPr>
              <a:t>2H</a:t>
            </a:r>
            <a:r>
              <a:rPr lang="en-US" altLang="zh-TW" sz="3200" baseline="-25000" dirty="0" err="1">
                <a:solidFill>
                  <a:srgbClr val="000000"/>
                </a:solidFill>
                <a:latin typeface="Times New Roman"/>
                <a:ea typeface="標楷體" pitchFamily="65" charset="-120"/>
              </a:rPr>
              <a:t>2</a:t>
            </a:r>
            <a:r>
              <a:rPr lang="en-US" altLang="zh-TW" sz="3200" dirty="0" err="1">
                <a:solidFill>
                  <a:srgbClr val="000000"/>
                </a:solidFill>
                <a:latin typeface="Times New Roman"/>
                <a:ea typeface="標楷體" pitchFamily="65" charset="-120"/>
              </a:rPr>
              <a:t>O</a:t>
            </a:r>
            <a:endParaRPr lang="zh-TW" altLang="en-US" sz="3200" dirty="0">
              <a:solidFill>
                <a:srgbClr val="000000"/>
              </a:solidFill>
              <a:latin typeface="Times New Roman"/>
              <a:ea typeface="標楷體" pitchFamily="65" charset="-120"/>
            </a:endParaRPr>
          </a:p>
        </p:txBody>
      </p:sp>
      <p:cxnSp>
        <p:nvCxnSpPr>
          <p:cNvPr id="4" name="直線單箭頭接點 3"/>
          <p:cNvCxnSpPr/>
          <p:nvPr/>
        </p:nvCxnSpPr>
        <p:spPr bwMode="auto">
          <a:xfrm>
            <a:off x="3581401" y="3450773"/>
            <a:ext cx="827314" cy="0"/>
          </a:xfrm>
          <a:prstGeom prst="straightConnector1">
            <a:avLst/>
          </a:prstGeom>
          <a:solidFill>
            <a:schemeClr val="accent1"/>
          </a:solidFill>
          <a:ln w="1905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單箭頭接點 6"/>
          <p:cNvCxnSpPr/>
          <p:nvPr/>
        </p:nvCxnSpPr>
        <p:spPr bwMode="auto">
          <a:xfrm>
            <a:off x="3940631" y="5050973"/>
            <a:ext cx="827314" cy="0"/>
          </a:xfrm>
          <a:prstGeom prst="straightConnector1">
            <a:avLst/>
          </a:prstGeom>
          <a:solidFill>
            <a:schemeClr val="accent1"/>
          </a:solidFill>
          <a:ln w="1905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693215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45621" y="179161"/>
            <a:ext cx="8429625" cy="5509200"/>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	</a:t>
            </a:r>
            <a:r>
              <a:rPr lang="zh-TW" altLang="en-US" sz="3200">
                <a:solidFill>
                  <a:srgbClr val="000000"/>
                </a:solidFill>
                <a:latin typeface="Times New Roman"/>
                <a:ea typeface="標楷體" pitchFamily="65" charset="-120"/>
              </a:rPr>
              <a:t>步驟三：電解熔融狀態的氯化鎂即可得到鎂。</a:t>
            </a:r>
          </a:p>
          <a:p>
            <a:pPr marL="541338" indent="-541338" algn="just">
              <a:lnSpc>
                <a:spcPct val="110000"/>
              </a:lnSpc>
            </a:pPr>
            <a:r>
              <a:rPr lang="en-US" altLang="zh-TW" sz="3200">
                <a:solidFill>
                  <a:srgbClr val="000000"/>
                </a:solidFill>
                <a:latin typeface="Times New Roman"/>
                <a:ea typeface="標楷體" pitchFamily="65" charset="-120"/>
              </a:rPr>
              <a:t>	MgCl</a:t>
            </a:r>
            <a:r>
              <a:rPr lang="en-US" altLang="zh-TW" sz="3200" baseline="-25000">
                <a:solidFill>
                  <a:srgbClr val="000000"/>
                </a:solidFill>
                <a:latin typeface="Times New Roman"/>
                <a:ea typeface="標楷體" pitchFamily="65" charset="-120"/>
              </a:rPr>
              <a:t>2</a:t>
            </a:r>
            <a:r>
              <a:rPr lang="en-US" altLang="zh-TW" sz="3200">
                <a:solidFill>
                  <a:srgbClr val="000000"/>
                </a:solidFill>
                <a:latin typeface="Times New Roman"/>
                <a:ea typeface="標楷體" pitchFamily="65" charset="-120"/>
              </a:rPr>
              <a:t> </a:t>
            </a:r>
            <a:r>
              <a:rPr lang="zh-TW" altLang="en-US" sz="3200">
                <a:solidFill>
                  <a:srgbClr val="000000"/>
                </a:solidFill>
                <a:latin typeface="Times New Roman"/>
                <a:ea typeface="標楷體" pitchFamily="65" charset="-120"/>
              </a:rPr>
              <a:t>           </a:t>
            </a:r>
            <a:r>
              <a:rPr lang="en-US" altLang="zh-TW" sz="3200">
                <a:solidFill>
                  <a:srgbClr val="000000"/>
                </a:solidFill>
                <a:latin typeface="Times New Roman"/>
                <a:ea typeface="標楷體" pitchFamily="65" charset="-120"/>
              </a:rPr>
              <a:t>Mg + Cl</a:t>
            </a:r>
            <a:r>
              <a:rPr lang="en-US" altLang="zh-TW" sz="3200" baseline="-25000">
                <a:solidFill>
                  <a:srgbClr val="000000"/>
                </a:solidFill>
                <a:latin typeface="Times New Roman"/>
                <a:ea typeface="標楷體" pitchFamily="65" charset="-120"/>
              </a:rPr>
              <a:t>2</a:t>
            </a:r>
          </a:p>
          <a:p>
            <a:pPr marL="541338" indent="-541338" algn="just">
              <a:lnSpc>
                <a:spcPct val="110000"/>
              </a:lnSpc>
            </a:pPr>
            <a:r>
              <a:rPr lang="en-US" altLang="zh-TW" sz="3200">
                <a:solidFill>
                  <a:srgbClr val="000000"/>
                </a:solidFill>
                <a:latin typeface="Times New Roman"/>
                <a:ea typeface="標楷體" pitchFamily="65" charset="-120"/>
              </a:rPr>
              <a:t>	</a:t>
            </a:r>
            <a:r>
              <a:rPr lang="zh-TW" altLang="en-US" sz="3200">
                <a:solidFill>
                  <a:srgbClr val="000000"/>
                </a:solidFill>
                <a:latin typeface="Times New Roman"/>
                <a:ea typeface="標楷體" pitchFamily="65" charset="-120"/>
              </a:rPr>
              <a:t>依據上述方法，在某次製鎂的反應後，共產生鎂</a:t>
            </a:r>
            <a:r>
              <a:rPr lang="en-US" altLang="zh-TW" sz="3200">
                <a:solidFill>
                  <a:srgbClr val="000000"/>
                </a:solidFill>
                <a:latin typeface="Times New Roman"/>
                <a:ea typeface="標楷體" pitchFamily="65" charset="-120"/>
              </a:rPr>
              <a:t>960</a:t>
            </a:r>
            <a:r>
              <a:rPr lang="zh-TW" altLang="en-US" sz="3200">
                <a:solidFill>
                  <a:srgbClr val="000000"/>
                </a:solidFill>
                <a:latin typeface="Times New Roman"/>
                <a:ea typeface="標楷體" pitchFamily="65" charset="-120"/>
              </a:rPr>
              <a:t>公克，則該次製鎂反應中，理論上會消耗重量百分濃度為</a:t>
            </a:r>
            <a:r>
              <a:rPr lang="en-US" altLang="zh-TW" sz="3200">
                <a:solidFill>
                  <a:srgbClr val="000000"/>
                </a:solidFill>
                <a:latin typeface="Times New Roman"/>
                <a:ea typeface="標楷體" pitchFamily="65" charset="-120"/>
              </a:rPr>
              <a:t>80%</a:t>
            </a:r>
            <a:r>
              <a:rPr lang="zh-TW" altLang="en-US" sz="3200">
                <a:solidFill>
                  <a:srgbClr val="000000"/>
                </a:solidFill>
                <a:latin typeface="Times New Roman"/>
                <a:ea typeface="標楷體" pitchFamily="65" charset="-120"/>
              </a:rPr>
              <a:t>的鹽酸共多少公克？</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鎂的原子量為</a:t>
            </a:r>
            <a:r>
              <a:rPr lang="en-US" altLang="zh-TW" sz="3200">
                <a:solidFill>
                  <a:srgbClr val="000000"/>
                </a:solidFill>
                <a:latin typeface="Times New Roman"/>
                <a:ea typeface="標楷體" pitchFamily="65" charset="-120"/>
              </a:rPr>
              <a:t>24</a:t>
            </a:r>
            <a:r>
              <a:rPr lang="zh-TW" altLang="en-US" sz="3200">
                <a:solidFill>
                  <a:srgbClr val="000000"/>
                </a:solidFill>
                <a:latin typeface="Times New Roman"/>
                <a:ea typeface="標楷體" pitchFamily="65" charset="-120"/>
              </a:rPr>
              <a:t>，氯化氫的分子量為</a:t>
            </a:r>
            <a:r>
              <a:rPr lang="en-US" altLang="zh-TW" sz="3200">
                <a:solidFill>
                  <a:srgbClr val="000000"/>
                </a:solidFill>
                <a:latin typeface="Times New Roman"/>
                <a:ea typeface="標楷體" pitchFamily="65" charset="-120"/>
              </a:rPr>
              <a:t>36.5)</a:t>
            </a:r>
          </a:p>
          <a:p>
            <a:pPr marL="541338" indent="-541338" algn="just">
              <a:lnSpc>
                <a:spcPct val="110000"/>
              </a:lnSpc>
            </a:pPr>
            <a:r>
              <a:rPr lang="en-US" altLang="zh-TW" sz="3200">
                <a:solidFill>
                  <a:srgbClr val="000000"/>
                </a:solidFill>
                <a:latin typeface="Times New Roman"/>
                <a:ea typeface="標楷體" pitchFamily="65" charset="-120"/>
              </a:rPr>
              <a:t>	(A)1825 		(B)2400</a:t>
            </a:r>
          </a:p>
          <a:p>
            <a:pPr marL="541338" indent="-541338" algn="just">
              <a:lnSpc>
                <a:spcPct val="110000"/>
              </a:lnSpc>
            </a:pPr>
            <a:r>
              <a:rPr lang="en-US" altLang="zh-TW" sz="3200">
                <a:solidFill>
                  <a:srgbClr val="000000"/>
                </a:solidFill>
                <a:latin typeface="Times New Roman"/>
                <a:ea typeface="標楷體" pitchFamily="65" charset="-120"/>
              </a:rPr>
              <a:t>	(C)2920 		(D)3650</a:t>
            </a:r>
            <a:endParaRPr lang="zh-TW" altLang="en-US" sz="3200">
              <a:solidFill>
                <a:srgbClr val="000000"/>
              </a:solidFill>
              <a:latin typeface="Times New Roman"/>
              <a:ea typeface="標楷體" pitchFamily="65" charset="-120"/>
            </a:endParaRPr>
          </a:p>
        </p:txBody>
      </p:sp>
      <p:cxnSp>
        <p:nvCxnSpPr>
          <p:cNvPr id="7" name="直線單箭頭接點 6"/>
          <p:cNvCxnSpPr/>
          <p:nvPr/>
        </p:nvCxnSpPr>
        <p:spPr bwMode="auto">
          <a:xfrm>
            <a:off x="2133602" y="1578430"/>
            <a:ext cx="1034141" cy="0"/>
          </a:xfrm>
          <a:prstGeom prst="straightConnector1">
            <a:avLst/>
          </a:prstGeom>
          <a:solidFill>
            <a:schemeClr val="accent1"/>
          </a:solidFill>
          <a:ln w="1905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矩形 1"/>
          <p:cNvSpPr/>
          <p:nvPr/>
        </p:nvSpPr>
        <p:spPr>
          <a:xfrm>
            <a:off x="2144836" y="1066551"/>
            <a:ext cx="902811" cy="566309"/>
          </a:xfrm>
          <a:prstGeom prst="rect">
            <a:avLst/>
          </a:prstGeom>
        </p:spPr>
        <p:txBody>
          <a:bodyPr wrap="none">
            <a:spAutoFit/>
          </a:bodyPr>
          <a:lstStyle/>
          <a:p>
            <a:pPr marL="541338" indent="-541338" algn="just">
              <a:lnSpc>
                <a:spcPct val="110000"/>
              </a:lnSpc>
            </a:pPr>
            <a:r>
              <a:rPr lang="zh-TW" altLang="en-US" sz="2800">
                <a:solidFill>
                  <a:srgbClr val="000000"/>
                </a:solidFill>
                <a:latin typeface="Times New Roman"/>
                <a:ea typeface="標楷體" pitchFamily="65" charset="-120"/>
              </a:rPr>
              <a:t>電解</a:t>
            </a:r>
          </a:p>
        </p:txBody>
      </p:sp>
    </p:spTree>
    <p:extLst>
      <p:ext uri="{BB962C8B-B14F-4D97-AF65-F5344CB8AC3E}">
        <p14:creationId xmlns:p14="http://schemas.microsoft.com/office/powerpoint/2010/main" val="421635104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298378"/>
          </a:xfrm>
        </p:spPr>
        <p:txBody>
          <a:bodyPr>
            <a:normAutofit/>
          </a:bodyPr>
          <a:lstStyle/>
          <a:p>
            <a:pPr algn="l"/>
            <a:r>
              <a:rPr lang="en-US" altLang="zh-TW" sz="3200" kern="100" dirty="0" smtClean="0">
                <a:solidFill>
                  <a:srgbClr val="00B050"/>
                </a:solidFill>
                <a:cs typeface="Times New Roman"/>
              </a:rPr>
              <a:t>109</a:t>
            </a:r>
            <a:r>
              <a:rPr lang="zh-TW" altLang="zh-TW" sz="3200" kern="100" dirty="0" smtClean="0">
                <a:cs typeface="Times New Roman"/>
              </a:rPr>
              <a:t>下列</a:t>
            </a:r>
            <a:r>
              <a:rPr lang="zh-TW" altLang="zh-TW" sz="3200" kern="100" dirty="0">
                <a:cs typeface="Times New Roman"/>
              </a:rPr>
              <a:t>化學反應式何者是</a:t>
            </a:r>
            <a:r>
              <a:rPr lang="zh-TW" altLang="zh-TW" sz="3200" u="dbl" kern="100" dirty="0">
                <a:cs typeface="Times New Roman"/>
              </a:rPr>
              <a:t>錯誤</a:t>
            </a:r>
            <a:r>
              <a:rPr lang="zh-TW" altLang="zh-TW" sz="3200" kern="100" dirty="0">
                <a:cs typeface="Times New Roman"/>
              </a:rPr>
              <a:t>的？</a:t>
            </a:r>
            <a:r>
              <a:rPr lang="en-US" altLang="zh-TW" sz="3200" kern="100" dirty="0">
                <a:cs typeface="Times New Roman"/>
              </a:rPr>
              <a:t/>
            </a:r>
            <a:br>
              <a:rPr lang="en-US" altLang="zh-TW" sz="3200" kern="100" dirty="0">
                <a:cs typeface="Times New Roman"/>
              </a:rPr>
            </a:br>
            <a:r>
              <a:rPr lang="en-US" altLang="zh-TW" sz="3200" b="1" kern="100" dirty="0">
                <a:cs typeface="Times New Roman"/>
              </a:rPr>
              <a:t>(A)</a:t>
            </a:r>
            <a:r>
              <a:rPr lang="en-US" altLang="zh-TW" sz="3200" kern="100" dirty="0">
                <a:cs typeface="Times New Roman"/>
              </a:rPr>
              <a:t>Al + Cu </a:t>
            </a:r>
            <a:r>
              <a:rPr lang="zh-TW" altLang="zh-TW" sz="3200" kern="100" dirty="0">
                <a:cs typeface="Times New Roman"/>
              </a:rPr>
              <a:t>─→</a:t>
            </a:r>
            <a:r>
              <a:rPr lang="zh-TW" altLang="zh-TW" sz="3200" kern="100" dirty="0">
                <a:ea typeface="Calibri"/>
                <a:cs typeface="Times New Roman"/>
              </a:rPr>
              <a:t> </a:t>
            </a:r>
            <a:r>
              <a:rPr lang="en-US" altLang="zh-TW" sz="3200" kern="100" dirty="0">
                <a:ea typeface="Calibri"/>
                <a:cs typeface="Times New Roman"/>
              </a:rPr>
              <a:t>Au + </a:t>
            </a:r>
            <a:r>
              <a:rPr lang="en-US" altLang="zh-TW" sz="3200" kern="100" dirty="0" smtClean="0">
                <a:ea typeface="Calibri"/>
                <a:cs typeface="Times New Roman"/>
              </a:rPr>
              <a:t>Cl</a:t>
            </a:r>
            <a:br>
              <a:rPr lang="en-US" altLang="zh-TW" sz="3200" kern="100" dirty="0" smtClean="0">
                <a:ea typeface="Calibri"/>
                <a:cs typeface="Times New Roman"/>
              </a:rPr>
            </a:br>
            <a:r>
              <a:rPr lang="en-US" altLang="zh-TW" sz="3200" kern="100" dirty="0" smtClean="0">
                <a:ea typeface="Calibri"/>
                <a:cs typeface="Times New Roman"/>
              </a:rPr>
              <a:t> </a:t>
            </a:r>
            <a:r>
              <a:rPr lang="en-US" altLang="zh-TW" sz="3200" b="1" kern="100" dirty="0">
                <a:ea typeface="Calibri"/>
                <a:cs typeface="Times New Roman"/>
              </a:rPr>
              <a:t>(B)</a:t>
            </a:r>
            <a:r>
              <a:rPr lang="en-US" altLang="zh-TW" sz="3200" kern="100" dirty="0" err="1">
                <a:ea typeface="Calibri"/>
                <a:cs typeface="Times New Roman"/>
              </a:rPr>
              <a:t>NaOH</a:t>
            </a:r>
            <a:r>
              <a:rPr lang="en-US" altLang="zh-TW" sz="3200" kern="100" dirty="0">
                <a:ea typeface="Calibri"/>
                <a:cs typeface="Times New Roman"/>
              </a:rPr>
              <a:t> + </a:t>
            </a:r>
            <a:r>
              <a:rPr lang="en-US" altLang="zh-TW" sz="3200" kern="100" dirty="0" err="1">
                <a:ea typeface="Calibri"/>
                <a:cs typeface="Times New Roman"/>
              </a:rPr>
              <a:t>HCl</a:t>
            </a:r>
            <a:r>
              <a:rPr lang="en-US" altLang="zh-TW" sz="3200" kern="100" dirty="0">
                <a:ea typeface="Calibri"/>
                <a:cs typeface="Times New Roman"/>
              </a:rPr>
              <a:t> </a:t>
            </a:r>
            <a:r>
              <a:rPr lang="zh-TW" altLang="zh-TW" sz="3200" kern="100" dirty="0">
                <a:cs typeface="Times New Roman"/>
              </a:rPr>
              <a:t>─→</a:t>
            </a:r>
            <a:r>
              <a:rPr lang="zh-TW" altLang="zh-TW" sz="3200" kern="100" dirty="0">
                <a:ea typeface="Calibri"/>
                <a:cs typeface="Times New Roman"/>
              </a:rPr>
              <a:t> </a:t>
            </a:r>
            <a:r>
              <a:rPr lang="en-US" altLang="zh-TW" sz="3200" kern="100" dirty="0" err="1">
                <a:ea typeface="Calibri"/>
                <a:cs typeface="Times New Roman"/>
              </a:rPr>
              <a:t>NaCl</a:t>
            </a:r>
            <a:r>
              <a:rPr lang="en-US" altLang="zh-TW" sz="3200" kern="100" dirty="0">
                <a:ea typeface="Calibri"/>
                <a:cs typeface="Times New Roman"/>
              </a:rPr>
              <a:t> + H</a:t>
            </a:r>
            <a:r>
              <a:rPr lang="en-US" altLang="zh-TW" sz="3200" kern="100" baseline="-25000" dirty="0">
                <a:ea typeface="Calibri"/>
                <a:cs typeface="Times New Roman"/>
              </a:rPr>
              <a:t>2</a:t>
            </a:r>
            <a:r>
              <a:rPr lang="en-US" altLang="zh-TW" sz="3200" kern="100" dirty="0">
                <a:ea typeface="Calibri"/>
                <a:cs typeface="Times New Roman"/>
              </a:rPr>
              <a:t>O </a:t>
            </a:r>
            <a:r>
              <a:rPr lang="en-US" altLang="zh-TW" sz="3200" kern="100" dirty="0" smtClean="0">
                <a:ea typeface="Calibri"/>
                <a:cs typeface="Times New Roman"/>
              </a:rPr>
              <a:t/>
            </a:r>
            <a:br>
              <a:rPr lang="en-US" altLang="zh-TW" sz="3200" kern="100" dirty="0" smtClean="0">
                <a:ea typeface="Calibri"/>
                <a:cs typeface="Times New Roman"/>
              </a:rPr>
            </a:br>
            <a:r>
              <a:rPr lang="en-US" altLang="zh-TW" sz="3200" b="1" kern="100" dirty="0" smtClean="0">
                <a:ea typeface="Calibri"/>
                <a:cs typeface="Times New Roman"/>
              </a:rPr>
              <a:t>(</a:t>
            </a:r>
            <a:r>
              <a:rPr lang="en-US" altLang="zh-TW" sz="3200" b="1" kern="100" dirty="0">
                <a:ea typeface="Calibri"/>
                <a:cs typeface="Times New Roman"/>
              </a:rPr>
              <a:t>C)</a:t>
            </a:r>
            <a:r>
              <a:rPr lang="en-US" altLang="zh-TW" sz="3200" kern="100" dirty="0">
                <a:ea typeface="Calibri"/>
                <a:cs typeface="Times New Roman"/>
              </a:rPr>
              <a:t>Zn + </a:t>
            </a:r>
            <a:r>
              <a:rPr lang="en-US" altLang="zh-TW" sz="3200" kern="100" dirty="0" err="1">
                <a:ea typeface="Calibri"/>
                <a:cs typeface="Times New Roman"/>
              </a:rPr>
              <a:t>Cu</a:t>
            </a:r>
            <a:r>
              <a:rPr lang="en-US" altLang="zh-TW" sz="3200" kern="100" baseline="30000" dirty="0" err="1">
                <a:ea typeface="Calibri"/>
                <a:cs typeface="Times New Roman"/>
              </a:rPr>
              <a:t>2</a:t>
            </a:r>
            <a:r>
              <a:rPr lang="en-US" altLang="zh-TW" sz="3200" kern="100" baseline="30000" dirty="0">
                <a:ea typeface="Calibri"/>
                <a:cs typeface="Times New Roman"/>
              </a:rPr>
              <a:t>+</a:t>
            </a:r>
            <a:r>
              <a:rPr lang="en-US" altLang="zh-TW" sz="3200" kern="100" dirty="0">
                <a:ea typeface="Calibri"/>
                <a:cs typeface="Times New Roman"/>
              </a:rPr>
              <a:t> </a:t>
            </a:r>
            <a:r>
              <a:rPr lang="zh-TW" altLang="zh-TW" sz="3200" kern="100" dirty="0">
                <a:cs typeface="Times New Roman"/>
              </a:rPr>
              <a:t>─→</a:t>
            </a:r>
            <a:r>
              <a:rPr lang="zh-TW" altLang="zh-TW" sz="3200" kern="100" dirty="0">
                <a:ea typeface="Calibri"/>
                <a:cs typeface="Times New Roman"/>
              </a:rPr>
              <a:t> </a:t>
            </a:r>
            <a:r>
              <a:rPr lang="en-US" altLang="zh-TW" sz="3200" kern="100" dirty="0" err="1">
                <a:ea typeface="Calibri"/>
                <a:cs typeface="Times New Roman"/>
              </a:rPr>
              <a:t>Zn</a:t>
            </a:r>
            <a:r>
              <a:rPr lang="en-US" altLang="zh-TW" sz="3200" kern="100" baseline="30000" dirty="0" err="1">
                <a:ea typeface="Calibri"/>
                <a:cs typeface="Times New Roman"/>
              </a:rPr>
              <a:t>2</a:t>
            </a:r>
            <a:r>
              <a:rPr lang="en-US" altLang="zh-TW" sz="3200" kern="100" baseline="30000" dirty="0">
                <a:ea typeface="Calibri"/>
                <a:cs typeface="Times New Roman"/>
              </a:rPr>
              <a:t>+</a:t>
            </a:r>
            <a:r>
              <a:rPr lang="en-US" altLang="zh-TW" sz="3200" kern="100" dirty="0">
                <a:ea typeface="Calibri"/>
                <a:cs typeface="Times New Roman"/>
              </a:rPr>
              <a:t> + Cu </a:t>
            </a:r>
            <a:r>
              <a:rPr lang="en-US" altLang="zh-TW" sz="3200" kern="100" dirty="0" smtClean="0">
                <a:ea typeface="Calibri"/>
                <a:cs typeface="Times New Roman"/>
              </a:rPr>
              <a:t/>
            </a:r>
            <a:br>
              <a:rPr lang="en-US" altLang="zh-TW" sz="3200" kern="100" dirty="0" smtClean="0">
                <a:ea typeface="Calibri"/>
                <a:cs typeface="Times New Roman"/>
              </a:rPr>
            </a:br>
            <a:r>
              <a:rPr lang="en-US" altLang="zh-TW" sz="3200" b="1" kern="100" dirty="0" smtClean="0">
                <a:ea typeface="Calibri"/>
                <a:cs typeface="Times New Roman"/>
              </a:rPr>
              <a:t>(</a:t>
            </a:r>
            <a:r>
              <a:rPr lang="en-US" altLang="zh-TW" sz="3200" b="1" kern="100" dirty="0">
                <a:ea typeface="Calibri"/>
                <a:cs typeface="Times New Roman"/>
              </a:rPr>
              <a:t>D)</a:t>
            </a:r>
            <a:r>
              <a:rPr lang="en-US" altLang="zh-TW" sz="3200" kern="100" dirty="0" err="1">
                <a:ea typeface="Calibri"/>
                <a:cs typeface="Times New Roman"/>
              </a:rPr>
              <a:t>CaCl</a:t>
            </a:r>
            <a:r>
              <a:rPr lang="en-US" altLang="zh-TW" sz="3200" kern="100" baseline="-25000" dirty="0" err="1">
                <a:ea typeface="Calibri"/>
                <a:cs typeface="Times New Roman"/>
              </a:rPr>
              <a:t>2</a:t>
            </a:r>
            <a:r>
              <a:rPr lang="en-US" altLang="zh-TW" sz="3200" kern="100" dirty="0">
                <a:ea typeface="Calibri"/>
                <a:cs typeface="Times New Roman"/>
              </a:rPr>
              <a:t> + </a:t>
            </a:r>
            <a:r>
              <a:rPr lang="en-US" altLang="zh-TW" sz="3200" kern="100" dirty="0" err="1">
                <a:ea typeface="Calibri"/>
                <a:cs typeface="Times New Roman"/>
              </a:rPr>
              <a:t>Na</a:t>
            </a:r>
            <a:r>
              <a:rPr lang="en-US" altLang="zh-TW" sz="3200" kern="100" baseline="-25000" dirty="0" err="1">
                <a:ea typeface="Calibri"/>
                <a:cs typeface="Times New Roman"/>
              </a:rPr>
              <a:t>2</a:t>
            </a:r>
            <a:r>
              <a:rPr lang="en-US" altLang="zh-TW" sz="3200" kern="100" dirty="0" err="1">
                <a:ea typeface="Calibri"/>
                <a:cs typeface="Times New Roman"/>
              </a:rPr>
              <a:t>CO</a:t>
            </a:r>
            <a:r>
              <a:rPr lang="en-US" altLang="zh-TW" sz="3200" kern="100" baseline="-25000" dirty="0" err="1">
                <a:ea typeface="Calibri"/>
                <a:cs typeface="Times New Roman"/>
              </a:rPr>
              <a:t>3</a:t>
            </a:r>
            <a:r>
              <a:rPr lang="en-US" altLang="zh-TW" sz="3200" kern="100" dirty="0">
                <a:ea typeface="Calibri"/>
                <a:cs typeface="Times New Roman"/>
              </a:rPr>
              <a:t> </a:t>
            </a:r>
            <a:r>
              <a:rPr lang="zh-TW" altLang="zh-TW" sz="3200" kern="100" dirty="0">
                <a:cs typeface="Times New Roman"/>
              </a:rPr>
              <a:t>─→</a:t>
            </a:r>
            <a:r>
              <a:rPr lang="zh-TW" altLang="zh-TW" sz="3200" kern="100" dirty="0">
                <a:ea typeface="Calibri"/>
                <a:cs typeface="Times New Roman"/>
              </a:rPr>
              <a:t> </a:t>
            </a:r>
            <a:r>
              <a:rPr lang="en-US" altLang="zh-TW" sz="3200" kern="100" dirty="0" err="1">
                <a:ea typeface="Calibri"/>
                <a:cs typeface="Times New Roman"/>
              </a:rPr>
              <a:t>CaCO</a:t>
            </a:r>
            <a:r>
              <a:rPr lang="en-US" altLang="zh-TW" sz="3200" kern="100" baseline="-25000" dirty="0" err="1">
                <a:ea typeface="Calibri"/>
                <a:cs typeface="Times New Roman"/>
              </a:rPr>
              <a:t>3</a:t>
            </a:r>
            <a:r>
              <a:rPr lang="en-US" altLang="zh-TW" sz="3200" kern="100" baseline="-25000" dirty="0">
                <a:ea typeface="Calibri"/>
                <a:cs typeface="Times New Roman"/>
              </a:rPr>
              <a:t> </a:t>
            </a:r>
            <a:r>
              <a:rPr lang="en-US" altLang="zh-TW" sz="3200" kern="100" dirty="0">
                <a:ea typeface="Calibri"/>
                <a:cs typeface="Times New Roman"/>
              </a:rPr>
              <a:t>+ 2 </a:t>
            </a:r>
            <a:r>
              <a:rPr lang="en-US" altLang="zh-TW" sz="3200" kern="100" dirty="0" err="1">
                <a:ea typeface="Calibri"/>
                <a:cs typeface="Times New Roman"/>
              </a:rPr>
              <a:t>NaC</a:t>
            </a:r>
            <a:endParaRPr lang="zh-TW" altLang="en-US" sz="3200" dirty="0"/>
          </a:p>
        </p:txBody>
      </p:sp>
      <p:sp>
        <p:nvSpPr>
          <p:cNvPr id="3" name="文字方塊 2"/>
          <p:cNvSpPr txBox="1"/>
          <p:nvPr/>
        </p:nvSpPr>
        <p:spPr>
          <a:xfrm>
            <a:off x="899592" y="3789040"/>
            <a:ext cx="7416824" cy="2246769"/>
          </a:xfrm>
          <a:prstGeom prst="rect">
            <a:avLst/>
          </a:prstGeom>
          <a:noFill/>
        </p:spPr>
        <p:txBody>
          <a:bodyPr wrap="square" rtlCol="0">
            <a:spAutoFit/>
          </a:bodyPr>
          <a:lstStyle/>
          <a:p>
            <a:pPr fontAlgn="auto">
              <a:spcBef>
                <a:spcPts val="0"/>
              </a:spcBef>
              <a:spcAft>
                <a:spcPts val="0"/>
              </a:spcAft>
            </a:pPr>
            <a:r>
              <a:rPr kumimoji="0" lang="zh-TW" altLang="zh-TW" sz="28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800" kern="100" dirty="0">
                <a:solidFill>
                  <a:srgbClr val="FF0000"/>
                </a:solidFill>
                <a:latin typeface="華康POP1體W9" panose="040B0909000000000000" pitchFamily="81" charset="-120"/>
                <a:ea typeface="華康POP1體W9" panose="040B0909000000000000" pitchFamily="81" charset="-120"/>
                <a:cs typeface="Times New Roman"/>
              </a:rPr>
              <a:t>(A)</a:t>
            </a:r>
            <a:endParaRPr kumimoji="0" lang="zh-TW" altLang="zh-TW" sz="28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解析：</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(A)</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此反應中</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Al</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（鋁）和</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Cu</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（銅）本身都是金屬元素，反應前後原子的種類及數量未發生變化；</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(B)</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為酸鹼反應；</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(C)Zn</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（鋅）活性比</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Cu</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（銅）大，故會進行反應，答案選</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(A)</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a:t>
            </a:r>
            <a:endParaRPr kumimoji="0" lang="zh-TW" altLang="en-US" sz="28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16534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zh-TW" altLang="en-US" sz="5400">
                <a:solidFill>
                  <a:srgbClr val="FF0000"/>
                </a:solidFill>
                <a:ea typeface="華康勘亭流" pitchFamily="65" charset="-120"/>
              </a:rPr>
              <a:t>濃度與飽和</a:t>
            </a:r>
          </a:p>
        </p:txBody>
      </p:sp>
      <p:sp>
        <p:nvSpPr>
          <p:cNvPr id="192515"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227472279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539750" y="333375"/>
            <a:ext cx="8229600" cy="3311525"/>
          </a:xfrm>
        </p:spPr>
        <p:txBody>
          <a:bodyPr/>
          <a:lstStyle/>
          <a:p>
            <a:r>
              <a:rPr lang="en-US" altLang="zh-TW" sz="2800">
                <a:solidFill>
                  <a:srgbClr val="FF0000"/>
                </a:solidFill>
              </a:rPr>
              <a:t>103</a:t>
            </a:r>
            <a:r>
              <a:rPr lang="zh-TW" altLang="en-US" sz="2800"/>
              <a:t>已知室溫時，食鹽的溶解度為</a:t>
            </a:r>
            <a:r>
              <a:rPr lang="en-US" altLang="zh-TW" sz="2800"/>
              <a:t>36 g</a:t>
            </a:r>
            <a:r>
              <a:rPr lang="zh-TW" altLang="en-US" sz="2800"/>
              <a:t>／</a:t>
            </a:r>
            <a:r>
              <a:rPr lang="en-US" altLang="zh-TW" sz="2800"/>
              <a:t>100 g</a:t>
            </a:r>
            <a:r>
              <a:rPr lang="zh-TW" altLang="en-US" sz="2800"/>
              <a:t>水。小梅在室溫下分別配製甲、乙兩杯食鹽水溶液，各杯內加入的食鹽與水之質量如附表所示。小梅將兩杯食鹽水溶液過濾後混合成一杯，若過程中水的蒸發量不計，此杯混合溶液的重量百分濃度約為多少？ </a:t>
            </a:r>
            <a:r>
              <a:rPr lang="en-US" altLang="zh-TW" sz="2800"/>
              <a:t>(A) 26.5</a:t>
            </a:r>
            <a:r>
              <a:rPr lang="zh-TW" altLang="en-US" sz="2800"/>
              <a:t>％　</a:t>
            </a:r>
            <a:r>
              <a:rPr lang="en-US" altLang="zh-TW" sz="2800"/>
              <a:t>(B) 30.0</a:t>
            </a:r>
            <a:r>
              <a:rPr lang="zh-TW" altLang="en-US" sz="2800"/>
              <a:t>％　</a:t>
            </a:r>
            <a:r>
              <a:rPr lang="en-US" altLang="zh-TW" sz="2800"/>
              <a:t>(C) 36.0</a:t>
            </a:r>
            <a:r>
              <a:rPr lang="zh-TW" altLang="en-US" sz="2800"/>
              <a:t>％　</a:t>
            </a:r>
            <a:r>
              <a:rPr lang="en-US" altLang="zh-TW" sz="2800"/>
              <a:t>(D) 42.9</a:t>
            </a:r>
            <a:r>
              <a:rPr lang="zh-TW" altLang="en-US" sz="2800"/>
              <a:t>％</a:t>
            </a:r>
            <a:r>
              <a:rPr lang="zh-TW" altLang="en-US"/>
              <a:t> </a:t>
            </a:r>
          </a:p>
        </p:txBody>
      </p:sp>
      <p:sp>
        <p:nvSpPr>
          <p:cNvPr id="25605" name="Rectangle 5"/>
          <p:cNvSpPr>
            <a:spLocks noChangeArrowheads="1"/>
          </p:cNvSpPr>
          <p:nvPr/>
        </p:nvSpPr>
        <p:spPr bwMode="auto">
          <a:xfrm>
            <a:off x="0" y="3019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solidFill>
                <a:srgbClr val="000000"/>
              </a:solidFill>
            </a:endParaRPr>
          </a:p>
        </p:txBody>
      </p:sp>
      <p:graphicFrame>
        <p:nvGraphicFramePr>
          <p:cNvPr id="25604" name="Object 4"/>
          <p:cNvGraphicFramePr>
            <a:graphicFrameLocks noChangeAspect="1"/>
          </p:cNvGraphicFramePr>
          <p:nvPr/>
        </p:nvGraphicFramePr>
        <p:xfrm>
          <a:off x="611188" y="4086225"/>
          <a:ext cx="5400675" cy="2322513"/>
        </p:xfrm>
        <a:graphic>
          <a:graphicData uri="http://schemas.openxmlformats.org/presentationml/2006/ole">
            <mc:AlternateContent xmlns:mc="http://schemas.openxmlformats.org/markup-compatibility/2006">
              <mc:Choice xmlns:v="urn:schemas-microsoft-com:vml" Requires="v">
                <p:oleObj spid="_x0000_s295980" name="Document" r:id="rId3" imgW="1904341" imgH="817348" progId="Word.Document.8">
                  <p:embed/>
                </p:oleObj>
              </mc:Choice>
              <mc:Fallback>
                <p:oleObj name="Document" r:id="rId3" imgW="1904341" imgH="817348"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086225"/>
                        <a:ext cx="5400675" cy="2322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6" name="Rectangle 6"/>
          <p:cNvSpPr>
            <a:spLocks noChangeArrowheads="1"/>
          </p:cNvSpPr>
          <p:nvPr/>
        </p:nvSpPr>
        <p:spPr bwMode="auto">
          <a:xfrm>
            <a:off x="7451725" y="5616575"/>
            <a:ext cx="130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p>
        </p:txBody>
      </p:sp>
    </p:spTree>
    <p:extLst>
      <p:ext uri="{BB962C8B-B14F-4D97-AF65-F5344CB8AC3E}">
        <p14:creationId xmlns:p14="http://schemas.microsoft.com/office/powerpoint/2010/main" val="2949643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cBhvr additive="base">
                                        <p:cTn id="7" dur="500" fill="hold"/>
                                        <p:tgtEl>
                                          <p:spTgt spid="25606"/>
                                        </p:tgtEl>
                                        <p:attrNameLst>
                                          <p:attrName>ppt_x</p:attrName>
                                        </p:attrNameLst>
                                      </p:cBhvr>
                                      <p:tavLst>
                                        <p:tav tm="0">
                                          <p:val>
                                            <p:strVal val="#ppt_x"/>
                                          </p:val>
                                        </p:tav>
                                        <p:tav tm="100000">
                                          <p:val>
                                            <p:strVal val="#ppt_x"/>
                                          </p:val>
                                        </p:tav>
                                      </p:tavLst>
                                    </p:anim>
                                    <p:anim calcmode="lin" valueType="num">
                                      <p:cBhvr additive="base">
                                        <p:cTn id="8" dur="500" fill="hold"/>
                                        <p:tgtEl>
                                          <p:spTgt spid="256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sz="half" idx="1"/>
          </p:nvPr>
        </p:nvSpPr>
        <p:spPr>
          <a:xfrm>
            <a:off x="684213" y="404813"/>
            <a:ext cx="8218487" cy="3816350"/>
          </a:xfrm>
        </p:spPr>
        <p:txBody>
          <a:bodyPr/>
          <a:lstStyle/>
          <a:p>
            <a:r>
              <a:rPr kumimoji="0" lang="en-US" altLang="zh-TW" sz="2400">
                <a:solidFill>
                  <a:srgbClr val="FF0000"/>
                </a:solidFill>
              </a:rPr>
              <a:t>103</a:t>
            </a:r>
          </a:p>
          <a:p>
            <a:r>
              <a:rPr lang="zh-TW" altLang="en-US" sz="2400"/>
              <a:t>利用擴散作用的原理，廠商可將咖啡豆浸泡在適當的溶液中，以改變咖啡豆中可溶於水的「香味成分</a:t>
            </a:r>
            <a:r>
              <a:rPr lang="en-US" altLang="zh-TW" sz="2400"/>
              <a:t>X</a:t>
            </a:r>
            <a:r>
              <a:rPr lang="zh-TW" altLang="en-US" sz="2400"/>
              <a:t>」及「咖啡因」之濃度，其裝置簡單表示如附圖。現有甲、乙、丙、丁四種溶液，其內的香味成分</a:t>
            </a:r>
            <a:r>
              <a:rPr lang="en-US" altLang="zh-TW" sz="2400"/>
              <a:t>X</a:t>
            </a:r>
            <a:r>
              <a:rPr lang="zh-TW" altLang="en-US" sz="2400"/>
              <a:t>及咖啡因之濃度，如附表所示。已知某種咖啡豆原本含有</a:t>
            </a:r>
            <a:r>
              <a:rPr lang="en-US" altLang="zh-TW" sz="2400"/>
              <a:t>26</a:t>
            </a:r>
            <a:r>
              <a:rPr lang="zh-TW" altLang="en-US" sz="2400"/>
              <a:t>％的香味成分</a:t>
            </a:r>
            <a:r>
              <a:rPr lang="en-US" altLang="zh-TW" sz="2400"/>
              <a:t>X</a:t>
            </a:r>
            <a:r>
              <a:rPr lang="zh-TW" altLang="en-US" sz="2400"/>
              <a:t>及</a:t>
            </a:r>
            <a:r>
              <a:rPr lang="en-US" altLang="zh-TW" sz="2400"/>
              <a:t>1.20</a:t>
            </a:r>
            <a:r>
              <a:rPr lang="zh-TW" altLang="en-US" sz="2400"/>
              <a:t>％的咖啡因，若只想降低咖啡豆中咖啡因的濃度，且維持原有香味成分</a:t>
            </a:r>
            <a:r>
              <a:rPr lang="en-US" altLang="zh-TW" sz="2400"/>
              <a:t>X</a:t>
            </a:r>
            <a:r>
              <a:rPr lang="zh-TW" altLang="en-US" sz="2400"/>
              <a:t>的濃度，則應選用下列哪一溶液浸泡？ </a:t>
            </a:r>
            <a:r>
              <a:rPr lang="en-US" altLang="zh-TW" sz="2400"/>
              <a:t>(A)</a:t>
            </a:r>
            <a:r>
              <a:rPr lang="zh-TW" altLang="en-US" sz="2400"/>
              <a:t>甲　　</a:t>
            </a:r>
            <a:r>
              <a:rPr lang="en-US" altLang="zh-TW" sz="2400"/>
              <a:t>(B)</a:t>
            </a:r>
            <a:r>
              <a:rPr lang="zh-TW" altLang="en-US" sz="2400"/>
              <a:t>乙　　</a:t>
            </a:r>
            <a:r>
              <a:rPr lang="en-US" altLang="zh-TW" sz="2400"/>
              <a:t>(C)</a:t>
            </a:r>
            <a:r>
              <a:rPr lang="zh-TW" altLang="en-US" sz="2400"/>
              <a:t>丙　　</a:t>
            </a:r>
            <a:r>
              <a:rPr lang="en-US" altLang="zh-TW" sz="2400"/>
              <a:t>(D)</a:t>
            </a:r>
            <a:r>
              <a:rPr lang="zh-TW" altLang="en-US" sz="2400"/>
              <a:t>丁 </a:t>
            </a:r>
          </a:p>
        </p:txBody>
      </p:sp>
      <p:sp>
        <p:nvSpPr>
          <p:cNvPr id="26628" name="Rectangle 4"/>
          <p:cNvSpPr>
            <a:spLocks noChangeArrowheads="1"/>
          </p:cNvSpPr>
          <p:nvPr/>
        </p:nvSpPr>
        <p:spPr bwMode="auto">
          <a:xfrm>
            <a:off x="7092950" y="5761038"/>
            <a:ext cx="1319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C</a:t>
            </a:r>
          </a:p>
        </p:txBody>
      </p:sp>
      <p:graphicFrame>
        <p:nvGraphicFramePr>
          <p:cNvPr id="26660" name="Group 36"/>
          <p:cNvGraphicFramePr>
            <a:graphicFrameLocks noGrp="1"/>
          </p:cNvGraphicFramePr>
          <p:nvPr>
            <p:ph sz="half" idx="2"/>
          </p:nvPr>
        </p:nvGraphicFramePr>
        <p:xfrm>
          <a:off x="755650" y="4581525"/>
          <a:ext cx="4537075" cy="1903414"/>
        </p:xfrm>
        <a:graphic>
          <a:graphicData uri="http://schemas.openxmlformats.org/drawingml/2006/table">
            <a:tbl>
              <a:tblPr/>
              <a:tblGrid>
                <a:gridCol w="806450">
                  <a:extLst>
                    <a:ext uri="{9D8B030D-6E8A-4147-A177-3AD203B41FA5}">
                      <a16:colId xmlns="" xmlns:a16="http://schemas.microsoft.com/office/drawing/2014/main" val="20000"/>
                    </a:ext>
                  </a:extLst>
                </a:gridCol>
                <a:gridCol w="2336800">
                  <a:extLst>
                    <a:ext uri="{9D8B030D-6E8A-4147-A177-3AD203B41FA5}">
                      <a16:colId xmlns="" xmlns:a16="http://schemas.microsoft.com/office/drawing/2014/main" val="20001"/>
                    </a:ext>
                  </a:extLst>
                </a:gridCol>
                <a:gridCol w="1393825">
                  <a:extLst>
                    <a:ext uri="{9D8B030D-6E8A-4147-A177-3AD203B41FA5}">
                      <a16:colId xmlns="" xmlns:a16="http://schemas.microsoft.com/office/drawing/2014/main" val="20002"/>
                    </a:ext>
                  </a:extLst>
                </a:gridCol>
              </a:tblGrid>
              <a:tr h="663575">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溶液代號</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香味成分　</a:t>
                      </a:r>
                      <a:r>
                        <a:rPr kumimoji="1" lang="en-US" altLang="zh-TW"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X</a:t>
                      </a: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　濃度</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咖啡因濃度</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09563">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甲</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5</a:t>
                      </a: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0.01</a:t>
                      </a: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09563">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乙</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26</a:t>
                      </a: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1.20</a:t>
                      </a: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11150">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丙</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26</a:t>
                      </a: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0.01</a:t>
                      </a: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09563">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丁</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5</a:t>
                      </a: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kumimoji="1" sz="2800">
                          <a:solidFill>
                            <a:schemeClr val="tx1"/>
                          </a:solidFill>
                          <a:latin typeface="Arial" charset="0"/>
                          <a:ea typeface="新細明體" pitchFamily="18" charset="-120"/>
                        </a:defRPr>
                      </a:lvl1pPr>
                      <a:lvl2pPr marL="742950" indent="-285750">
                        <a:spcBef>
                          <a:spcPct val="20000"/>
                        </a:spcBef>
                        <a:defRPr kumimoji="1" sz="2400">
                          <a:solidFill>
                            <a:schemeClr val="tx1"/>
                          </a:solidFill>
                          <a:latin typeface="Arial" charset="0"/>
                          <a:ea typeface="新細明體" pitchFamily="18" charset="-120"/>
                        </a:defRPr>
                      </a:lvl2pPr>
                      <a:lvl3pPr marL="1143000" indent="-228600">
                        <a:spcBef>
                          <a:spcPct val="20000"/>
                        </a:spcBef>
                        <a:defRPr kumimoji="1" sz="2000">
                          <a:solidFill>
                            <a:schemeClr val="tx1"/>
                          </a:solidFill>
                          <a:latin typeface="Arial" charset="0"/>
                          <a:ea typeface="新細明體" pitchFamily="18" charset="-120"/>
                        </a:defRPr>
                      </a:lvl3pPr>
                      <a:lvl4pPr marL="1600200" indent="-228600">
                        <a:spcBef>
                          <a:spcPct val="20000"/>
                        </a:spcBef>
                        <a:defRPr kumimoji="1">
                          <a:solidFill>
                            <a:schemeClr val="tx1"/>
                          </a:solidFill>
                          <a:latin typeface="Arial" charset="0"/>
                          <a:ea typeface="新細明體" pitchFamily="18" charset="-120"/>
                        </a:defRPr>
                      </a:lvl4pPr>
                      <a:lvl5pPr marL="2057400" indent="-228600">
                        <a:spcBef>
                          <a:spcPct val="20000"/>
                        </a:spcBef>
                        <a:defRPr kumimoji="1">
                          <a:solidFill>
                            <a:schemeClr val="tx1"/>
                          </a:solidFill>
                          <a:latin typeface="Arial" charset="0"/>
                          <a:ea typeface="新細明體" pitchFamily="18" charset="-120"/>
                        </a:defRPr>
                      </a:lvl5pPr>
                      <a:lvl6pPr marL="2514600" indent="-228600" fontAlgn="base">
                        <a:spcBef>
                          <a:spcPct val="20000"/>
                        </a:spcBef>
                        <a:spcAft>
                          <a:spcPct val="0"/>
                        </a:spcAft>
                        <a:defRPr kumimoji="1">
                          <a:solidFill>
                            <a:schemeClr val="tx1"/>
                          </a:solidFill>
                          <a:latin typeface="Arial" charset="0"/>
                          <a:ea typeface="新細明體" pitchFamily="18" charset="-120"/>
                        </a:defRPr>
                      </a:lvl6pPr>
                      <a:lvl7pPr marL="2971800" indent="-228600" fontAlgn="base">
                        <a:spcBef>
                          <a:spcPct val="20000"/>
                        </a:spcBef>
                        <a:spcAft>
                          <a:spcPct val="0"/>
                        </a:spcAft>
                        <a:defRPr kumimoji="1">
                          <a:solidFill>
                            <a:schemeClr val="tx1"/>
                          </a:solidFill>
                          <a:latin typeface="Arial" charset="0"/>
                          <a:ea typeface="新細明體" pitchFamily="18" charset="-120"/>
                        </a:defRPr>
                      </a:lvl7pPr>
                      <a:lvl8pPr marL="3429000" indent="-228600" fontAlgn="base">
                        <a:spcBef>
                          <a:spcPct val="20000"/>
                        </a:spcBef>
                        <a:spcAft>
                          <a:spcPct val="0"/>
                        </a:spcAft>
                        <a:defRPr kumimoji="1">
                          <a:solidFill>
                            <a:schemeClr val="tx1"/>
                          </a:solidFill>
                          <a:latin typeface="Arial" charset="0"/>
                          <a:ea typeface="新細明體" pitchFamily="18" charset="-120"/>
                        </a:defRPr>
                      </a:lvl8pPr>
                      <a:lvl9pPr marL="3886200" indent="-228600" fontAlgn="base">
                        <a:spcBef>
                          <a:spcPct val="20000"/>
                        </a:spcBef>
                        <a:spcAft>
                          <a:spcPct val="0"/>
                        </a:spcAft>
                        <a:defRPr kumimoji="1">
                          <a:solidFill>
                            <a:schemeClr val="tx1"/>
                          </a:solidFill>
                          <a:latin typeface="Arial"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1.20</a:t>
                      </a:r>
                      <a:r>
                        <a:rPr kumimoji="1" lang="zh-TW" altLang="en-US" sz="12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a:t>
                      </a:r>
                      <a:endParaRPr kumimoji="1" lang="zh-TW" altLang="en-US" sz="1800" b="0" i="0" u="none" strike="noStrike" cap="none" normalizeH="0" baseline="0">
                        <a:ln>
                          <a:noFill/>
                        </a:ln>
                        <a:solidFill>
                          <a:schemeClr val="tx1"/>
                        </a:solidFill>
                        <a:effectLst/>
                        <a:latin typeface="Arial" charset="0"/>
                        <a:ea typeface="標楷體" pitchFamily="65"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pic>
        <p:nvPicPr>
          <p:cNvPr id="26661" name="Picture 37" descr="7603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3789363"/>
            <a:ext cx="277177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381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 calcmode="lin" valueType="num">
                                      <p:cBhvr additive="base">
                                        <p:cTn id="7" dur="500" fill="hold"/>
                                        <p:tgtEl>
                                          <p:spTgt spid="266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664"/>
            <a:ext cx="8229600" cy="5721499"/>
          </a:xfrm>
        </p:spPr>
        <p:txBody>
          <a:bodyPr>
            <a:normAutofit/>
          </a:bodyPr>
          <a:lstStyle/>
          <a:p>
            <a:r>
              <a:rPr lang="en-US" altLang="zh-TW" sz="2800" u="sng" dirty="0" smtClean="0">
                <a:solidFill>
                  <a:srgbClr val="FF0000"/>
                </a:solidFill>
                <a:latin typeface="Times New Roman"/>
                <a:ea typeface="華康中明體"/>
                <a:cs typeface="Times New Roman"/>
              </a:rPr>
              <a:t>111</a:t>
            </a:r>
            <a:r>
              <a:rPr lang="zh-TW" altLang="zh-TW" sz="2800" u="sng" dirty="0" smtClean="0">
                <a:latin typeface="Times New Roman"/>
                <a:ea typeface="華康中明體"/>
                <a:cs typeface="Times New Roman"/>
              </a:rPr>
              <a:t>小</a:t>
            </a:r>
            <a:r>
              <a:rPr lang="zh-TW" altLang="zh-TW" sz="2800" u="sng" dirty="0">
                <a:latin typeface="Times New Roman"/>
                <a:ea typeface="華康中明體"/>
                <a:cs typeface="Times New Roman"/>
              </a:rPr>
              <a:t>蘭</a:t>
            </a:r>
            <a:r>
              <a:rPr lang="zh-TW" altLang="zh-TW" sz="2800" dirty="0">
                <a:latin typeface="Times New Roman"/>
                <a:ea typeface="華康中明體"/>
                <a:cs typeface="Times New Roman"/>
              </a:rPr>
              <a:t>想了解山坡地發生山崩時，不同因素對建築物破壞程度的影響，而設計以下實驗，裝置如圖</a:t>
            </a:r>
            <a:r>
              <a:rPr lang="en-US" altLang="zh-TW" sz="2800" dirty="0">
                <a:latin typeface="Times New Roman"/>
                <a:ea typeface="華康中明體"/>
              </a:rPr>
              <a:t>(</a:t>
            </a:r>
            <a:r>
              <a:rPr lang="zh-TW" altLang="zh-TW" sz="2800" dirty="0">
                <a:latin typeface="Times New Roman"/>
                <a:ea typeface="華康中明體"/>
                <a:cs typeface="Times New Roman"/>
              </a:rPr>
              <a:t>三</a:t>
            </a:r>
            <a:r>
              <a:rPr lang="en-US" altLang="zh-TW" sz="2800" dirty="0">
                <a:latin typeface="Times New Roman"/>
                <a:ea typeface="華康中明體"/>
              </a:rPr>
              <a:t>)</a:t>
            </a:r>
            <a:r>
              <a:rPr lang="zh-TW" altLang="zh-TW" sz="2800" dirty="0">
                <a:latin typeface="Times New Roman"/>
                <a:ea typeface="華康中明體"/>
                <a:cs typeface="Times New Roman"/>
              </a:rPr>
              <a:t>所示。</a:t>
            </a:r>
            <a:r>
              <a:rPr lang="en-US" altLang="zh-TW" sz="2800" i="1" dirty="0">
                <a:latin typeface="Times New Roman"/>
                <a:ea typeface="華康中明體"/>
              </a:rPr>
              <a:t>θ</a:t>
            </a:r>
            <a:r>
              <a:rPr lang="zh-TW" altLang="zh-TW" sz="2800" dirty="0">
                <a:latin typeface="Times New Roman"/>
                <a:ea typeface="華康中明體"/>
                <a:cs typeface="Times New Roman"/>
              </a:rPr>
              <a:t>為斜面與水平面間的夾角，實驗方式是讓石塊從斜面上滑落撞擊下方的模型房屋。表</a:t>
            </a:r>
            <a:r>
              <a:rPr lang="en-US" altLang="zh-TW" sz="2800" dirty="0">
                <a:latin typeface="Times New Roman"/>
                <a:ea typeface="華康中明體"/>
              </a:rPr>
              <a:t>(</a:t>
            </a:r>
            <a:r>
              <a:rPr lang="zh-TW" altLang="zh-TW" sz="2800" dirty="0">
                <a:latin typeface="Times New Roman"/>
                <a:ea typeface="華康中明體"/>
                <a:cs typeface="Times New Roman"/>
              </a:rPr>
              <a:t>四</a:t>
            </a:r>
            <a:r>
              <a:rPr lang="en-US" altLang="zh-TW" sz="2800" dirty="0">
                <a:latin typeface="Times New Roman"/>
                <a:ea typeface="華康中明體"/>
              </a:rPr>
              <a:t>)</a:t>
            </a:r>
            <a:r>
              <a:rPr lang="zh-TW" altLang="zh-TW" sz="2800" dirty="0">
                <a:latin typeface="Times New Roman"/>
                <a:ea typeface="華康中明體"/>
                <a:cs typeface="Times New Roman"/>
              </a:rPr>
              <a:t>則是</a:t>
            </a:r>
            <a:r>
              <a:rPr lang="zh-TW" altLang="zh-TW" sz="2800" u="sng" dirty="0">
                <a:latin typeface="Times New Roman"/>
                <a:ea typeface="華康中明體"/>
                <a:cs typeface="Times New Roman"/>
              </a:rPr>
              <a:t>小蘭</a:t>
            </a:r>
            <a:r>
              <a:rPr lang="en-US" altLang="zh-TW" sz="2800" dirty="0">
                <a:latin typeface="Times New Roman"/>
                <a:ea typeface="華康中明體"/>
              </a:rPr>
              <a:t>4</a:t>
            </a:r>
            <a:r>
              <a:rPr lang="zh-TW" altLang="zh-TW" sz="2800" dirty="0">
                <a:latin typeface="Times New Roman"/>
                <a:ea typeface="華康中明體"/>
                <a:cs typeface="Times New Roman"/>
              </a:rPr>
              <a:t>次實驗的一些參數。下列有關此實驗的敘述，何者正確？</a:t>
            </a:r>
            <a:endParaRPr lang="zh-TW" altLang="en-US" sz="2800" dirty="0"/>
          </a:p>
        </p:txBody>
      </p:sp>
      <p:graphicFrame>
        <p:nvGraphicFramePr>
          <p:cNvPr id="4" name="表格 3"/>
          <p:cNvGraphicFramePr>
            <a:graphicFrameLocks noGrp="1"/>
          </p:cNvGraphicFramePr>
          <p:nvPr>
            <p:extLst>
              <p:ext uri="{D42A27DB-BD31-4B8C-83A1-F6EECF244321}">
                <p14:modId xmlns:p14="http://schemas.microsoft.com/office/powerpoint/2010/main" val="3303863412"/>
              </p:ext>
            </p:extLst>
          </p:nvPr>
        </p:nvGraphicFramePr>
        <p:xfrm>
          <a:off x="971600" y="3140968"/>
          <a:ext cx="7848871" cy="3312366"/>
        </p:xfrm>
        <a:graphic>
          <a:graphicData uri="http://schemas.openxmlformats.org/drawingml/2006/table">
            <a:tbl>
              <a:tblPr firstRow="1" firstCol="1" bandRow="1"/>
              <a:tblGrid>
                <a:gridCol w="3222146"/>
                <a:gridCol w="804401"/>
                <a:gridCol w="804401"/>
                <a:gridCol w="1125481"/>
                <a:gridCol w="1125481"/>
                <a:gridCol w="766961"/>
              </a:tblGrid>
              <a:tr h="496855">
                <a:tc rowSpan="3">
                  <a:txBody>
                    <a:bodyPr/>
                    <a:lstStyle/>
                    <a:p>
                      <a:pPr marL="762000" indent="-762000" algn="ctr">
                        <a:lnSpc>
                          <a:spcPct val="120000"/>
                        </a:lnSpc>
                        <a:spcAft>
                          <a:spcPts val="0"/>
                        </a:spcAft>
                        <a:tabLst>
                          <a:tab pos="684530" algn="r"/>
                          <a:tab pos="1431290" algn="l"/>
                          <a:tab pos="2302510" algn="l"/>
                          <a:tab pos="3182620" algn="l"/>
                        </a:tabLst>
                      </a:pPr>
                      <a:endParaRPr lang="en-US" sz="1200" dirty="0">
                        <a:effectLst/>
                        <a:latin typeface="Times New Roman"/>
                        <a:ea typeface="標楷體"/>
                      </a:endParaRPr>
                    </a:p>
                  </a:txBody>
                  <a:tcPr marL="68580" marR="68580" marT="0" marB="0">
                    <a:lnL>
                      <a:noFill/>
                    </a:lnL>
                    <a:lnR>
                      <a:noFill/>
                    </a:lnR>
                    <a:lnT>
                      <a:noFill/>
                    </a:lnT>
                    <a:lnB>
                      <a:noFill/>
                    </a:lnB>
                  </a:tcPr>
                </a:tc>
                <a:tc>
                  <a:txBody>
                    <a:bodyPr/>
                    <a:lstStyle/>
                    <a:p>
                      <a:pPr marL="317500" indent="-317500" algn="just">
                        <a:lnSpc>
                          <a:spcPct val="120000"/>
                        </a:lnSpc>
                        <a:spcAft>
                          <a:spcPts val="0"/>
                        </a:spcAft>
                        <a:tabLst>
                          <a:tab pos="684530" algn="r"/>
                          <a:tab pos="1431290" algn="l"/>
                          <a:tab pos="2302510" algn="l"/>
                          <a:tab pos="3182620" algn="l"/>
                        </a:tabLst>
                      </a:pPr>
                      <a:r>
                        <a:rPr lang="en-US" sz="1200">
                          <a:effectLst/>
                          <a:latin typeface="Times New Roman"/>
                          <a:ea typeface="標楷體"/>
                        </a:rPr>
                        <a:t> </a:t>
                      </a:r>
                      <a:endParaRPr lang="zh-TW" sz="1200">
                        <a:effectLst/>
                        <a:latin typeface="Times New Roman"/>
                        <a:ea typeface="標楷體"/>
                      </a:endParaRPr>
                    </a:p>
                  </a:txBody>
                  <a:tcPr marL="68580" marR="68580" marT="0" marB="0">
                    <a:lnL>
                      <a:noFill/>
                    </a:lnL>
                    <a:lnR>
                      <a:noFill/>
                    </a:lnR>
                    <a:lnT>
                      <a:noFill/>
                    </a:lnT>
                    <a:lnB>
                      <a:noFill/>
                    </a:lnB>
                  </a:tcPr>
                </a:tc>
                <a:tc gridSpan="4">
                  <a:txBody>
                    <a:bodyPr/>
                    <a:lstStyle/>
                    <a:p>
                      <a:pPr marL="317500" indent="-317500" algn="ctr">
                        <a:lnSpc>
                          <a:spcPct val="120000"/>
                        </a:lnSpc>
                        <a:spcAft>
                          <a:spcPts val="0"/>
                        </a:spcAft>
                        <a:tabLst>
                          <a:tab pos="684530" algn="r"/>
                          <a:tab pos="1431290" algn="l"/>
                          <a:tab pos="2302510" algn="l"/>
                          <a:tab pos="3182620" algn="l"/>
                        </a:tabLst>
                      </a:pPr>
                      <a:r>
                        <a:rPr lang="zh-TW" sz="1200">
                          <a:effectLst/>
                          <a:latin typeface="Times New Roman"/>
                          <a:ea typeface="標楷體"/>
                        </a:rPr>
                        <a:t>表</a:t>
                      </a:r>
                      <a:r>
                        <a:rPr lang="en-US" sz="1200">
                          <a:effectLst/>
                          <a:latin typeface="Times New Roman"/>
                          <a:ea typeface="標楷體"/>
                        </a:rPr>
                        <a:t>(</a:t>
                      </a:r>
                      <a:r>
                        <a:rPr lang="zh-TW" sz="1200">
                          <a:effectLst/>
                          <a:latin typeface="Times New Roman"/>
                          <a:ea typeface="標楷體"/>
                        </a:rPr>
                        <a:t>四</a:t>
                      </a:r>
                      <a:r>
                        <a:rPr lang="en-US" sz="1200">
                          <a:effectLst/>
                          <a:latin typeface="Times New Roman"/>
                          <a:ea typeface="標楷體"/>
                        </a:rPr>
                        <a:t>)</a:t>
                      </a:r>
                      <a:endParaRPr lang="zh-TW" sz="1200">
                        <a:effectLst/>
                        <a:latin typeface="Times New Roman"/>
                        <a:ea typeface="標楷體"/>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828091">
                <a:tc vMerge="1">
                  <a:txBody>
                    <a:bodyPr/>
                    <a:lstStyle/>
                    <a:p>
                      <a:endParaRPr lang="zh-TW" altLang="en-US"/>
                    </a:p>
                  </a:txBody>
                  <a:tcPr/>
                </a:tc>
                <a:tc>
                  <a:txBody>
                    <a:bodyPr/>
                    <a:lstStyle/>
                    <a:p>
                      <a:pPr marL="317500" indent="-317500" algn="just">
                        <a:lnSpc>
                          <a:spcPct val="120000"/>
                        </a:lnSpc>
                        <a:spcAft>
                          <a:spcPts val="0"/>
                        </a:spcAft>
                        <a:tabLst>
                          <a:tab pos="684530" algn="r"/>
                          <a:tab pos="1431290" algn="l"/>
                          <a:tab pos="2302510" algn="l"/>
                          <a:tab pos="3182620" algn="l"/>
                        </a:tabLst>
                      </a:pPr>
                      <a:r>
                        <a:rPr lang="en-US" sz="1200" dirty="0">
                          <a:effectLst/>
                          <a:latin typeface="Times New Roman"/>
                          <a:ea typeface="標楷體"/>
                        </a:rPr>
                        <a:t> </a:t>
                      </a:r>
                      <a:endParaRPr lang="zh-TW" sz="1200" dirty="0">
                        <a:effectLst/>
                        <a:latin typeface="Times New Roman"/>
                        <a:ea typeface="標楷體"/>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317500" indent="-317500" algn="ctr">
                        <a:lnSpc>
                          <a:spcPct val="120000"/>
                        </a:lnSpc>
                        <a:spcAft>
                          <a:spcPts val="0"/>
                        </a:spcAft>
                        <a:tabLst>
                          <a:tab pos="684530" algn="r"/>
                          <a:tab pos="1431290" algn="l"/>
                          <a:tab pos="2302510" algn="l"/>
                          <a:tab pos="3182620" algn="l"/>
                        </a:tabLst>
                      </a:pPr>
                      <a:r>
                        <a:rPr lang="zh-TW" sz="1000" dirty="0">
                          <a:effectLst/>
                          <a:latin typeface="Times New Roman"/>
                          <a:ea typeface="標楷體"/>
                        </a:rPr>
                        <a:t>實驗編號</a:t>
                      </a:r>
                      <a:endParaRPr lang="zh-TW" sz="12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zh-TW" sz="1000" dirty="0">
                          <a:effectLst/>
                          <a:latin typeface="Times New Roman"/>
                          <a:ea typeface="標楷體"/>
                        </a:rPr>
                        <a:t>夾角</a:t>
                      </a:r>
                      <a:r>
                        <a:rPr lang="en-US" sz="1000" dirty="0">
                          <a:effectLst/>
                          <a:latin typeface="Times New Roman"/>
                          <a:ea typeface="標楷體"/>
                        </a:rPr>
                        <a:t>(</a:t>
                      </a:r>
                      <a:r>
                        <a:rPr lang="en-US" sz="1000" i="1" dirty="0">
                          <a:effectLst/>
                          <a:latin typeface="Times New Roman"/>
                          <a:ea typeface="標楷體"/>
                        </a:rPr>
                        <a:t>θ</a:t>
                      </a:r>
                      <a:r>
                        <a:rPr lang="en-US" sz="1000" dirty="0">
                          <a:effectLst/>
                          <a:latin typeface="Times New Roman"/>
                          <a:ea typeface="標楷體"/>
                        </a:rPr>
                        <a:t>)</a:t>
                      </a:r>
                      <a:endParaRPr lang="zh-TW" sz="12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zh-TW" sz="1000">
                          <a:effectLst/>
                          <a:latin typeface="Times New Roman"/>
                          <a:ea typeface="標楷體"/>
                        </a:rPr>
                        <a:t>斜面</a:t>
                      </a:r>
                      <a:endParaRPr lang="zh-TW" sz="1200">
                        <a:effectLst/>
                        <a:latin typeface="Times New Roman"/>
                        <a:ea typeface="標楷體"/>
                      </a:endParaRPr>
                    </a:p>
                    <a:p>
                      <a:pPr marL="317500" indent="-317500" algn="ctr">
                        <a:lnSpc>
                          <a:spcPct val="120000"/>
                        </a:lnSpc>
                        <a:spcAft>
                          <a:spcPts val="0"/>
                        </a:spcAft>
                        <a:tabLst>
                          <a:tab pos="684530" algn="r"/>
                          <a:tab pos="1431290" algn="l"/>
                          <a:tab pos="2302510" algn="l"/>
                          <a:tab pos="3182620" algn="l"/>
                        </a:tabLst>
                      </a:pPr>
                      <a:r>
                        <a:rPr lang="zh-TW" sz="1000">
                          <a:effectLst/>
                          <a:latin typeface="Times New Roman"/>
                          <a:ea typeface="標楷體"/>
                        </a:rPr>
                        <a:t>長度</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zh-TW" sz="1000">
                          <a:effectLst/>
                          <a:latin typeface="Times New Roman"/>
                          <a:ea typeface="標楷體"/>
                        </a:rPr>
                        <a:t>石塊重量</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6855">
                <a:tc vMerge="1">
                  <a:txBody>
                    <a:bodyPr/>
                    <a:lstStyle/>
                    <a:p>
                      <a:endParaRPr lang="zh-TW" altLang="en-US"/>
                    </a:p>
                  </a:txBody>
                  <a:tcPr/>
                </a:tc>
                <a:tc>
                  <a:txBody>
                    <a:bodyPr/>
                    <a:lstStyle/>
                    <a:p>
                      <a:pPr marL="317500" indent="-317500" algn="just">
                        <a:lnSpc>
                          <a:spcPct val="120000"/>
                        </a:lnSpc>
                        <a:spcAft>
                          <a:spcPts val="0"/>
                        </a:spcAft>
                        <a:tabLst>
                          <a:tab pos="684530" algn="r"/>
                          <a:tab pos="1431290" algn="l"/>
                          <a:tab pos="2302510" algn="l"/>
                          <a:tab pos="3182620" algn="l"/>
                        </a:tabLst>
                      </a:pPr>
                      <a:r>
                        <a:rPr lang="en-US" sz="1200" dirty="0">
                          <a:effectLst/>
                          <a:latin typeface="Times New Roman"/>
                          <a:ea typeface="標楷體"/>
                        </a:rPr>
                        <a:t> </a:t>
                      </a:r>
                      <a:endParaRPr lang="zh-TW" sz="1200" dirty="0">
                        <a:effectLst/>
                        <a:latin typeface="Times New Roman"/>
                        <a:ea typeface="標楷體"/>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1</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20°</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100cm</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2kgw</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6855">
                <a:tc>
                  <a:txBody>
                    <a:bodyPr/>
                    <a:lstStyle/>
                    <a:p>
                      <a:pPr marL="317500" indent="-317500" algn="ctr">
                        <a:lnSpc>
                          <a:spcPct val="120000"/>
                        </a:lnSpc>
                        <a:spcAft>
                          <a:spcPts val="0"/>
                        </a:spcAft>
                        <a:tabLst>
                          <a:tab pos="684530" algn="r"/>
                          <a:tab pos="1431290" algn="l"/>
                          <a:tab pos="2302510" algn="l"/>
                          <a:tab pos="3182620" algn="l"/>
                        </a:tabLst>
                      </a:pPr>
                      <a:r>
                        <a:rPr lang="zh-TW" sz="1200">
                          <a:effectLst/>
                          <a:latin typeface="Times New Roman"/>
                          <a:ea typeface="標楷體"/>
                        </a:rPr>
                        <a:t>圖</a:t>
                      </a:r>
                      <a:r>
                        <a:rPr lang="en-US" sz="1200">
                          <a:effectLst/>
                          <a:latin typeface="Times New Roman"/>
                          <a:ea typeface="標楷體"/>
                        </a:rPr>
                        <a:t>(</a:t>
                      </a:r>
                      <a:r>
                        <a:rPr lang="zh-TW" sz="1200">
                          <a:effectLst/>
                          <a:latin typeface="Times New Roman"/>
                          <a:ea typeface="標楷體"/>
                        </a:rPr>
                        <a:t>三</a:t>
                      </a:r>
                      <a:r>
                        <a:rPr lang="en-US" sz="1200">
                          <a:effectLst/>
                          <a:latin typeface="Times New Roman"/>
                          <a:ea typeface="標楷體"/>
                        </a:rPr>
                        <a:t>)</a:t>
                      </a:r>
                      <a:endParaRPr lang="zh-TW" sz="1200">
                        <a:effectLst/>
                        <a:latin typeface="Times New Roman"/>
                        <a:ea typeface="標楷體"/>
                      </a:endParaRPr>
                    </a:p>
                  </a:txBody>
                  <a:tcPr marL="68580" marR="68580" marT="0" marB="0">
                    <a:lnL>
                      <a:noFill/>
                    </a:lnL>
                    <a:lnR>
                      <a:noFill/>
                    </a:lnR>
                    <a:lnT>
                      <a:noFill/>
                    </a:lnT>
                    <a:lnB>
                      <a:noFill/>
                    </a:lnB>
                  </a:tcPr>
                </a:tc>
                <a:tc>
                  <a:txBody>
                    <a:bodyPr/>
                    <a:lstStyle/>
                    <a:p>
                      <a:pPr marL="317500" indent="-317500" algn="just">
                        <a:lnSpc>
                          <a:spcPct val="120000"/>
                        </a:lnSpc>
                        <a:spcAft>
                          <a:spcPts val="0"/>
                        </a:spcAft>
                        <a:tabLst>
                          <a:tab pos="684530" algn="r"/>
                          <a:tab pos="1431290" algn="l"/>
                          <a:tab pos="2302510" algn="l"/>
                          <a:tab pos="3182620" algn="l"/>
                        </a:tabLst>
                      </a:pPr>
                      <a:r>
                        <a:rPr lang="en-US" sz="1200">
                          <a:effectLst/>
                          <a:latin typeface="Times New Roman"/>
                          <a:ea typeface="標楷體"/>
                        </a:rPr>
                        <a:t> </a:t>
                      </a:r>
                      <a:endParaRPr lang="zh-TW" sz="1200">
                        <a:effectLst/>
                        <a:latin typeface="Times New Roman"/>
                        <a:ea typeface="標楷體"/>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2</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1000" dirty="0">
                          <a:effectLst/>
                          <a:latin typeface="Times New Roman"/>
                          <a:ea typeface="標楷體"/>
                        </a:rPr>
                        <a:t>20°</a:t>
                      </a:r>
                      <a:endParaRPr lang="zh-TW" sz="12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50cm</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2kgw</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6855">
                <a:tc>
                  <a:txBody>
                    <a:bodyPr/>
                    <a:lstStyle/>
                    <a:p>
                      <a:pPr marL="317500" indent="-317500" algn="just">
                        <a:lnSpc>
                          <a:spcPct val="120000"/>
                        </a:lnSpc>
                        <a:spcAft>
                          <a:spcPts val="0"/>
                        </a:spcAft>
                        <a:tabLst>
                          <a:tab pos="684530" algn="r"/>
                          <a:tab pos="1431290" algn="l"/>
                          <a:tab pos="2302510" algn="l"/>
                          <a:tab pos="3182620" algn="l"/>
                        </a:tabLst>
                      </a:pPr>
                      <a:r>
                        <a:rPr lang="en-US" sz="1200">
                          <a:effectLst/>
                          <a:latin typeface="Times New Roman"/>
                          <a:ea typeface="標楷體"/>
                        </a:rPr>
                        <a:t> </a:t>
                      </a:r>
                      <a:endParaRPr lang="zh-TW" sz="1200">
                        <a:effectLst/>
                        <a:latin typeface="Times New Roman"/>
                        <a:ea typeface="標楷體"/>
                      </a:endParaRPr>
                    </a:p>
                  </a:txBody>
                  <a:tcPr marL="68580" marR="68580" marT="0" marB="0">
                    <a:lnL>
                      <a:noFill/>
                    </a:lnL>
                    <a:lnR>
                      <a:noFill/>
                    </a:lnR>
                    <a:lnT>
                      <a:noFill/>
                    </a:lnT>
                    <a:lnB>
                      <a:noFill/>
                    </a:lnB>
                  </a:tcPr>
                </a:tc>
                <a:tc>
                  <a:txBody>
                    <a:bodyPr/>
                    <a:lstStyle/>
                    <a:p>
                      <a:pPr marL="317500" indent="-317500" algn="just">
                        <a:lnSpc>
                          <a:spcPct val="120000"/>
                        </a:lnSpc>
                        <a:spcAft>
                          <a:spcPts val="0"/>
                        </a:spcAft>
                        <a:tabLst>
                          <a:tab pos="684530" algn="r"/>
                          <a:tab pos="1431290" algn="l"/>
                          <a:tab pos="2302510" algn="l"/>
                          <a:tab pos="3182620" algn="l"/>
                        </a:tabLst>
                      </a:pPr>
                      <a:r>
                        <a:rPr lang="en-US" sz="1200">
                          <a:effectLst/>
                          <a:latin typeface="Times New Roman"/>
                          <a:ea typeface="標楷體"/>
                        </a:rPr>
                        <a:t> </a:t>
                      </a:r>
                      <a:endParaRPr lang="zh-TW" sz="1200">
                        <a:effectLst/>
                        <a:latin typeface="Times New Roman"/>
                        <a:ea typeface="標楷體"/>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3</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40°</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100cm</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4kgw</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6855">
                <a:tc>
                  <a:txBody>
                    <a:bodyPr/>
                    <a:lstStyle/>
                    <a:p>
                      <a:pPr marL="317500" indent="-317500" algn="just">
                        <a:lnSpc>
                          <a:spcPct val="120000"/>
                        </a:lnSpc>
                        <a:spcAft>
                          <a:spcPts val="0"/>
                        </a:spcAft>
                        <a:tabLst>
                          <a:tab pos="684530" algn="r"/>
                          <a:tab pos="1431290" algn="l"/>
                          <a:tab pos="2302510" algn="l"/>
                          <a:tab pos="3182620" algn="l"/>
                        </a:tabLst>
                      </a:pPr>
                      <a:r>
                        <a:rPr lang="en-US" sz="1200">
                          <a:effectLst/>
                          <a:latin typeface="Times New Roman"/>
                          <a:ea typeface="標楷體"/>
                        </a:rPr>
                        <a:t> </a:t>
                      </a:r>
                      <a:endParaRPr lang="zh-TW" sz="1200">
                        <a:effectLst/>
                        <a:latin typeface="Times New Roman"/>
                        <a:ea typeface="標楷體"/>
                      </a:endParaRPr>
                    </a:p>
                  </a:txBody>
                  <a:tcPr marL="68580" marR="68580" marT="0" marB="0">
                    <a:lnL>
                      <a:noFill/>
                    </a:lnL>
                    <a:lnR>
                      <a:noFill/>
                    </a:lnR>
                    <a:lnT>
                      <a:noFill/>
                    </a:lnT>
                    <a:lnB>
                      <a:noFill/>
                    </a:lnB>
                  </a:tcPr>
                </a:tc>
                <a:tc>
                  <a:txBody>
                    <a:bodyPr/>
                    <a:lstStyle/>
                    <a:p>
                      <a:pPr marL="317500" indent="-317500" algn="just">
                        <a:lnSpc>
                          <a:spcPct val="120000"/>
                        </a:lnSpc>
                        <a:spcAft>
                          <a:spcPts val="0"/>
                        </a:spcAft>
                        <a:tabLst>
                          <a:tab pos="684530" algn="r"/>
                          <a:tab pos="1431290" algn="l"/>
                          <a:tab pos="2302510" algn="l"/>
                          <a:tab pos="3182620" algn="l"/>
                        </a:tabLst>
                      </a:pPr>
                      <a:r>
                        <a:rPr lang="en-US" sz="1200">
                          <a:effectLst/>
                          <a:latin typeface="Times New Roman"/>
                          <a:ea typeface="標楷體"/>
                        </a:rPr>
                        <a:t> </a:t>
                      </a:r>
                      <a:endParaRPr lang="zh-TW" sz="1200">
                        <a:effectLst/>
                        <a:latin typeface="Times New Roman"/>
                        <a:ea typeface="標楷體"/>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4</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40°</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1000">
                          <a:effectLst/>
                          <a:latin typeface="Times New Roman"/>
                          <a:ea typeface="標楷體"/>
                        </a:rPr>
                        <a:t>50cm</a:t>
                      </a:r>
                      <a:endParaRPr lang="zh-TW" sz="12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1000" dirty="0" err="1">
                          <a:effectLst/>
                          <a:latin typeface="Times New Roman"/>
                          <a:ea typeface="標楷體"/>
                        </a:rPr>
                        <a:t>4kgw</a:t>
                      </a:r>
                      <a:endParaRPr lang="zh-TW" sz="12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27" name="Picture 3" descr="自然12-1"/>
          <p:cNvPicPr>
            <a:picLocks noChangeAspect="1" noChangeArrowheads="1"/>
          </p:cNvPicPr>
          <p:nvPr/>
        </p:nvPicPr>
        <p:blipFill>
          <a:blip r:embed="rId2">
            <a:extLst>
              <a:ext uri="{28A0092B-C50C-407E-A947-70E740481C1C}">
                <a14:useLocalDpi xmlns:a14="http://schemas.microsoft.com/office/drawing/2010/main" val="0"/>
              </a:ext>
            </a:extLst>
          </a:blip>
          <a:srcRect b="19699"/>
          <a:stretch>
            <a:fillRect/>
          </a:stretch>
        </p:blipFill>
        <p:spPr bwMode="auto">
          <a:xfrm>
            <a:off x="539552" y="3789040"/>
            <a:ext cx="3146806"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64506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body" idx="1"/>
          </p:nvPr>
        </p:nvSpPr>
        <p:spPr>
          <a:xfrm>
            <a:off x="684213" y="260350"/>
            <a:ext cx="8229600" cy="3455988"/>
          </a:xfrm>
        </p:spPr>
        <p:txBody>
          <a:bodyPr/>
          <a:lstStyle/>
          <a:p>
            <a:pPr marL="609600" indent="-609600"/>
            <a:r>
              <a:rPr lang="en-US" altLang="zh-TW" sz="2800" dirty="0">
                <a:solidFill>
                  <a:srgbClr val="FF0000"/>
                </a:solidFill>
              </a:rPr>
              <a:t>104</a:t>
            </a:r>
            <a:r>
              <a:rPr lang="zh-TW" altLang="en-US" sz="2800" dirty="0"/>
              <a:t>附圖為小怡在</a:t>
            </a:r>
            <a:r>
              <a:rPr lang="en-US" altLang="zh-TW" sz="2800" dirty="0"/>
              <a:t>20 ℃</a:t>
            </a:r>
            <a:r>
              <a:rPr lang="zh-TW" altLang="en-US" sz="2800" dirty="0"/>
              <a:t>時進行實驗的步驟示意圖：若溶解醋酸鈉（</a:t>
            </a:r>
            <a:r>
              <a:rPr lang="en-US" altLang="zh-TW" sz="2800" dirty="0"/>
              <a:t>CH</a:t>
            </a:r>
            <a:r>
              <a:rPr lang="en-US" altLang="zh-TW" sz="2800" baseline="-25000" dirty="0"/>
              <a:t>3</a:t>
            </a:r>
            <a:r>
              <a:rPr lang="en-US" altLang="zh-TW" sz="2800" dirty="0"/>
              <a:t>COONa</a:t>
            </a:r>
            <a:r>
              <a:rPr lang="zh-TW" altLang="en-US" sz="2800" dirty="0"/>
              <a:t>）的過程中，溶液溫度均維持</a:t>
            </a:r>
            <a:r>
              <a:rPr lang="en-US" altLang="zh-TW" sz="2800" dirty="0"/>
              <a:t>20 ℃</a:t>
            </a:r>
            <a:r>
              <a:rPr lang="zh-TW" altLang="en-US" sz="2800" dirty="0"/>
              <a:t>，根據實驗結果可知，在</a:t>
            </a:r>
            <a:r>
              <a:rPr lang="en-US" altLang="zh-TW" sz="2800" dirty="0"/>
              <a:t>20 ℃</a:t>
            </a:r>
            <a:r>
              <a:rPr lang="zh-TW" altLang="en-US" sz="2800" dirty="0"/>
              <a:t>時飽和的醋酸鈉水溶液，其重量百分濃度會在下列哪一個範圍內？</a:t>
            </a:r>
            <a:br>
              <a:rPr lang="zh-TW" altLang="en-US" sz="2800" dirty="0"/>
            </a:br>
            <a:r>
              <a:rPr lang="en-US" altLang="zh-TW" sz="2800" dirty="0"/>
              <a:t>(A) 23.0%</a:t>
            </a:r>
            <a:r>
              <a:rPr lang="zh-TW" altLang="en-US" sz="2800" dirty="0"/>
              <a:t>～</a:t>
            </a:r>
            <a:r>
              <a:rPr lang="en-US" altLang="zh-TW" sz="2800" dirty="0"/>
              <a:t>37.5%</a:t>
            </a:r>
            <a:r>
              <a:rPr lang="zh-TW" altLang="en-US" sz="2800" dirty="0"/>
              <a:t>　</a:t>
            </a:r>
            <a:r>
              <a:rPr lang="en-US" altLang="zh-TW" sz="2800" dirty="0"/>
              <a:t>(B) 37.5%</a:t>
            </a:r>
            <a:r>
              <a:rPr lang="zh-TW" altLang="en-US" sz="2800" dirty="0"/>
              <a:t>～</a:t>
            </a:r>
            <a:r>
              <a:rPr lang="en-US" altLang="zh-TW" sz="2800" dirty="0"/>
              <a:t>47.5%</a:t>
            </a:r>
            <a:r>
              <a:rPr lang="zh-TW" altLang="en-US" sz="2800" dirty="0"/>
              <a:t>　</a:t>
            </a:r>
            <a:r>
              <a:rPr lang="en-US" altLang="zh-TW" sz="2800" dirty="0"/>
              <a:t>(C) 47.5%</a:t>
            </a:r>
            <a:r>
              <a:rPr lang="zh-TW" altLang="en-US" sz="2800" dirty="0"/>
              <a:t>～</a:t>
            </a:r>
            <a:r>
              <a:rPr lang="en-US" altLang="zh-TW" sz="2800" dirty="0"/>
              <a:t>60.0%</a:t>
            </a:r>
            <a:r>
              <a:rPr lang="zh-TW" altLang="en-US" sz="2800" dirty="0"/>
              <a:t>　</a:t>
            </a:r>
            <a:r>
              <a:rPr lang="en-US" altLang="zh-TW" sz="2800" dirty="0"/>
              <a:t>(D) 60.0%</a:t>
            </a:r>
            <a:r>
              <a:rPr lang="zh-TW" altLang="en-US" sz="2800" dirty="0"/>
              <a:t>～</a:t>
            </a:r>
            <a:r>
              <a:rPr lang="en-US" altLang="zh-TW" sz="2800" dirty="0"/>
              <a:t>90.0%</a:t>
            </a:r>
          </a:p>
        </p:txBody>
      </p:sp>
      <p:pic>
        <p:nvPicPr>
          <p:cNvPr id="243715" name="Picture 3" descr="2015-05-26_1019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595688"/>
            <a:ext cx="8642350"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Rectangle 4"/>
          <p:cNvSpPr>
            <a:spLocks noChangeArrowheads="1"/>
          </p:cNvSpPr>
          <p:nvPr/>
        </p:nvSpPr>
        <p:spPr bwMode="auto">
          <a:xfrm>
            <a:off x="7596188" y="3213100"/>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A</a:t>
            </a:r>
            <a:r>
              <a:rPr lang="en-US" altLang="zh-TW">
                <a:solidFill>
                  <a:srgbClr val="000000"/>
                </a:solidFill>
              </a:rPr>
              <a:t> </a:t>
            </a:r>
          </a:p>
        </p:txBody>
      </p:sp>
    </p:spTree>
    <p:extLst>
      <p:ext uri="{BB962C8B-B14F-4D97-AF65-F5344CB8AC3E}">
        <p14:creationId xmlns:p14="http://schemas.microsoft.com/office/powerpoint/2010/main" val="1751746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box(in)">
                                      <p:cBhvr>
                                        <p:cTn id="7" dur="500"/>
                                        <p:tgtEl>
                                          <p:spTgt spid="24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6"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684213" y="476250"/>
            <a:ext cx="7772400" cy="3127375"/>
          </a:xfrm>
        </p:spPr>
        <p:txBody>
          <a:bodyPr anchor="t"/>
          <a:lstStyle/>
          <a:p>
            <a:pPr algn="l"/>
            <a:r>
              <a:rPr kumimoji="0" lang="en-US" altLang="zh-TW" sz="2800" dirty="0">
                <a:solidFill>
                  <a:srgbClr val="FF0000"/>
                </a:solidFill>
              </a:rPr>
              <a:t>105</a:t>
            </a:r>
            <a:r>
              <a:rPr kumimoji="0" lang="zh-TW" altLang="en-US" sz="2800" dirty="0"/>
              <a:t>附</a:t>
            </a:r>
            <a:r>
              <a:rPr lang="zh-TW" altLang="en-US" sz="2800" dirty="0"/>
              <a:t>圖為方糖投入水中的過程示意圖，其中乙到丙的過程與下列何種情形最類似？</a:t>
            </a:r>
            <a:br>
              <a:rPr lang="zh-TW" altLang="en-US" sz="2800" dirty="0"/>
            </a:br>
            <a:r>
              <a:rPr lang="zh-TW" altLang="en-US" sz="2800" dirty="0"/>
              <a:t/>
            </a:r>
            <a:br>
              <a:rPr lang="zh-TW" altLang="en-US" sz="2800" dirty="0"/>
            </a:br>
            <a:r>
              <a:rPr lang="en-US" altLang="zh-TW" sz="2800" dirty="0"/>
              <a:t>(A)</a:t>
            </a:r>
            <a:r>
              <a:rPr lang="zh-TW" altLang="en-US" sz="2800" dirty="0"/>
              <a:t>在客廳聞到廚房飄來的飯菜味</a:t>
            </a:r>
            <a:br>
              <a:rPr lang="zh-TW" altLang="en-US" sz="2800" dirty="0"/>
            </a:br>
            <a:r>
              <a:rPr lang="en-US" altLang="zh-TW" sz="2800" dirty="0"/>
              <a:t>(B)</a:t>
            </a:r>
            <a:r>
              <a:rPr lang="zh-TW" altLang="en-US" sz="2800" dirty="0"/>
              <a:t>使用吸管可吸取杯內下方的水</a:t>
            </a:r>
            <a:br>
              <a:rPr lang="zh-TW" altLang="en-US" sz="2800" dirty="0"/>
            </a:br>
            <a:r>
              <a:rPr lang="en-US" altLang="zh-TW" sz="2800" dirty="0"/>
              <a:t>(C)</a:t>
            </a:r>
            <a:r>
              <a:rPr lang="zh-TW" altLang="en-US" sz="2800" dirty="0"/>
              <a:t>二氧化碳降溫加壓可製成乾冰</a:t>
            </a:r>
            <a:br>
              <a:rPr lang="zh-TW" altLang="en-US" sz="2800" dirty="0"/>
            </a:br>
            <a:r>
              <a:rPr lang="en-US" altLang="zh-TW" sz="2800" dirty="0"/>
              <a:t>(D)</a:t>
            </a:r>
            <a:r>
              <a:rPr lang="zh-TW" altLang="en-US" sz="2800" dirty="0"/>
              <a:t>純金項鍊長久維持原來的色澤</a:t>
            </a:r>
            <a:r>
              <a:rPr lang="zh-TW" altLang="en-US" sz="4000" dirty="0"/>
              <a:t> </a:t>
            </a:r>
          </a:p>
        </p:txBody>
      </p:sp>
      <p:sp>
        <p:nvSpPr>
          <p:cNvPr id="248835" name="Rectangle 3"/>
          <p:cNvSpPr>
            <a:spLocks noGrp="1" noChangeArrowheads="1"/>
          </p:cNvSpPr>
          <p:nvPr>
            <p:ph type="subTitle" idx="1"/>
          </p:nvPr>
        </p:nvSpPr>
        <p:spPr>
          <a:xfrm>
            <a:off x="6084888" y="3860800"/>
            <a:ext cx="1719262" cy="1752600"/>
          </a:xfrm>
        </p:spPr>
        <p:txBody>
          <a:bodyPr/>
          <a:lstStyle/>
          <a:p>
            <a:r>
              <a:rPr lang="zh-TW" altLang="en-US"/>
              <a:t>答案：</a:t>
            </a:r>
            <a:r>
              <a:rPr lang="en-US" altLang="zh-TW"/>
              <a:t>A </a:t>
            </a:r>
          </a:p>
        </p:txBody>
      </p:sp>
      <p:pic>
        <p:nvPicPr>
          <p:cNvPr id="248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775075"/>
            <a:ext cx="4465637"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013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8835">
                                            <p:txEl>
                                              <p:pRg st="0" end="0"/>
                                            </p:txEl>
                                          </p:spTgt>
                                        </p:tgtEl>
                                        <p:attrNameLst>
                                          <p:attrName>style.visibility</p:attrName>
                                        </p:attrNameLst>
                                      </p:cBhvr>
                                      <p:to>
                                        <p:strVal val="visible"/>
                                      </p:to>
                                    </p:set>
                                    <p:animEffect transition="in" filter="box(in)">
                                      <p:cBhvr>
                                        <p:cTn id="7" dur="500"/>
                                        <p:tgtEl>
                                          <p:spTgt spid="248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body" idx="1"/>
          </p:nvPr>
        </p:nvSpPr>
        <p:spPr>
          <a:xfrm>
            <a:off x="539750" y="476250"/>
            <a:ext cx="8229600" cy="3313113"/>
          </a:xfrm>
        </p:spPr>
        <p:txBody>
          <a:bodyPr/>
          <a:lstStyle/>
          <a:p>
            <a:pPr>
              <a:lnSpc>
                <a:spcPct val="90000"/>
              </a:lnSpc>
            </a:pPr>
            <a:r>
              <a:rPr lang="en-US" altLang="zh-TW" sz="2800">
                <a:solidFill>
                  <a:srgbClr val="FF0000"/>
                </a:solidFill>
              </a:rPr>
              <a:t>106</a:t>
            </a:r>
            <a:r>
              <a:rPr lang="zh-TW" altLang="en-US" sz="2800"/>
              <a:t>在某一溫度下，有一杯重量百分濃度</a:t>
            </a:r>
            <a:r>
              <a:rPr lang="en-US" altLang="zh-TW" sz="2800"/>
              <a:t>40</a:t>
            </a:r>
            <a:r>
              <a:rPr lang="zh-TW" altLang="en-US" sz="2800"/>
              <a:t>％的檸檬酸水溶液</a:t>
            </a:r>
            <a:r>
              <a:rPr lang="en-US" altLang="zh-TW" sz="2800"/>
              <a:t>150 g</a:t>
            </a:r>
            <a:r>
              <a:rPr lang="zh-TW" altLang="en-US" sz="2800"/>
              <a:t>，再加入檸檬酸</a:t>
            </a:r>
            <a:r>
              <a:rPr lang="en-US" altLang="zh-TW" sz="2800"/>
              <a:t>65 g</a:t>
            </a:r>
            <a:r>
              <a:rPr lang="zh-TW" altLang="en-US" sz="2800"/>
              <a:t>攪拌過濾，將濾紙烘乾並秤重後，發現有</a:t>
            </a:r>
            <a:r>
              <a:rPr lang="en-US" altLang="zh-TW" sz="2800"/>
              <a:t>5 g</a:t>
            </a:r>
            <a:r>
              <a:rPr lang="zh-TW" altLang="en-US" sz="2800"/>
              <a:t>檸檬酸未溶解。若過程中溶液溫度均未改變，則在此溫度時檸檬酸的溶解度最接近下列何者？</a:t>
            </a:r>
            <a:br>
              <a:rPr lang="zh-TW" altLang="en-US" sz="2800"/>
            </a:br>
            <a:r>
              <a:rPr lang="en-US" altLang="zh-TW" sz="2800"/>
              <a:t>(A) 45 g</a:t>
            </a:r>
            <a:r>
              <a:rPr lang="zh-TW" altLang="en-US" sz="2800"/>
              <a:t>／</a:t>
            </a:r>
            <a:r>
              <a:rPr lang="en-US" altLang="zh-TW" sz="2800"/>
              <a:t>100 g</a:t>
            </a:r>
            <a:r>
              <a:rPr lang="zh-TW" altLang="en-US" sz="2800"/>
              <a:t>水　　</a:t>
            </a:r>
            <a:r>
              <a:rPr lang="en-US" altLang="zh-TW" sz="2800"/>
              <a:t>(B) 80 g</a:t>
            </a:r>
            <a:r>
              <a:rPr lang="zh-TW" altLang="en-US" sz="2800"/>
              <a:t>／</a:t>
            </a:r>
            <a:r>
              <a:rPr lang="en-US" altLang="zh-TW" sz="2800"/>
              <a:t>100 g</a:t>
            </a:r>
            <a:r>
              <a:rPr lang="zh-TW" altLang="en-US" sz="2800"/>
              <a:t>水　　</a:t>
            </a:r>
            <a:r>
              <a:rPr lang="en-US" altLang="zh-TW" sz="2800"/>
              <a:t>(C) 91 g</a:t>
            </a:r>
            <a:r>
              <a:rPr lang="zh-TW" altLang="en-US" sz="2800"/>
              <a:t>／</a:t>
            </a:r>
            <a:r>
              <a:rPr lang="en-US" altLang="zh-TW" sz="2800"/>
              <a:t>100 g</a:t>
            </a:r>
            <a:r>
              <a:rPr lang="zh-TW" altLang="en-US" sz="2800"/>
              <a:t>水　　</a:t>
            </a:r>
            <a:r>
              <a:rPr lang="en-US" altLang="zh-TW" sz="2800"/>
              <a:t>(D) 133 g</a:t>
            </a:r>
            <a:r>
              <a:rPr lang="zh-TW" altLang="en-US" sz="2800"/>
              <a:t>／</a:t>
            </a:r>
            <a:r>
              <a:rPr lang="en-US" altLang="zh-TW" sz="2800"/>
              <a:t>100 g</a:t>
            </a:r>
            <a:r>
              <a:rPr lang="zh-TW" altLang="en-US" sz="2800"/>
              <a:t>水</a:t>
            </a:r>
          </a:p>
          <a:p>
            <a:pPr>
              <a:lnSpc>
                <a:spcPct val="90000"/>
              </a:lnSpc>
            </a:pPr>
            <a:endParaRPr lang="en-US" altLang="zh-TW" sz="2800"/>
          </a:p>
        </p:txBody>
      </p:sp>
      <p:sp>
        <p:nvSpPr>
          <p:cNvPr id="323587" name="Rectangle 3"/>
          <p:cNvSpPr>
            <a:spLocks noChangeArrowheads="1"/>
          </p:cNvSpPr>
          <p:nvPr/>
        </p:nvSpPr>
        <p:spPr bwMode="auto">
          <a:xfrm>
            <a:off x="611188" y="4581525"/>
            <a:ext cx="7848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sz="2000">
                <a:solidFill>
                  <a:srgbClr val="000000"/>
                </a:solidFill>
              </a:rPr>
              <a:t>【</a:t>
            </a:r>
            <a:r>
              <a:rPr lang="zh-TW" altLang="en-US" sz="2000">
                <a:solidFill>
                  <a:srgbClr val="000000"/>
                </a:solidFill>
              </a:rPr>
              <a:t>答案</a:t>
            </a:r>
            <a:r>
              <a:rPr lang="en-US" altLang="zh-TW" sz="2000">
                <a:solidFill>
                  <a:srgbClr val="000000"/>
                </a:solidFill>
              </a:rPr>
              <a:t>】D</a:t>
            </a:r>
          </a:p>
          <a:p>
            <a:r>
              <a:rPr lang="en-US" altLang="zh-TW" sz="2000">
                <a:solidFill>
                  <a:srgbClr val="000000"/>
                </a:solidFill>
              </a:rPr>
              <a:t>【</a:t>
            </a:r>
            <a:r>
              <a:rPr lang="zh-TW" altLang="en-US" sz="2000">
                <a:solidFill>
                  <a:srgbClr val="000000"/>
                </a:solidFill>
              </a:rPr>
              <a:t>解析</a:t>
            </a:r>
            <a:r>
              <a:rPr lang="en-US" altLang="zh-TW" sz="2000">
                <a:solidFill>
                  <a:srgbClr val="000000"/>
                </a:solidFill>
              </a:rPr>
              <a:t>】40</a:t>
            </a:r>
            <a:r>
              <a:rPr lang="zh-TW" altLang="en-US" sz="2000">
                <a:solidFill>
                  <a:srgbClr val="000000"/>
                </a:solidFill>
              </a:rPr>
              <a:t>％的水溶液其溶質重</a:t>
            </a:r>
            <a:r>
              <a:rPr lang="en-US" altLang="zh-TW" sz="2000">
                <a:solidFill>
                  <a:srgbClr val="000000"/>
                </a:solidFill>
              </a:rPr>
              <a:t>0.4×150</a:t>
            </a:r>
            <a:r>
              <a:rPr lang="zh-TW" altLang="en-US" sz="2000">
                <a:solidFill>
                  <a:srgbClr val="000000"/>
                </a:solidFill>
              </a:rPr>
              <a:t>＝</a:t>
            </a:r>
            <a:r>
              <a:rPr lang="en-US" altLang="zh-TW" sz="2000">
                <a:solidFill>
                  <a:srgbClr val="000000"/>
                </a:solidFill>
              </a:rPr>
              <a:t>60 g</a:t>
            </a:r>
            <a:r>
              <a:rPr lang="zh-TW" altLang="en-US" sz="2000">
                <a:solidFill>
                  <a:srgbClr val="000000"/>
                </a:solidFill>
              </a:rPr>
              <a:t>，水有</a:t>
            </a:r>
            <a:r>
              <a:rPr lang="en-US" altLang="zh-TW" sz="2000">
                <a:solidFill>
                  <a:srgbClr val="000000"/>
                </a:solidFill>
              </a:rPr>
              <a:t>90</a:t>
            </a:r>
            <a:r>
              <a:rPr lang="zh-TW" altLang="en-US" sz="2000">
                <a:solidFill>
                  <a:srgbClr val="000000"/>
                </a:solidFill>
              </a:rPr>
              <a:t>克；若再加入</a:t>
            </a:r>
            <a:r>
              <a:rPr lang="en-US" altLang="zh-TW" sz="2000">
                <a:solidFill>
                  <a:srgbClr val="000000"/>
                </a:solidFill>
              </a:rPr>
              <a:t>65</a:t>
            </a:r>
            <a:r>
              <a:rPr lang="zh-TW" altLang="en-US" sz="2000">
                <a:solidFill>
                  <a:srgbClr val="000000"/>
                </a:solidFill>
              </a:rPr>
              <a:t>克檸檬酸發現</a:t>
            </a:r>
            <a:r>
              <a:rPr lang="en-US" altLang="zh-TW" sz="2000">
                <a:solidFill>
                  <a:srgbClr val="000000"/>
                </a:solidFill>
              </a:rPr>
              <a:t>5 g</a:t>
            </a:r>
            <a:r>
              <a:rPr lang="zh-TW" altLang="en-US" sz="2000">
                <a:solidFill>
                  <a:srgbClr val="000000"/>
                </a:solidFill>
              </a:rPr>
              <a:t>未溶解；故其溶解度為</a:t>
            </a:r>
            <a:r>
              <a:rPr lang="en-US" altLang="zh-TW" sz="2000">
                <a:solidFill>
                  <a:srgbClr val="000000"/>
                </a:solidFill>
              </a:rPr>
              <a:t>120 g</a:t>
            </a:r>
            <a:r>
              <a:rPr lang="zh-TW" altLang="en-US" sz="2000">
                <a:solidFill>
                  <a:srgbClr val="000000"/>
                </a:solidFill>
              </a:rPr>
              <a:t>檸檬酸／</a:t>
            </a:r>
            <a:r>
              <a:rPr lang="en-US" altLang="zh-TW" sz="2000">
                <a:solidFill>
                  <a:srgbClr val="000000"/>
                </a:solidFill>
              </a:rPr>
              <a:t>90g</a:t>
            </a:r>
            <a:r>
              <a:rPr lang="zh-TW" altLang="en-US" sz="2000">
                <a:solidFill>
                  <a:srgbClr val="000000"/>
                </a:solidFill>
              </a:rPr>
              <a:t>水；設</a:t>
            </a:r>
            <a:r>
              <a:rPr lang="en-US" altLang="zh-TW" sz="2000">
                <a:solidFill>
                  <a:srgbClr val="000000"/>
                </a:solidFill>
              </a:rPr>
              <a:t>100 g</a:t>
            </a:r>
            <a:r>
              <a:rPr lang="zh-TW" altLang="en-US" sz="2000">
                <a:solidFill>
                  <a:srgbClr val="000000"/>
                </a:solidFill>
              </a:rPr>
              <a:t>水可以溶解</a:t>
            </a:r>
            <a:r>
              <a:rPr lang="en-US" altLang="zh-TW" sz="2000">
                <a:solidFill>
                  <a:srgbClr val="000000"/>
                </a:solidFill>
              </a:rPr>
              <a:t>x</a:t>
            </a:r>
            <a:r>
              <a:rPr lang="zh-TW" altLang="en-US" sz="2000">
                <a:solidFill>
                  <a:srgbClr val="000000"/>
                </a:solidFill>
              </a:rPr>
              <a:t>克的檸檬酸，</a:t>
            </a:r>
            <a:r>
              <a:rPr lang="en-US" altLang="zh-TW" sz="2000">
                <a:solidFill>
                  <a:srgbClr val="000000"/>
                </a:solidFill>
              </a:rPr>
              <a:t>120</a:t>
            </a:r>
            <a:r>
              <a:rPr lang="zh-TW" altLang="en-US" sz="2000">
                <a:solidFill>
                  <a:srgbClr val="000000"/>
                </a:solidFill>
              </a:rPr>
              <a:t>：</a:t>
            </a:r>
            <a:r>
              <a:rPr lang="en-US" altLang="zh-TW" sz="2000">
                <a:solidFill>
                  <a:srgbClr val="000000"/>
                </a:solidFill>
              </a:rPr>
              <a:t>90</a:t>
            </a:r>
            <a:r>
              <a:rPr lang="zh-TW" altLang="en-US" sz="2000">
                <a:solidFill>
                  <a:srgbClr val="000000"/>
                </a:solidFill>
              </a:rPr>
              <a:t>＝</a:t>
            </a:r>
            <a:r>
              <a:rPr lang="en-US" altLang="zh-TW" sz="2000">
                <a:solidFill>
                  <a:srgbClr val="000000"/>
                </a:solidFill>
              </a:rPr>
              <a:t>x</a:t>
            </a:r>
            <a:r>
              <a:rPr lang="zh-TW" altLang="en-US" sz="2000">
                <a:solidFill>
                  <a:srgbClr val="000000"/>
                </a:solidFill>
              </a:rPr>
              <a:t>：</a:t>
            </a:r>
            <a:r>
              <a:rPr lang="en-US" altLang="zh-TW" sz="2000">
                <a:solidFill>
                  <a:srgbClr val="000000"/>
                </a:solidFill>
              </a:rPr>
              <a:t>100</a:t>
            </a:r>
            <a:r>
              <a:rPr lang="zh-TW" altLang="en-US" sz="2000">
                <a:solidFill>
                  <a:srgbClr val="000000"/>
                </a:solidFill>
              </a:rPr>
              <a:t>，</a:t>
            </a:r>
            <a:r>
              <a:rPr lang="en-US" altLang="zh-TW" sz="2000">
                <a:solidFill>
                  <a:srgbClr val="000000"/>
                </a:solidFill>
              </a:rPr>
              <a:t>x≒133 g</a:t>
            </a:r>
            <a:r>
              <a:rPr lang="zh-TW" altLang="en-US" sz="2000">
                <a:solidFill>
                  <a:srgbClr val="000000"/>
                </a:solidFill>
              </a:rPr>
              <a:t>；故答案選</a:t>
            </a:r>
            <a:r>
              <a:rPr lang="en-US" altLang="zh-TW" sz="2000">
                <a:solidFill>
                  <a:srgbClr val="000000"/>
                </a:solidFill>
              </a:rPr>
              <a:t>(D)</a:t>
            </a:r>
            <a:r>
              <a:rPr lang="zh-TW" altLang="en-US" sz="2000">
                <a:solidFill>
                  <a:srgbClr val="000000"/>
                </a:solidFill>
              </a:rPr>
              <a:t>。</a:t>
            </a:r>
          </a:p>
        </p:txBody>
      </p:sp>
    </p:spTree>
    <p:extLst>
      <p:ext uri="{BB962C8B-B14F-4D97-AF65-F5344CB8AC3E}">
        <p14:creationId xmlns:p14="http://schemas.microsoft.com/office/powerpoint/2010/main" val="781863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3587"/>
                                        </p:tgtEl>
                                        <p:attrNameLst>
                                          <p:attrName>style.visibility</p:attrName>
                                        </p:attrNameLst>
                                      </p:cBhvr>
                                      <p:to>
                                        <p:strVal val="visible"/>
                                      </p:to>
                                    </p:set>
                                    <p:animEffect transition="in" filter="box(in)">
                                      <p:cBhvr>
                                        <p:cTn id="7" dur="500"/>
                                        <p:tgtEl>
                                          <p:spTgt spid="323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298378"/>
          </a:xfrm>
        </p:spPr>
        <p:txBody>
          <a:bodyPr>
            <a:noAutofit/>
          </a:bodyPr>
          <a:lstStyle/>
          <a:p>
            <a:pPr algn="l"/>
            <a:r>
              <a:rPr lang="en-US" altLang="zh-TW" sz="32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3200" kern="100" dirty="0" smtClean="0">
                <a:latin typeface="華康粗黑體" panose="020B0709000000000000" pitchFamily="49" charset="-120"/>
                <a:ea typeface="華康粗黑體" panose="020B0709000000000000" pitchFamily="49" charset="-120"/>
                <a:cs typeface="Times New Roman"/>
              </a:rPr>
              <a:t>在</a:t>
            </a:r>
            <a:r>
              <a:rPr lang="zh-TW" altLang="zh-TW" sz="3200" kern="100" dirty="0">
                <a:latin typeface="華康粗黑體" panose="020B0709000000000000" pitchFamily="49" charset="-120"/>
                <a:ea typeface="華康粗黑體" panose="020B0709000000000000" pitchFamily="49" charset="-120"/>
                <a:cs typeface="Times New Roman"/>
              </a:rPr>
              <a:t>四支裝有</a:t>
            </a:r>
            <a:r>
              <a:rPr lang="en-US" altLang="zh-TW" sz="3200" kern="100" dirty="0">
                <a:latin typeface="華康粗黑體" panose="020B0709000000000000" pitchFamily="49" charset="-120"/>
                <a:ea typeface="華康粗黑體" panose="020B0709000000000000" pitchFamily="49" charset="-120"/>
                <a:cs typeface="Times New Roman"/>
              </a:rPr>
              <a:t>50 </a:t>
            </a:r>
            <a:r>
              <a:rPr lang="zh-TW" altLang="zh-TW" sz="3200" kern="100" dirty="0">
                <a:latin typeface="華康粗黑體" panose="020B0709000000000000" pitchFamily="49" charset="-120"/>
                <a:ea typeface="華康粗黑體" panose="020B0709000000000000" pitchFamily="49" charset="-120"/>
                <a:cs typeface="Times New Roman"/>
              </a:rPr>
              <a:t>℃水的試管</a:t>
            </a:r>
            <a:r>
              <a:rPr lang="en-US" altLang="zh-TW" sz="3200" kern="100" dirty="0">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，分別加入硝酸鉀並攪拌均勻，試管中水量和加入硝酸鉀的質量如附圖所示。已知</a:t>
            </a:r>
            <a:r>
              <a:rPr lang="en-US" altLang="zh-TW" sz="3200" kern="100" dirty="0">
                <a:latin typeface="華康粗黑體" panose="020B0709000000000000" pitchFamily="49" charset="-120"/>
                <a:ea typeface="華康粗黑體" panose="020B0709000000000000" pitchFamily="49" charset="-120"/>
                <a:cs typeface="Times New Roman"/>
              </a:rPr>
              <a:t>50 </a:t>
            </a:r>
            <a:r>
              <a:rPr lang="zh-TW" altLang="zh-TW" sz="3200" kern="100" dirty="0">
                <a:latin typeface="華康粗黑體" panose="020B0709000000000000" pitchFamily="49" charset="-120"/>
                <a:ea typeface="華康粗黑體" panose="020B0709000000000000" pitchFamily="49" charset="-120"/>
                <a:cs typeface="Times New Roman"/>
              </a:rPr>
              <a:t>℃時飽和硝酸鉀水溶液的重量百分濃度為</a:t>
            </a:r>
            <a:r>
              <a:rPr lang="en-US" altLang="zh-TW" sz="3200" kern="100" dirty="0">
                <a:latin typeface="華康粗黑體" panose="020B0709000000000000" pitchFamily="49" charset="-120"/>
                <a:ea typeface="華康粗黑體" panose="020B0709000000000000" pitchFamily="49" charset="-120"/>
                <a:cs typeface="Times New Roman"/>
              </a:rPr>
              <a:t>47%</a:t>
            </a:r>
            <a:r>
              <a:rPr lang="zh-TW" altLang="zh-TW" sz="3200" kern="100" dirty="0">
                <a:latin typeface="華康粗黑體" panose="020B0709000000000000" pitchFamily="49" charset="-120"/>
                <a:ea typeface="華康粗黑體" panose="020B0709000000000000" pitchFamily="49" charset="-120"/>
                <a:cs typeface="Times New Roman"/>
              </a:rPr>
              <a:t>，若溶解過程溶液溫度維持不變，且水的蒸發量忽略不計，共有幾支試管中有未溶解的硝酸鉀？</a:t>
            </a:r>
            <a:r>
              <a:rPr lang="en-US" altLang="zh-TW" sz="3200" kern="100" dirty="0">
                <a:latin typeface="華康粗黑體" panose="020B0709000000000000" pitchFamily="49" charset="-120"/>
                <a:ea typeface="華康粗黑體" panose="020B0709000000000000" pitchFamily="49" charset="-120"/>
                <a:cs typeface="Times New Roman"/>
              </a:rPr>
              <a:t/>
            </a:r>
            <a:br>
              <a:rPr lang="en-US" altLang="zh-TW" sz="3200" kern="100" dirty="0">
                <a:latin typeface="華康粗黑體" panose="020B0709000000000000" pitchFamily="49" charset="-120"/>
                <a:ea typeface="華康粗黑體" panose="020B0709000000000000" pitchFamily="49" charset="-120"/>
                <a:cs typeface="Times New Roman"/>
              </a:rPr>
            </a:br>
            <a:r>
              <a:rPr lang="en-US" altLang="zh-TW" sz="3200" b="1" kern="100" dirty="0">
                <a:latin typeface="華康粗黑體" panose="020B0709000000000000" pitchFamily="49" charset="-120"/>
                <a:ea typeface="華康粗黑體" panose="020B0709000000000000" pitchFamily="49" charset="-120"/>
                <a:cs typeface="Times New Roman"/>
              </a:rPr>
              <a:t>(A)</a:t>
            </a:r>
            <a:r>
              <a:rPr lang="en-US" altLang="zh-TW" sz="3200" kern="100" dirty="0">
                <a:latin typeface="華康粗黑體" panose="020B0709000000000000" pitchFamily="49" charset="-120"/>
                <a:ea typeface="華康粗黑體" panose="020B0709000000000000" pitchFamily="49" charset="-120"/>
                <a:cs typeface="Times New Roman"/>
              </a:rPr>
              <a:t>1 </a:t>
            </a:r>
            <a:r>
              <a:rPr lang="en-US" altLang="zh-TW" sz="3200" b="1" kern="100" dirty="0">
                <a:latin typeface="華康粗黑體" panose="020B0709000000000000" pitchFamily="49" charset="-120"/>
                <a:ea typeface="華康粗黑體" panose="020B0709000000000000" pitchFamily="49" charset="-120"/>
                <a:cs typeface="Times New Roman"/>
              </a:rPr>
              <a:t>(B)</a:t>
            </a:r>
            <a:r>
              <a:rPr lang="en-US" altLang="zh-TW" sz="3200" kern="100" dirty="0">
                <a:latin typeface="華康粗黑體" panose="020B0709000000000000" pitchFamily="49" charset="-120"/>
                <a:ea typeface="華康粗黑體" panose="020B0709000000000000" pitchFamily="49" charset="-120"/>
                <a:cs typeface="Times New Roman"/>
              </a:rPr>
              <a:t>2 </a:t>
            </a:r>
            <a:r>
              <a:rPr lang="en-US" altLang="zh-TW" sz="3200" b="1" kern="100" dirty="0">
                <a:latin typeface="華康粗黑體" panose="020B0709000000000000" pitchFamily="49" charset="-120"/>
                <a:ea typeface="華康粗黑體" panose="020B0709000000000000" pitchFamily="49" charset="-120"/>
                <a:cs typeface="Times New Roman"/>
              </a:rPr>
              <a:t>(C)</a:t>
            </a:r>
            <a:r>
              <a:rPr lang="en-US" altLang="zh-TW" sz="3200" kern="100" dirty="0">
                <a:latin typeface="華康粗黑體" panose="020B0709000000000000" pitchFamily="49" charset="-120"/>
                <a:ea typeface="華康粗黑體" panose="020B0709000000000000" pitchFamily="49" charset="-120"/>
                <a:cs typeface="Times New Roman"/>
              </a:rPr>
              <a:t>3 </a:t>
            </a:r>
            <a:r>
              <a:rPr lang="en-US" altLang="zh-TW" sz="3200" b="1" kern="100" dirty="0">
                <a:latin typeface="華康粗黑體" panose="020B0709000000000000" pitchFamily="49" charset="-120"/>
                <a:ea typeface="華康粗黑體" panose="020B0709000000000000" pitchFamily="49" charset="-120"/>
                <a:cs typeface="Times New Roman"/>
              </a:rPr>
              <a:t>(D)</a:t>
            </a:r>
            <a:r>
              <a:rPr lang="en-US" altLang="zh-TW" sz="3200" kern="100" dirty="0">
                <a:latin typeface="華康粗黑體" panose="020B0709000000000000" pitchFamily="49" charset="-120"/>
                <a:ea typeface="華康粗黑體" panose="020B0709000000000000" pitchFamily="49" charset="-120"/>
                <a:cs typeface="Times New Roman"/>
              </a:rPr>
              <a:t>4</a:t>
            </a:r>
            <a:endParaRPr lang="zh-TW" altLang="en-US" sz="3200" dirty="0">
              <a:latin typeface="華康粗黑體" panose="020B0709000000000000" pitchFamily="49" charset="-120"/>
              <a:ea typeface="華康粗黑體" panose="020B0709000000000000" pitchFamily="49" charset="-120"/>
            </a:endParaRPr>
          </a:p>
        </p:txBody>
      </p:sp>
      <p:pic>
        <p:nvPicPr>
          <p:cNvPr id="16386" name="Picture 2" descr="Y8ML202-K-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77072"/>
            <a:ext cx="5040560" cy="215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6012160" y="3140968"/>
            <a:ext cx="2952328" cy="3416320"/>
          </a:xfrm>
          <a:prstGeom prst="rect">
            <a:avLst/>
          </a:prstGeom>
          <a:noFill/>
        </p:spPr>
        <p:txBody>
          <a:bodyPr wrap="square" rtlCol="0">
            <a:spAutoFit/>
          </a:bodyPr>
          <a:lstStyle/>
          <a:p>
            <a:pPr fontAlgn="auto">
              <a:spcBef>
                <a:spcPts val="0"/>
              </a:spcBef>
              <a:spcAft>
                <a:spcPts val="0"/>
              </a:spcAf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(B)</a:t>
            </a:r>
            <a:endParaRPr kumimoji="0" lang="zh-TW" altLang="zh-TW" kern="100" dirty="0">
              <a:solidFill>
                <a:prstClr val="black"/>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標楷體"/>
                <a:cs typeface="Times New Roman"/>
              </a:rPr>
              <a:t>解析：</a:t>
            </a:r>
            <a:r>
              <a:rPr kumimoji="0" lang="zh-TW" altLang="zh-TW" kern="100" dirty="0">
                <a:solidFill>
                  <a:srgbClr val="0000FF"/>
                </a:solidFill>
                <a:latin typeface="Calibri"/>
                <a:ea typeface="新細明體"/>
                <a:cs typeface="Times New Roman"/>
              </a:rPr>
              <a:t>附圖中硝酸鉀水溶液的重量百分濃度依次為</a:t>
            </a:r>
            <a:r>
              <a:rPr kumimoji="0" lang="en-US" altLang="zh-TW" kern="100" dirty="0">
                <a:solidFill>
                  <a:srgbClr val="0000FF"/>
                </a:solidFill>
                <a:latin typeface="Calibri"/>
                <a:ea typeface="新細明體"/>
                <a:cs typeface="Times New Roman"/>
              </a:rPr>
              <a:t>4</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4</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5</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44.44%</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6</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6</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5</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54.54%</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8</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8</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44.44%</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50%</a:t>
            </a:r>
            <a:r>
              <a:rPr kumimoji="0" lang="zh-TW" altLang="zh-TW" kern="100" dirty="0">
                <a:solidFill>
                  <a:srgbClr val="0000FF"/>
                </a:solidFill>
                <a:latin typeface="Calibri"/>
                <a:ea typeface="新細明體"/>
                <a:cs typeface="Times New Roman"/>
              </a:rPr>
              <a:t>。而飽和時硝酸鉀水溶液的重量百分濃度為</a:t>
            </a:r>
            <a:r>
              <a:rPr kumimoji="0" lang="en-US" altLang="zh-TW" kern="100" dirty="0">
                <a:solidFill>
                  <a:srgbClr val="0000FF"/>
                </a:solidFill>
                <a:latin typeface="Calibri"/>
                <a:ea typeface="新細明體"/>
                <a:cs typeface="Times New Roman"/>
              </a:rPr>
              <a:t>47%</a:t>
            </a:r>
            <a:r>
              <a:rPr kumimoji="0" lang="zh-TW" altLang="zh-TW" kern="100" dirty="0">
                <a:solidFill>
                  <a:srgbClr val="0000FF"/>
                </a:solidFill>
                <a:latin typeface="Calibri"/>
                <a:ea typeface="新細明體"/>
                <a:cs typeface="Times New Roman"/>
              </a:rPr>
              <a:t>，可知有</a:t>
            </a:r>
            <a:r>
              <a:rPr kumimoji="0" lang="en-US" altLang="zh-TW" kern="100" dirty="0">
                <a:solidFill>
                  <a:srgbClr val="0000FF"/>
                </a:solidFill>
                <a:latin typeface="Calibri"/>
                <a:ea typeface="新細明體"/>
                <a:cs typeface="Times New Roman"/>
              </a:rPr>
              <a:t>2</a:t>
            </a:r>
            <a:r>
              <a:rPr kumimoji="0" lang="zh-TW" altLang="zh-TW" kern="100" dirty="0">
                <a:solidFill>
                  <a:srgbClr val="0000FF"/>
                </a:solidFill>
                <a:latin typeface="Calibri"/>
                <a:ea typeface="新細明體"/>
                <a:cs typeface="Times New Roman"/>
              </a:rPr>
              <a:t>支試管的濃度大於</a:t>
            </a:r>
            <a:r>
              <a:rPr kumimoji="0" lang="en-US" altLang="zh-TW" kern="100" dirty="0">
                <a:solidFill>
                  <a:srgbClr val="0000FF"/>
                </a:solidFill>
                <a:latin typeface="Calibri"/>
                <a:ea typeface="新細明體"/>
                <a:cs typeface="Times New Roman"/>
              </a:rPr>
              <a:t>47%</a:t>
            </a:r>
            <a:r>
              <a:rPr kumimoji="0" lang="zh-TW" altLang="zh-TW" kern="100" dirty="0">
                <a:solidFill>
                  <a:srgbClr val="0000FF"/>
                </a:solidFill>
                <a:latin typeface="Calibri"/>
                <a:ea typeface="新細明體"/>
                <a:cs typeface="Times New Roman"/>
              </a:rPr>
              <a:t>，且管中有未溶解的硝酸鉀。</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369670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r>
              <a:rPr lang="zh-TW" altLang="en-US" sz="5400">
                <a:solidFill>
                  <a:srgbClr val="FF0000"/>
                </a:solidFill>
                <a:ea typeface="華康勘亭流" pitchFamily="65" charset="-120"/>
              </a:rPr>
              <a:t>電解質</a:t>
            </a:r>
          </a:p>
        </p:txBody>
      </p:sp>
      <p:sp>
        <p:nvSpPr>
          <p:cNvPr id="342019" name="Rectangle 3"/>
          <p:cNvSpPr>
            <a:spLocks noGrp="1" noChangeArrowheads="1"/>
          </p:cNvSpPr>
          <p:nvPr>
            <p:ph type="body" idx="1"/>
          </p:nvPr>
        </p:nvSpPr>
        <p:spPr/>
        <p:txBody>
          <a:bodyPr/>
          <a:lstStyle/>
          <a:p>
            <a:r>
              <a:rPr lang="zh-TW" altLang="en-US">
                <a:solidFill>
                  <a:srgbClr val="0066FF"/>
                </a:solidFill>
                <a:ea typeface="華康中圓體" pitchFamily="49" charset="-120"/>
              </a:rPr>
              <a:t>正離子</a:t>
            </a:r>
          </a:p>
          <a:p>
            <a:r>
              <a:rPr lang="zh-TW" altLang="en-US">
                <a:solidFill>
                  <a:srgbClr val="0066FF"/>
                </a:solidFill>
                <a:ea typeface="華康中圓體" pitchFamily="49" charset="-120"/>
              </a:rPr>
              <a:t>負離子</a:t>
            </a:r>
          </a:p>
          <a:p>
            <a:r>
              <a:rPr lang="zh-TW" altLang="en-US">
                <a:solidFill>
                  <a:srgbClr val="0066FF"/>
                </a:solidFill>
                <a:ea typeface="華康中圓體" pitchFamily="49" charset="-120"/>
              </a:rPr>
              <a:t>兩極化學變化</a:t>
            </a:r>
          </a:p>
          <a:p>
            <a:r>
              <a:rPr lang="zh-TW" altLang="en-US">
                <a:solidFill>
                  <a:srgbClr val="0066FF"/>
                </a:solidFill>
                <a:ea typeface="華康中圓體" pitchFamily="49" charset="-120"/>
              </a:rPr>
              <a:t>個數</a:t>
            </a:r>
          </a:p>
          <a:p>
            <a:r>
              <a:rPr lang="zh-TW" altLang="en-US">
                <a:solidFill>
                  <a:srgbClr val="0066FF"/>
                </a:solidFill>
                <a:ea typeface="華康中圓體" pitchFamily="49" charset="-120"/>
              </a:rPr>
              <a:t>總電量相等</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body" idx="1"/>
          </p:nvPr>
        </p:nvSpPr>
        <p:spPr>
          <a:xfrm>
            <a:off x="468313" y="476250"/>
            <a:ext cx="8229600" cy="1757363"/>
          </a:xfrm>
        </p:spPr>
        <p:txBody>
          <a:bodyPr/>
          <a:lstStyle/>
          <a:p>
            <a:r>
              <a:rPr lang="zh-TW" altLang="en-US"/>
              <a:t>已知乙酵的化學式為</a:t>
            </a:r>
            <a:r>
              <a:rPr lang="en-US" altLang="zh-TW"/>
              <a:t>C</a:t>
            </a:r>
            <a:r>
              <a:rPr lang="en-US" altLang="zh-TW" baseline="-25000"/>
              <a:t>2</a:t>
            </a:r>
            <a:r>
              <a:rPr lang="en-US" altLang="zh-TW"/>
              <a:t>H</a:t>
            </a:r>
            <a:r>
              <a:rPr lang="en-US" altLang="zh-TW" baseline="-25000"/>
              <a:t>5</a:t>
            </a:r>
            <a:r>
              <a:rPr lang="en-US" altLang="zh-TW"/>
              <a:t>OH</a:t>
            </a:r>
            <a:r>
              <a:rPr lang="zh-TW" altLang="en-US"/>
              <a:t>，關於乙醇溶於水時，乙醇粒子狀態的示意圈，下列何者正確？ </a:t>
            </a:r>
          </a:p>
        </p:txBody>
      </p:sp>
      <p:pic>
        <p:nvPicPr>
          <p:cNvPr id="343043" name="Picture 3" descr="Y8F39A0-K-2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133600"/>
            <a:ext cx="2159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4" name="Picture 4" descr="Y8F39A0-K-2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989138"/>
            <a:ext cx="2016125"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5" name="Picture 5" descr="Y8F39A0-K-23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4437063"/>
            <a:ext cx="208756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6" name="Picture 6" descr="Y8F39A0-K-2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437063"/>
            <a:ext cx="208756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body" idx="1"/>
          </p:nvPr>
        </p:nvSpPr>
        <p:spPr>
          <a:xfrm>
            <a:off x="468313" y="476250"/>
            <a:ext cx="8229600" cy="3168650"/>
          </a:xfrm>
        </p:spPr>
        <p:txBody>
          <a:bodyPr/>
          <a:lstStyle/>
          <a:p>
            <a:r>
              <a:rPr lang="en-US" altLang="zh-TW" sz="2800">
                <a:solidFill>
                  <a:srgbClr val="FF0000"/>
                </a:solidFill>
              </a:rPr>
              <a:t>106</a:t>
            </a:r>
            <a:r>
              <a:rPr lang="zh-TW" altLang="en-US" sz="2800"/>
              <a:t>已知化合物</a:t>
            </a:r>
            <a:r>
              <a:rPr lang="en-US" altLang="zh-TW" sz="2800"/>
              <a:t>X</a:t>
            </a:r>
            <a:r>
              <a:rPr lang="zh-TW" altLang="en-US" sz="2800"/>
              <a:t>在水中是一種強電解質。分析人員偵測只含化合物</a:t>
            </a:r>
            <a:r>
              <a:rPr lang="en-US" altLang="zh-TW" sz="2800"/>
              <a:t>X</a:t>
            </a:r>
            <a:r>
              <a:rPr lang="zh-TW" altLang="en-US" sz="2800"/>
              <a:t>的甲、乙、丙和丁四杯不同濃度的水溶液，並將化合物</a:t>
            </a:r>
            <a:r>
              <a:rPr lang="en-US" altLang="zh-TW" sz="2800"/>
              <a:t>X</a:t>
            </a:r>
            <a:r>
              <a:rPr lang="zh-TW" altLang="en-US" sz="2800"/>
              <a:t>解離出的正、負離子數目作圖，如右圖所示。由圖判斷下列何者最可能是化合物</a:t>
            </a:r>
            <a:r>
              <a:rPr lang="en-US" altLang="zh-TW" sz="2800"/>
              <a:t>X</a:t>
            </a:r>
            <a:r>
              <a:rPr lang="zh-TW" altLang="en-US" sz="2800"/>
              <a:t>？</a:t>
            </a:r>
            <a:br>
              <a:rPr lang="zh-TW" altLang="en-US" sz="2800"/>
            </a:br>
            <a:r>
              <a:rPr lang="en-US" altLang="zh-TW" sz="2800"/>
              <a:t>(A) CaCl</a:t>
            </a:r>
            <a:r>
              <a:rPr lang="en-US" altLang="zh-TW" sz="2800" baseline="-25000"/>
              <a:t>2</a:t>
            </a:r>
            <a:r>
              <a:rPr lang="zh-TW" altLang="en-US" sz="2800"/>
              <a:t>　 　 </a:t>
            </a:r>
            <a:r>
              <a:rPr lang="en-US" altLang="zh-TW" sz="2800"/>
              <a:t>(B) CuSO</a:t>
            </a:r>
            <a:r>
              <a:rPr lang="en-US" altLang="zh-TW" sz="2800" baseline="-25000"/>
              <a:t>4</a:t>
            </a:r>
            <a:r>
              <a:rPr lang="en-US" altLang="zh-TW" sz="2800"/>
              <a:t/>
            </a:r>
            <a:br>
              <a:rPr lang="en-US" altLang="zh-TW" sz="2800"/>
            </a:br>
            <a:r>
              <a:rPr lang="en-US" altLang="zh-TW" sz="2800"/>
              <a:t>(C) Na</a:t>
            </a:r>
            <a:r>
              <a:rPr lang="en-US" altLang="zh-TW" sz="2800" baseline="-25000"/>
              <a:t>2</a:t>
            </a:r>
            <a:r>
              <a:rPr lang="en-US" altLang="zh-TW" sz="2800"/>
              <a:t>SO</a:t>
            </a:r>
            <a:r>
              <a:rPr lang="en-US" altLang="zh-TW" sz="2800" baseline="-25000"/>
              <a:t>4</a:t>
            </a:r>
            <a:r>
              <a:rPr lang="zh-TW" altLang="en-US" sz="2800"/>
              <a:t>　　</a:t>
            </a:r>
            <a:r>
              <a:rPr lang="en-US" altLang="zh-TW" sz="2800"/>
              <a:t>(D) CH</a:t>
            </a:r>
            <a:r>
              <a:rPr lang="en-US" altLang="zh-TW" sz="2800" baseline="-25000"/>
              <a:t>3</a:t>
            </a:r>
            <a:r>
              <a:rPr lang="en-US" altLang="zh-TW" sz="2800"/>
              <a:t>COOH</a:t>
            </a:r>
          </a:p>
        </p:txBody>
      </p:sp>
      <p:sp>
        <p:nvSpPr>
          <p:cNvPr id="344067" name="Rectangle 3"/>
          <p:cNvSpPr>
            <a:spLocks noChangeArrowheads="1"/>
          </p:cNvSpPr>
          <p:nvPr/>
        </p:nvSpPr>
        <p:spPr bwMode="auto">
          <a:xfrm>
            <a:off x="539750" y="5732463"/>
            <a:ext cx="173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FontTx/>
              <a:buChar char="•"/>
            </a:pPr>
            <a:r>
              <a:rPr lang="en-US" altLang="zh-TW" sz="2400"/>
              <a:t>【</a:t>
            </a:r>
            <a:r>
              <a:rPr lang="zh-TW" altLang="en-US" sz="2400"/>
              <a:t>答案</a:t>
            </a:r>
            <a:r>
              <a:rPr lang="en-US" altLang="zh-TW" sz="2400"/>
              <a:t>】C</a:t>
            </a:r>
          </a:p>
        </p:txBody>
      </p:sp>
      <p:pic>
        <p:nvPicPr>
          <p:cNvPr id="344068" name="Picture 4" descr="106Y8ML2A0-K-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3629025"/>
            <a:ext cx="3744912"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4067"/>
                                        </p:tgtEl>
                                        <p:attrNameLst>
                                          <p:attrName>style.visibility</p:attrName>
                                        </p:attrNameLst>
                                      </p:cBhvr>
                                      <p:to>
                                        <p:strVal val="visible"/>
                                      </p:to>
                                    </p:set>
                                    <p:animEffect transition="in" filter="box(in)">
                                      <p:cBhvr>
                                        <p:cTn id="7" dur="500"/>
                                        <p:tgtEl>
                                          <p:spTgt spid="344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4522514"/>
          </a:xfrm>
        </p:spPr>
        <p:txBody>
          <a:bodyPr>
            <a:noAutofit/>
          </a:bodyPr>
          <a:lstStyle/>
          <a:p>
            <a:pPr algn="l"/>
            <a:r>
              <a:rPr lang="en-US" altLang="zh-TW" sz="28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2800" kern="100" dirty="0" smtClean="0">
                <a:latin typeface="華康粗黑體" panose="020B0709000000000000" pitchFamily="49" charset="-120"/>
                <a:ea typeface="華康粗黑體" panose="020B0709000000000000" pitchFamily="49" charset="-120"/>
                <a:cs typeface="Times New Roman"/>
              </a:rPr>
              <a:t>四</a:t>
            </a:r>
            <a:r>
              <a:rPr lang="zh-TW" altLang="zh-TW" sz="2800" kern="100" dirty="0">
                <a:latin typeface="華康粗黑體" panose="020B0709000000000000" pitchFamily="49" charset="-120"/>
                <a:ea typeface="華康粗黑體" panose="020B0709000000000000" pitchFamily="49" charset="-120"/>
                <a:cs typeface="Times New Roman"/>
              </a:rPr>
              <a:t>位學生分別對「可導電的物質」或「電解質」的說明如下：</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zh-TW" altLang="zh-TW" sz="2800" kern="100" dirty="0">
                <a:latin typeface="華康粗黑體" panose="020B0709000000000000" pitchFamily="49" charset="-120"/>
                <a:ea typeface="華康粗黑體" panose="020B0709000000000000" pitchFamily="49" charset="-120"/>
                <a:cs typeface="Times New Roman"/>
              </a:rPr>
              <a:t>曉芬：「可導電的物質都是化合物。」</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zh-TW" altLang="zh-TW" sz="2800" kern="100" dirty="0">
                <a:latin typeface="華康粗黑體" panose="020B0709000000000000" pitchFamily="49" charset="-120"/>
                <a:ea typeface="華康粗黑體" panose="020B0709000000000000" pitchFamily="49" charset="-120"/>
                <a:cs typeface="Times New Roman"/>
              </a:rPr>
              <a:t>惠心：「可導電的物質都可以溶於水。」</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zh-TW" altLang="zh-TW" sz="2800" kern="100" dirty="0">
                <a:latin typeface="華康粗黑體" panose="020B0709000000000000" pitchFamily="49" charset="-120"/>
                <a:ea typeface="華康粗黑體" panose="020B0709000000000000" pitchFamily="49" charset="-120"/>
                <a:cs typeface="Times New Roman"/>
              </a:rPr>
              <a:t>欣怡：「電解質溶於水後，其水溶液都可導電。」</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zh-TW" altLang="zh-TW" sz="2800" kern="100" dirty="0">
                <a:latin typeface="華康粗黑體" panose="020B0709000000000000" pitchFamily="49" charset="-120"/>
                <a:ea typeface="華康粗黑體" panose="020B0709000000000000" pitchFamily="49" charset="-120"/>
                <a:cs typeface="Times New Roman"/>
              </a:rPr>
              <a:t>宜庭：「電解質溶液內含有的正、負離子個數都相等。」</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zh-TW" altLang="zh-TW" sz="2800" kern="100" dirty="0">
                <a:latin typeface="華康粗黑體" panose="020B0709000000000000" pitchFamily="49" charset="-120"/>
                <a:ea typeface="華康粗黑體" panose="020B0709000000000000" pitchFamily="49" charset="-120"/>
                <a:cs typeface="Times New Roman"/>
              </a:rPr>
              <a:t>上述四位學生的說明，哪一位的說明最合理？</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en-US" altLang="zh-TW" sz="2800" b="1" kern="100" dirty="0">
                <a:latin typeface="華康粗黑體" panose="020B0709000000000000" pitchFamily="49" charset="-120"/>
                <a:ea typeface="華康粗黑體" panose="020B0709000000000000" pitchFamily="49" charset="-120"/>
                <a:cs typeface="Times New Roman"/>
              </a:rPr>
              <a:t>(A)</a:t>
            </a:r>
            <a:r>
              <a:rPr lang="zh-TW" altLang="zh-TW" sz="2800" kern="100" dirty="0">
                <a:latin typeface="華康粗黑體" panose="020B0709000000000000" pitchFamily="49" charset="-120"/>
                <a:ea typeface="華康粗黑體" panose="020B0709000000000000" pitchFamily="49" charset="-120"/>
                <a:cs typeface="Times New Roman"/>
              </a:rPr>
              <a:t>曉芬 </a:t>
            </a:r>
            <a:r>
              <a:rPr lang="en-US" altLang="zh-TW" sz="2800" b="1" kern="100" dirty="0">
                <a:latin typeface="華康粗黑體" panose="020B0709000000000000" pitchFamily="49" charset="-120"/>
                <a:ea typeface="華康粗黑體" panose="020B0709000000000000" pitchFamily="49" charset="-120"/>
                <a:cs typeface="Times New Roman"/>
              </a:rPr>
              <a:t>(B)</a:t>
            </a:r>
            <a:r>
              <a:rPr lang="zh-TW" altLang="zh-TW" sz="2800" kern="100" dirty="0">
                <a:latin typeface="華康粗黑體" panose="020B0709000000000000" pitchFamily="49" charset="-120"/>
                <a:ea typeface="華康粗黑體" panose="020B0709000000000000" pitchFamily="49" charset="-120"/>
                <a:cs typeface="Times New Roman"/>
              </a:rPr>
              <a:t>惠心 </a:t>
            </a:r>
            <a:r>
              <a:rPr lang="en-US" altLang="zh-TW" sz="2800" b="1" kern="100" dirty="0">
                <a:latin typeface="華康粗黑體" panose="020B0709000000000000" pitchFamily="49" charset="-120"/>
                <a:ea typeface="華康粗黑體" panose="020B0709000000000000" pitchFamily="49" charset="-120"/>
                <a:cs typeface="Times New Roman"/>
              </a:rPr>
              <a:t>(C)</a:t>
            </a:r>
            <a:r>
              <a:rPr lang="zh-TW" altLang="zh-TW" sz="2800" kern="100" dirty="0">
                <a:latin typeface="華康粗黑體" panose="020B0709000000000000" pitchFamily="49" charset="-120"/>
                <a:ea typeface="華康粗黑體" panose="020B0709000000000000" pitchFamily="49" charset="-120"/>
                <a:cs typeface="Times New Roman"/>
              </a:rPr>
              <a:t>欣怡 </a:t>
            </a:r>
            <a:r>
              <a:rPr lang="en-US" altLang="zh-TW" sz="2800" b="1" kern="100" dirty="0">
                <a:latin typeface="華康粗黑體" panose="020B0709000000000000" pitchFamily="49" charset="-120"/>
                <a:ea typeface="華康粗黑體" panose="020B0709000000000000" pitchFamily="49" charset="-120"/>
                <a:cs typeface="Times New Roman"/>
              </a:rPr>
              <a:t>(D)</a:t>
            </a:r>
            <a:r>
              <a:rPr lang="zh-TW" altLang="zh-TW" sz="2800" kern="100" dirty="0">
                <a:latin typeface="華康粗黑體" panose="020B0709000000000000" pitchFamily="49" charset="-120"/>
                <a:ea typeface="華康粗黑體" panose="020B0709000000000000" pitchFamily="49" charset="-120"/>
                <a:cs typeface="Times New Roman"/>
              </a:rPr>
              <a:t>宜庭</a:t>
            </a:r>
            <a:endParaRPr lang="zh-TW" altLang="en-US" sz="2800" dirty="0">
              <a:latin typeface="華康粗黑體" panose="020B0709000000000000" pitchFamily="49" charset="-120"/>
              <a:ea typeface="華康粗黑體" panose="020B0709000000000000" pitchFamily="49" charset="-120"/>
            </a:endParaRPr>
          </a:p>
        </p:txBody>
      </p:sp>
      <p:sp>
        <p:nvSpPr>
          <p:cNvPr id="3" name="文字方塊 2"/>
          <p:cNvSpPr txBox="1"/>
          <p:nvPr/>
        </p:nvSpPr>
        <p:spPr>
          <a:xfrm>
            <a:off x="1907704" y="5301208"/>
            <a:ext cx="2376264" cy="646331"/>
          </a:xfrm>
          <a:prstGeom prst="rect">
            <a:avLst/>
          </a:prstGeom>
          <a:noFill/>
        </p:spPr>
        <p:txBody>
          <a:bodyPr wrap="square" rtlCol="0">
            <a:spAutoFit/>
          </a:bodyPr>
          <a:lstStyle/>
          <a:p>
            <a:pPr fontAlgn="auto">
              <a:spcBef>
                <a:spcPts val="0"/>
              </a:spcBef>
              <a:spcAft>
                <a:spcPts val="0"/>
              </a:spcAft>
            </a:pPr>
            <a:r>
              <a:rPr kumimoji="0" lang="zh-TW" altLang="zh-TW" sz="36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3600" kern="100" dirty="0">
                <a:solidFill>
                  <a:srgbClr val="FF0000"/>
                </a:solidFill>
                <a:latin typeface="華康POP1體W9" panose="040B0909000000000000" pitchFamily="81" charset="-120"/>
                <a:ea typeface="華康POP1體W9" panose="040B0909000000000000" pitchFamily="81" charset="-120"/>
                <a:cs typeface="Times New Roman"/>
              </a:rPr>
              <a:t>(C)</a:t>
            </a:r>
            <a:endParaRPr kumimoji="0" lang="zh-TW" altLang="en-US" sz="36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90746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6"/>
            <a:ext cx="8229600" cy="5793507"/>
          </a:xfrm>
        </p:spPr>
        <p:txBody>
          <a:bodyPr/>
          <a:lstStyle/>
          <a:p>
            <a:r>
              <a:rPr lang="en-US" altLang="zh-TW" dirty="0">
                <a:latin typeface="Times New Roman"/>
                <a:ea typeface="華康中明體"/>
              </a:rPr>
              <a:t>29.	</a:t>
            </a:r>
            <a:r>
              <a:rPr lang="zh-TW" altLang="zh-TW" dirty="0">
                <a:latin typeface="Times New Roman"/>
                <a:ea typeface="華康中明體"/>
                <a:cs typeface="Times New Roman"/>
              </a:rPr>
              <a:t>「新聞報導某處養殖池的白蝦大量暴斃，調查後初步推測是高溫與暴雨，使養殖池的溶氧量和</a:t>
            </a:r>
            <a:r>
              <a:rPr lang="en-US" altLang="zh-TW" dirty="0">
                <a:latin typeface="Times New Roman"/>
                <a:ea typeface="華康中明體"/>
              </a:rPr>
              <a:t>pH</a:t>
            </a:r>
            <a:r>
              <a:rPr lang="zh-TW" altLang="zh-TW" dirty="0">
                <a:latin typeface="Times New Roman"/>
                <a:ea typeface="華康中明體"/>
                <a:cs typeface="Times New Roman"/>
              </a:rPr>
              <a:t>值劇烈變化，導致水質改變所造成的。專家建議為避免白蝦大量死亡，應注意水溫變化，可先用水車調整水中的溶氧量，並監控水中的</a:t>
            </a:r>
            <a:r>
              <a:rPr lang="en-US" altLang="zh-TW" dirty="0">
                <a:latin typeface="Times New Roman"/>
                <a:ea typeface="華康中明體"/>
              </a:rPr>
              <a:t>pH</a:t>
            </a:r>
            <a:r>
              <a:rPr lang="zh-TW" altLang="zh-TW" dirty="0">
                <a:latin typeface="Times New Roman"/>
                <a:ea typeface="華康中明體"/>
                <a:cs typeface="Times New Roman"/>
              </a:rPr>
              <a:t>值，投放熟石灰</a:t>
            </a:r>
            <a:r>
              <a:rPr lang="en-US" altLang="zh-TW" dirty="0">
                <a:latin typeface="Times New Roman"/>
                <a:ea typeface="華康中明體"/>
              </a:rPr>
              <a:t>(</a:t>
            </a:r>
            <a:r>
              <a:rPr lang="zh-TW" altLang="zh-TW" dirty="0">
                <a:latin typeface="Times New Roman"/>
                <a:ea typeface="華康中明體"/>
                <a:cs typeface="Times New Roman"/>
              </a:rPr>
              <a:t>氫氧化鈣</a:t>
            </a:r>
            <a:r>
              <a:rPr lang="en-US" altLang="zh-TW" dirty="0">
                <a:latin typeface="Times New Roman"/>
                <a:ea typeface="華康中明體"/>
              </a:rPr>
              <a:t>)</a:t>
            </a:r>
            <a:r>
              <a:rPr lang="zh-TW" altLang="zh-TW" dirty="0">
                <a:latin typeface="Times New Roman"/>
                <a:ea typeface="華康中明體"/>
                <a:cs typeface="Times New Roman"/>
              </a:rPr>
              <a:t>調整至合適的</a:t>
            </a:r>
            <a:r>
              <a:rPr lang="en-US" altLang="zh-TW" dirty="0">
                <a:latin typeface="Times New Roman"/>
                <a:ea typeface="華康中明體"/>
              </a:rPr>
              <a:t>pH</a:t>
            </a:r>
            <a:r>
              <a:rPr lang="zh-TW" altLang="zh-TW" dirty="0">
                <a:latin typeface="Times New Roman"/>
                <a:ea typeface="華康中明體"/>
                <a:cs typeface="Times New Roman"/>
              </a:rPr>
              <a:t>值。」關於上述專家建議的方法，下列說明何者最合理？</a:t>
            </a:r>
            <a:endParaRPr lang="zh-TW" altLang="en-US" dirty="0"/>
          </a:p>
        </p:txBody>
      </p:sp>
    </p:spTree>
    <p:extLst>
      <p:ext uri="{BB962C8B-B14F-4D97-AF65-F5344CB8AC3E}">
        <p14:creationId xmlns:p14="http://schemas.microsoft.com/office/powerpoint/2010/main" val="225014196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76672"/>
            <a:ext cx="8229600" cy="5649491"/>
          </a:xfrm>
        </p:spPr>
        <p:txBody>
          <a:bodyPr/>
          <a:lstStyle/>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(A)</a:t>
            </a:r>
            <a:r>
              <a:rPr lang="zh-TW" altLang="zh-TW" dirty="0">
                <a:latin typeface="Times New Roman"/>
                <a:ea typeface="標楷體"/>
              </a:rPr>
              <a:t>使水中的溶氧量增加，</a:t>
            </a:r>
            <a:r>
              <a:rPr lang="en-US" altLang="zh-TW" dirty="0">
                <a:latin typeface="Times New Roman"/>
                <a:ea typeface="標楷體"/>
              </a:rPr>
              <a:t>pH</a:t>
            </a:r>
            <a:r>
              <a:rPr lang="zh-TW" altLang="zh-TW" dirty="0">
                <a:latin typeface="Times New Roman"/>
                <a:ea typeface="標楷體"/>
              </a:rPr>
              <a:t>值增加</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(B)</a:t>
            </a:r>
            <a:r>
              <a:rPr lang="zh-TW" altLang="zh-TW" dirty="0">
                <a:latin typeface="Times New Roman"/>
                <a:ea typeface="標楷體"/>
              </a:rPr>
              <a:t>使水中的溶氧量增加，</a:t>
            </a:r>
            <a:r>
              <a:rPr lang="en-US" altLang="zh-TW" dirty="0">
                <a:latin typeface="Times New Roman"/>
                <a:ea typeface="標楷體"/>
              </a:rPr>
              <a:t>pH</a:t>
            </a:r>
            <a:r>
              <a:rPr lang="zh-TW" altLang="zh-TW" dirty="0">
                <a:latin typeface="Times New Roman"/>
                <a:ea typeface="標楷體"/>
              </a:rPr>
              <a:t>值減少</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(C)</a:t>
            </a:r>
            <a:r>
              <a:rPr lang="zh-TW" altLang="zh-TW" dirty="0">
                <a:latin typeface="Times New Roman"/>
                <a:ea typeface="標楷體"/>
              </a:rPr>
              <a:t>使水中的溶氧量減少，</a:t>
            </a:r>
            <a:r>
              <a:rPr lang="en-US" altLang="zh-TW" dirty="0">
                <a:latin typeface="Times New Roman"/>
                <a:ea typeface="標楷體"/>
              </a:rPr>
              <a:t>pH</a:t>
            </a:r>
            <a:r>
              <a:rPr lang="zh-TW" altLang="zh-TW" dirty="0">
                <a:latin typeface="Times New Roman"/>
                <a:ea typeface="標楷體"/>
              </a:rPr>
              <a:t>值增加</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(D)</a:t>
            </a:r>
            <a:r>
              <a:rPr lang="zh-TW" altLang="zh-TW" dirty="0">
                <a:latin typeface="Times New Roman"/>
                <a:ea typeface="標楷體"/>
              </a:rPr>
              <a:t>使水中的溶氧量減少，</a:t>
            </a:r>
            <a:r>
              <a:rPr lang="en-US" altLang="zh-TW" dirty="0">
                <a:latin typeface="Times New Roman"/>
                <a:ea typeface="標楷體"/>
              </a:rPr>
              <a:t>pH</a:t>
            </a:r>
            <a:r>
              <a:rPr lang="zh-TW" altLang="zh-TW" dirty="0">
                <a:latin typeface="Times New Roman"/>
                <a:ea typeface="標楷體"/>
              </a:rPr>
              <a:t>值減少</a:t>
            </a:r>
            <a:endParaRPr lang="zh-TW" altLang="zh-TW" dirty="0">
              <a:effectLst/>
              <a:latin typeface="Times New Roman"/>
              <a:ea typeface="標楷體"/>
            </a:endParaRPr>
          </a:p>
        </p:txBody>
      </p:sp>
      <p:sp>
        <p:nvSpPr>
          <p:cNvPr id="6" name="文字方塊 5"/>
          <p:cNvSpPr txBox="1"/>
          <p:nvPr/>
        </p:nvSpPr>
        <p:spPr>
          <a:xfrm>
            <a:off x="1331640" y="3429000"/>
            <a:ext cx="6984776" cy="2272417"/>
          </a:xfrm>
          <a:prstGeom prst="rect">
            <a:avLst/>
          </a:prstGeom>
          <a:noFill/>
        </p:spPr>
        <p:txBody>
          <a:bodyPr wrap="square" rtlCol="0">
            <a:spAutoFit/>
          </a:bodyPr>
          <a:lstStyle/>
          <a:p>
            <a:pPr marL="762000" lvl="0" indent="-762000" algn="just">
              <a:lnSpc>
                <a:spcPct val="120000"/>
              </a:lnSpc>
              <a:spcBef>
                <a:spcPct val="20000"/>
              </a:spcBef>
              <a:spcAft>
                <a:spcPts val="240"/>
              </a:spcAft>
              <a:buFont typeface="Arial" panose="020B0604020202020204" pitchFamily="34" charset="0"/>
              <a:buChar char="•"/>
              <a:tabLst>
                <a:tab pos="684530" algn="r"/>
                <a:tab pos="1431290" algn="l"/>
                <a:tab pos="2302510" algn="l"/>
                <a:tab pos="3182620" algn="l"/>
              </a:tabLst>
            </a:pPr>
            <a:r>
              <a:rPr lang="zh-TW" altLang="zh-TW" sz="2800" dirty="0">
                <a:solidFill>
                  <a:srgbClr val="FF0000"/>
                </a:solidFill>
                <a:latin typeface="Times New Roman"/>
              </a:rPr>
              <a:t>試題解析：根據題目所述，水車可增加水中溶氧量，而氫氧化鈣溶於水呈鹼性，可使水中的</a:t>
            </a:r>
            <a:r>
              <a:rPr lang="en-US" altLang="zh-TW" sz="2800" dirty="0">
                <a:solidFill>
                  <a:srgbClr val="FF0000"/>
                </a:solidFill>
                <a:latin typeface="Times New Roman"/>
              </a:rPr>
              <a:t>pH</a:t>
            </a:r>
            <a:r>
              <a:rPr lang="zh-TW" altLang="zh-TW" sz="2800" dirty="0">
                <a:solidFill>
                  <a:srgbClr val="FF0000"/>
                </a:solidFill>
                <a:latin typeface="Times New Roman"/>
              </a:rPr>
              <a:t>值增加。</a:t>
            </a:r>
            <a:endParaRPr lang="zh-TW" altLang="zh-TW" sz="2800" dirty="0">
              <a:solidFill>
                <a:prstClr val="black"/>
              </a:solidFill>
              <a:latin typeface="Times New Roman"/>
              <a:ea typeface="標楷體"/>
            </a:endParaRPr>
          </a:p>
          <a:p>
            <a:pPr marL="762000" lvl="0" indent="-762000" algn="just">
              <a:lnSpc>
                <a:spcPct val="120000"/>
              </a:lnSpc>
              <a:spcBef>
                <a:spcPct val="20000"/>
              </a:spcBef>
              <a:spcAft>
                <a:spcPts val="240"/>
              </a:spcAft>
              <a:buFont typeface="Arial" panose="020B0604020202020204" pitchFamily="34" charset="0"/>
              <a:buChar char="•"/>
              <a:tabLst>
                <a:tab pos="684530" algn="r"/>
                <a:tab pos="1431290" algn="l"/>
                <a:tab pos="2302510" algn="l"/>
                <a:tab pos="3182620" algn="l"/>
              </a:tabLst>
            </a:pPr>
            <a:r>
              <a:rPr lang="zh-TW" altLang="zh-TW" sz="2800" dirty="0">
                <a:solidFill>
                  <a:srgbClr val="FF0000"/>
                </a:solidFill>
                <a:latin typeface="Times New Roman"/>
              </a:rPr>
              <a:t>故選【</a:t>
            </a:r>
            <a:r>
              <a:rPr lang="en-US" altLang="zh-TW" sz="2800" dirty="0">
                <a:solidFill>
                  <a:srgbClr val="FF0000"/>
                </a:solidFill>
                <a:latin typeface="Times New Roman"/>
              </a:rPr>
              <a:t>A</a:t>
            </a:r>
            <a:r>
              <a:rPr lang="zh-TW" altLang="zh-TW" sz="2800" dirty="0">
                <a:solidFill>
                  <a:srgbClr val="FF0000"/>
                </a:solidFill>
                <a:latin typeface="Times New Roman"/>
              </a:rPr>
              <a:t>】</a:t>
            </a:r>
            <a:endParaRPr lang="zh-TW" altLang="en-US" sz="2800" dirty="0"/>
          </a:p>
        </p:txBody>
      </p:sp>
    </p:spTree>
    <p:extLst>
      <p:ext uri="{BB962C8B-B14F-4D97-AF65-F5344CB8AC3E}">
        <p14:creationId xmlns:p14="http://schemas.microsoft.com/office/powerpoint/2010/main" val="212079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76672"/>
            <a:ext cx="8229600" cy="4525963"/>
          </a:xfrm>
        </p:spPr>
        <p:txBody>
          <a:bodyPr>
            <a:normAutofit fontScale="92500"/>
          </a:bodyPr>
          <a:lstStyle/>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(A)</a:t>
            </a:r>
            <a:r>
              <a:rPr lang="zh-TW" altLang="zh-TW" dirty="0">
                <a:latin typeface="Times New Roman"/>
                <a:ea typeface="標楷體"/>
              </a:rPr>
              <a:t>在實驗編號</a:t>
            </a:r>
            <a:r>
              <a:rPr lang="en-US" altLang="zh-TW" dirty="0">
                <a:latin typeface="Times New Roman"/>
                <a:ea typeface="標楷體"/>
              </a:rPr>
              <a:t>1</a:t>
            </a:r>
            <a:r>
              <a:rPr lang="zh-TW" altLang="zh-TW" dirty="0">
                <a:latin typeface="Times New Roman"/>
                <a:ea typeface="標楷體"/>
              </a:rPr>
              <a:t>、</a:t>
            </a:r>
            <a:r>
              <a:rPr lang="en-US" altLang="zh-TW" dirty="0">
                <a:latin typeface="Times New Roman"/>
                <a:ea typeface="標楷體"/>
              </a:rPr>
              <a:t>2</a:t>
            </a:r>
            <a:r>
              <a:rPr lang="zh-TW" altLang="zh-TW" dirty="0">
                <a:latin typeface="Times New Roman"/>
                <a:ea typeface="標楷體"/>
              </a:rPr>
              <a:t>中，石塊重量控制不變</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(B)</a:t>
            </a:r>
            <a:r>
              <a:rPr lang="zh-TW" altLang="zh-TW" dirty="0">
                <a:latin typeface="Times New Roman"/>
                <a:ea typeface="標楷體"/>
              </a:rPr>
              <a:t>在實驗編號</a:t>
            </a:r>
            <a:r>
              <a:rPr lang="en-US" altLang="zh-TW" dirty="0">
                <a:latin typeface="Times New Roman"/>
                <a:ea typeface="標楷體"/>
              </a:rPr>
              <a:t>3</a:t>
            </a:r>
            <a:r>
              <a:rPr lang="zh-TW" altLang="zh-TW" dirty="0">
                <a:latin typeface="Times New Roman"/>
                <a:ea typeface="標楷體"/>
              </a:rPr>
              <a:t>、</a:t>
            </a:r>
            <a:r>
              <a:rPr lang="en-US" altLang="zh-TW" dirty="0">
                <a:latin typeface="Times New Roman"/>
                <a:ea typeface="標楷體"/>
              </a:rPr>
              <a:t>4</a:t>
            </a:r>
            <a:r>
              <a:rPr lang="zh-TW" altLang="zh-TW" dirty="0">
                <a:latin typeface="Times New Roman"/>
                <a:ea typeface="標楷體"/>
              </a:rPr>
              <a:t>中，斜面長度控制不變</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(C)</a:t>
            </a:r>
            <a:r>
              <a:rPr lang="zh-TW" altLang="zh-TW" dirty="0">
                <a:latin typeface="Times New Roman"/>
                <a:ea typeface="標楷體"/>
              </a:rPr>
              <a:t>若要了解夾角</a:t>
            </a:r>
            <a:r>
              <a:rPr lang="en-US" altLang="zh-TW" i="1" dirty="0">
                <a:latin typeface="Times New Roman"/>
                <a:ea typeface="標楷體"/>
              </a:rPr>
              <a:t>θ</a:t>
            </a:r>
            <a:r>
              <a:rPr lang="zh-TW" altLang="zh-TW" dirty="0">
                <a:latin typeface="Times New Roman"/>
                <a:ea typeface="標楷體"/>
              </a:rPr>
              <a:t>的影響，可參考實驗編號</a:t>
            </a:r>
            <a:r>
              <a:rPr lang="en-US" altLang="zh-TW" dirty="0">
                <a:latin typeface="Times New Roman"/>
                <a:ea typeface="標楷體"/>
              </a:rPr>
              <a:t>2</a:t>
            </a:r>
            <a:r>
              <a:rPr lang="zh-TW" altLang="zh-TW" dirty="0">
                <a:latin typeface="Times New Roman"/>
                <a:ea typeface="標楷體"/>
              </a:rPr>
              <a:t>、</a:t>
            </a:r>
            <a:r>
              <a:rPr lang="en-US" altLang="zh-TW" dirty="0">
                <a:latin typeface="Times New Roman"/>
                <a:ea typeface="標楷體"/>
              </a:rPr>
              <a:t>4</a:t>
            </a:r>
            <a:r>
              <a:rPr lang="zh-TW" altLang="zh-TW" dirty="0">
                <a:latin typeface="Times New Roman"/>
                <a:ea typeface="標楷體"/>
              </a:rPr>
              <a:t>的結果</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(D)</a:t>
            </a:r>
            <a:r>
              <a:rPr lang="zh-TW" altLang="zh-TW" dirty="0">
                <a:latin typeface="Times New Roman"/>
                <a:ea typeface="標楷體"/>
              </a:rPr>
              <a:t>若要了解斜面長度的影響，可參考實驗編號</a:t>
            </a:r>
            <a:r>
              <a:rPr lang="en-US" altLang="zh-TW" dirty="0">
                <a:latin typeface="Times New Roman"/>
                <a:ea typeface="標楷體"/>
              </a:rPr>
              <a:t>1</a:t>
            </a:r>
            <a:r>
              <a:rPr lang="zh-TW" altLang="zh-TW" dirty="0">
                <a:latin typeface="Times New Roman"/>
                <a:ea typeface="標楷體"/>
              </a:rPr>
              <a:t>、</a:t>
            </a:r>
            <a:r>
              <a:rPr lang="en-US" altLang="zh-TW" dirty="0">
                <a:latin typeface="Times New Roman"/>
                <a:ea typeface="標楷體"/>
              </a:rPr>
              <a:t>3</a:t>
            </a:r>
            <a:r>
              <a:rPr lang="zh-TW" altLang="zh-TW" dirty="0">
                <a:latin typeface="Times New Roman"/>
                <a:ea typeface="標楷體"/>
              </a:rPr>
              <a:t>的結果</a:t>
            </a:r>
          </a:p>
          <a:p>
            <a:endParaRPr lang="zh-TW" altLang="en-US" dirty="0"/>
          </a:p>
        </p:txBody>
      </p:sp>
    </p:spTree>
    <p:extLst>
      <p:ext uri="{BB962C8B-B14F-4D97-AF65-F5344CB8AC3E}">
        <p14:creationId xmlns:p14="http://schemas.microsoft.com/office/powerpoint/2010/main" val="125307257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r>
              <a:rPr lang="zh-TW" altLang="en-US" sz="5400">
                <a:solidFill>
                  <a:srgbClr val="FF0000"/>
                </a:solidFill>
                <a:ea typeface="華康勘亭流" pitchFamily="65" charset="-120"/>
              </a:rPr>
              <a:t>酸鹼中和</a:t>
            </a:r>
          </a:p>
        </p:txBody>
      </p:sp>
      <p:sp>
        <p:nvSpPr>
          <p:cNvPr id="352259" name="Rectangle 3"/>
          <p:cNvSpPr>
            <a:spLocks noGrp="1" noChangeArrowheads="1"/>
          </p:cNvSpPr>
          <p:nvPr>
            <p:ph type="body" idx="1"/>
          </p:nvPr>
        </p:nvSpPr>
        <p:spPr/>
        <p:txBody>
          <a:bodyPr/>
          <a:lstStyle/>
          <a:p>
            <a:r>
              <a:rPr lang="zh-TW" altLang="en-US" dirty="0">
                <a:solidFill>
                  <a:srgbClr val="0066FF"/>
                </a:solidFill>
                <a:ea typeface="華康中圓體" pitchFamily="49" charset="-120"/>
              </a:rPr>
              <a:t>實驗裝置</a:t>
            </a:r>
            <a:r>
              <a:rPr lang="zh-TW" altLang="en-US" dirty="0"/>
              <a:t>：滴定管、已知濃度上、未知下</a:t>
            </a:r>
            <a:endParaRPr lang="zh-TW" altLang="en-US" dirty="0">
              <a:solidFill>
                <a:srgbClr val="0066FF"/>
              </a:solidFill>
              <a:ea typeface="華康中圓體" pitchFamily="49" charset="-120"/>
            </a:endParaRPr>
          </a:p>
          <a:p>
            <a:r>
              <a:rPr lang="zh-TW" altLang="en-US" dirty="0">
                <a:solidFill>
                  <a:srgbClr val="0066FF"/>
                </a:solidFill>
                <a:ea typeface="華康中圓體" pitchFamily="49" charset="-120"/>
              </a:rPr>
              <a:t>中和定義</a:t>
            </a:r>
            <a:r>
              <a:rPr lang="zh-TW" altLang="en-US" dirty="0"/>
              <a:t>：</a:t>
            </a:r>
            <a:r>
              <a:rPr lang="en-US" altLang="zh-TW" dirty="0" err="1"/>
              <a:t>H</a:t>
            </a:r>
            <a:r>
              <a:rPr lang="en-US" altLang="zh-TW" baseline="30000" dirty="0" err="1"/>
              <a:t>+</a:t>
            </a:r>
            <a:r>
              <a:rPr lang="en-US" altLang="zh-TW" dirty="0" err="1"/>
              <a:t>mole</a:t>
            </a:r>
            <a:r>
              <a:rPr lang="en-US" altLang="zh-TW" dirty="0"/>
              <a:t>=OH</a:t>
            </a:r>
            <a:r>
              <a:rPr lang="en-US" altLang="zh-TW" baseline="30000" dirty="0"/>
              <a:t>-</a:t>
            </a:r>
            <a:r>
              <a:rPr lang="en-US" altLang="zh-TW" dirty="0"/>
              <a:t>mole</a:t>
            </a:r>
            <a:endParaRPr lang="en-US" altLang="zh-TW" dirty="0">
              <a:solidFill>
                <a:srgbClr val="0066FF"/>
              </a:solidFill>
              <a:ea typeface="華康中圓體" pitchFamily="49" charset="-120"/>
            </a:endParaRPr>
          </a:p>
          <a:p>
            <a:r>
              <a:rPr lang="zh-TW" altLang="en-US" dirty="0">
                <a:solidFill>
                  <a:srgbClr val="0066FF"/>
                </a:solidFill>
                <a:ea typeface="華康中圓體" pitchFamily="49" charset="-120"/>
              </a:rPr>
              <a:t>指示劑</a:t>
            </a:r>
            <a:r>
              <a:rPr lang="zh-TW" altLang="en-US" dirty="0"/>
              <a:t>：酚酞</a:t>
            </a:r>
            <a:endParaRPr lang="en-US" altLang="zh-TW" dirty="0"/>
          </a:p>
          <a:p>
            <a:r>
              <a:rPr lang="zh-TW" altLang="en-US" dirty="0">
                <a:solidFill>
                  <a:srgbClr val="0066FF"/>
                </a:solidFill>
                <a:ea typeface="華康中圓體" pitchFamily="49" charset="-120"/>
              </a:rPr>
              <a:t>濃度計算</a:t>
            </a:r>
            <a:r>
              <a:rPr lang="en-US" altLang="zh-TW" dirty="0">
                <a:solidFill>
                  <a:srgbClr val="0066FF"/>
                </a:solidFill>
                <a:ea typeface="華康中圓體" pitchFamily="49" charset="-120"/>
              </a:rPr>
              <a:t>:</a:t>
            </a:r>
            <a:r>
              <a:rPr lang="zh-TW" altLang="en-US" dirty="0">
                <a:solidFill>
                  <a:srgbClr val="0066FF"/>
                </a:solidFill>
                <a:ea typeface="華康中圓體" pitchFamily="49" charset="-120"/>
              </a:rPr>
              <a:t>重百、體百、莫爾</a:t>
            </a:r>
            <a:endParaRPr lang="en-US" altLang="zh-TW" dirty="0">
              <a:solidFill>
                <a:srgbClr val="0066FF"/>
              </a:solidFill>
              <a:ea typeface="華康中圓體" pitchFamily="49" charset="-120"/>
            </a:endParaRPr>
          </a:p>
          <a:p>
            <a:r>
              <a:rPr lang="en-US" altLang="zh-TW" dirty="0">
                <a:solidFill>
                  <a:srgbClr val="0066FF"/>
                </a:solidFill>
                <a:ea typeface="華康中圓體" pitchFamily="49" charset="-120"/>
              </a:rPr>
              <a:t>PH</a:t>
            </a:r>
            <a:r>
              <a:rPr lang="zh-TW" altLang="en-US" dirty="0">
                <a:solidFill>
                  <a:srgbClr val="0066FF"/>
                </a:solidFill>
                <a:ea typeface="華康中圓體" pitchFamily="49" charset="-120"/>
              </a:rPr>
              <a:t>值</a:t>
            </a:r>
          </a:p>
          <a:p>
            <a:endParaRPr lang="en-US" altLang="zh-TW" dirty="0">
              <a:solidFill>
                <a:srgbClr val="0066FF"/>
              </a:solidFill>
              <a:ea typeface="華康中圓體" pitchFamily="49" charset="-12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body" idx="1"/>
          </p:nvPr>
        </p:nvSpPr>
        <p:spPr>
          <a:xfrm>
            <a:off x="611188" y="333375"/>
            <a:ext cx="8208962" cy="4608513"/>
          </a:xfrm>
        </p:spPr>
        <p:txBody>
          <a:bodyPr/>
          <a:lstStyle/>
          <a:p>
            <a:pPr>
              <a:lnSpc>
                <a:spcPct val="90000"/>
              </a:lnSpc>
            </a:pPr>
            <a:r>
              <a:rPr kumimoji="0" lang="en-US" altLang="zh-TW" sz="2800"/>
              <a:t>103</a:t>
            </a:r>
          </a:p>
          <a:p>
            <a:pPr>
              <a:lnSpc>
                <a:spcPct val="90000"/>
              </a:lnSpc>
            </a:pPr>
            <a:r>
              <a:rPr kumimoji="0" lang="zh-TW" altLang="en-US" sz="2800"/>
              <a:t>「</a:t>
            </a:r>
            <a:r>
              <a:rPr lang="zh-TW" altLang="en-US" sz="2800"/>
              <a:t>燃燒化石燃料會產生二氧化碳，二氧化碳經由海洋溶解吸收後，海水仍維持弱鹼性，但微小的</a:t>
            </a:r>
            <a:r>
              <a:rPr lang="en-US" altLang="zh-TW" sz="2800"/>
              <a:t>pH</a:t>
            </a:r>
            <a:r>
              <a:rPr lang="zh-TW" altLang="en-US" sz="2800"/>
              <a:t>值變化仍可能會影響龐大的海洋生態。」根據此敘述，關於海水吸收二氧化碳的過程與結果，下列的判斷何者正確？ </a:t>
            </a:r>
          </a:p>
          <a:p>
            <a:pPr>
              <a:lnSpc>
                <a:spcPct val="90000"/>
              </a:lnSpc>
            </a:pPr>
            <a:r>
              <a:rPr lang="en-US" altLang="zh-TW" sz="2800"/>
              <a:t>(A)</a:t>
            </a:r>
            <a:r>
              <a:rPr lang="zh-TW" altLang="en-US" sz="2800"/>
              <a:t>海水</a:t>
            </a:r>
            <a:r>
              <a:rPr lang="en-US" altLang="zh-TW" sz="2800"/>
              <a:t>[H</a:t>
            </a:r>
            <a:r>
              <a:rPr lang="zh-TW" altLang="en-US" sz="2800" baseline="30000"/>
              <a:t>＋</a:t>
            </a:r>
            <a:r>
              <a:rPr lang="en-US" altLang="zh-TW" sz="2800"/>
              <a:t>]</a:t>
            </a:r>
            <a:r>
              <a:rPr lang="zh-TW" altLang="en-US" sz="2800"/>
              <a:t>增加，且海水</a:t>
            </a:r>
            <a:r>
              <a:rPr lang="en-US" altLang="zh-TW" sz="2800"/>
              <a:t>[H</a:t>
            </a:r>
            <a:r>
              <a:rPr lang="zh-TW" altLang="en-US" sz="2800" baseline="30000"/>
              <a:t>＋</a:t>
            </a:r>
            <a:r>
              <a:rPr lang="en-US" altLang="zh-TW" sz="2800"/>
              <a:t>]</a:t>
            </a:r>
            <a:r>
              <a:rPr lang="zh-TW" altLang="en-US" sz="2800"/>
              <a:t>＞</a:t>
            </a:r>
            <a:r>
              <a:rPr lang="en-US" altLang="zh-TW" sz="2800"/>
              <a:t>[OH</a:t>
            </a:r>
            <a:r>
              <a:rPr lang="zh-TW" altLang="en-US" sz="2800" baseline="30000"/>
              <a:t>－</a:t>
            </a:r>
            <a:r>
              <a:rPr lang="en-US" altLang="zh-TW" sz="2800"/>
              <a:t>] </a:t>
            </a:r>
          </a:p>
          <a:p>
            <a:pPr>
              <a:lnSpc>
                <a:spcPct val="90000"/>
              </a:lnSpc>
            </a:pPr>
            <a:r>
              <a:rPr lang="en-US" altLang="zh-TW" sz="2800"/>
              <a:t>(B)</a:t>
            </a:r>
            <a:r>
              <a:rPr lang="zh-TW" altLang="en-US" sz="2800"/>
              <a:t>海水</a:t>
            </a:r>
            <a:r>
              <a:rPr lang="en-US" altLang="zh-TW" sz="2800"/>
              <a:t>[H</a:t>
            </a:r>
            <a:r>
              <a:rPr lang="zh-TW" altLang="en-US" sz="2800" baseline="30000"/>
              <a:t>＋</a:t>
            </a:r>
            <a:r>
              <a:rPr lang="en-US" altLang="zh-TW" sz="2800"/>
              <a:t>]</a:t>
            </a:r>
            <a:r>
              <a:rPr lang="zh-TW" altLang="en-US" sz="2800"/>
              <a:t>減少，且海水</a:t>
            </a:r>
            <a:r>
              <a:rPr lang="en-US" altLang="zh-TW" sz="2800"/>
              <a:t>[H</a:t>
            </a:r>
            <a:r>
              <a:rPr lang="zh-TW" altLang="en-US" sz="2800" baseline="30000"/>
              <a:t>＋</a:t>
            </a:r>
            <a:r>
              <a:rPr lang="en-US" altLang="zh-TW" sz="2800"/>
              <a:t>]</a:t>
            </a:r>
            <a:r>
              <a:rPr lang="zh-TW" altLang="en-US" sz="2800"/>
              <a:t>＜</a:t>
            </a:r>
            <a:r>
              <a:rPr lang="en-US" altLang="zh-TW" sz="2800"/>
              <a:t>[OH</a:t>
            </a:r>
            <a:r>
              <a:rPr lang="zh-TW" altLang="en-US" sz="2800" baseline="30000"/>
              <a:t>－</a:t>
            </a:r>
            <a:r>
              <a:rPr lang="en-US" altLang="zh-TW" sz="2800"/>
              <a:t>] </a:t>
            </a:r>
          </a:p>
          <a:p>
            <a:pPr>
              <a:lnSpc>
                <a:spcPct val="90000"/>
              </a:lnSpc>
            </a:pPr>
            <a:r>
              <a:rPr lang="en-US" altLang="zh-TW" sz="2800"/>
              <a:t>(C)</a:t>
            </a:r>
            <a:r>
              <a:rPr lang="zh-TW" altLang="en-US" sz="2800"/>
              <a:t>海水</a:t>
            </a:r>
            <a:r>
              <a:rPr lang="en-US" altLang="zh-TW" sz="2800"/>
              <a:t>[H</a:t>
            </a:r>
            <a:r>
              <a:rPr lang="zh-TW" altLang="en-US" sz="2800" baseline="30000"/>
              <a:t>＋</a:t>
            </a:r>
            <a:r>
              <a:rPr lang="en-US" altLang="zh-TW" sz="2800"/>
              <a:t>]</a:t>
            </a:r>
            <a:r>
              <a:rPr lang="zh-TW" altLang="en-US" sz="2800"/>
              <a:t>增加，且海水</a:t>
            </a:r>
            <a:r>
              <a:rPr lang="en-US" altLang="zh-TW" sz="2800"/>
              <a:t>[H</a:t>
            </a:r>
            <a:r>
              <a:rPr lang="zh-TW" altLang="en-US" sz="2800" baseline="30000"/>
              <a:t>＋</a:t>
            </a:r>
            <a:r>
              <a:rPr lang="en-US" altLang="zh-TW" sz="2800"/>
              <a:t>]</a:t>
            </a:r>
            <a:r>
              <a:rPr lang="zh-TW" altLang="en-US" sz="2800"/>
              <a:t>＜</a:t>
            </a:r>
            <a:r>
              <a:rPr lang="en-US" altLang="zh-TW" sz="2800"/>
              <a:t>[OH</a:t>
            </a:r>
            <a:r>
              <a:rPr lang="zh-TW" altLang="en-US" sz="2800" baseline="30000"/>
              <a:t>－</a:t>
            </a:r>
            <a:r>
              <a:rPr lang="en-US" altLang="zh-TW" sz="2800"/>
              <a:t>] </a:t>
            </a:r>
          </a:p>
          <a:p>
            <a:pPr>
              <a:lnSpc>
                <a:spcPct val="90000"/>
              </a:lnSpc>
            </a:pPr>
            <a:r>
              <a:rPr lang="en-US" altLang="zh-TW" sz="2800"/>
              <a:t>(D)</a:t>
            </a:r>
            <a:r>
              <a:rPr lang="zh-TW" altLang="en-US" sz="2800"/>
              <a:t>海水</a:t>
            </a:r>
            <a:r>
              <a:rPr lang="en-US" altLang="zh-TW" sz="2800"/>
              <a:t>[H</a:t>
            </a:r>
            <a:r>
              <a:rPr lang="zh-TW" altLang="en-US" sz="2800" baseline="30000"/>
              <a:t>＋</a:t>
            </a:r>
            <a:r>
              <a:rPr lang="en-US" altLang="zh-TW" sz="2800"/>
              <a:t>]</a:t>
            </a:r>
            <a:r>
              <a:rPr lang="zh-TW" altLang="en-US" sz="2800"/>
              <a:t>減少，且海水</a:t>
            </a:r>
            <a:r>
              <a:rPr lang="en-US" altLang="zh-TW" sz="2800"/>
              <a:t>[H</a:t>
            </a:r>
            <a:r>
              <a:rPr lang="zh-TW" altLang="en-US" sz="2800" baseline="30000"/>
              <a:t>＋</a:t>
            </a:r>
            <a:r>
              <a:rPr lang="en-US" altLang="zh-TW" sz="2800"/>
              <a:t>]</a:t>
            </a:r>
            <a:r>
              <a:rPr lang="zh-TW" altLang="en-US" sz="2800"/>
              <a:t>＞</a:t>
            </a:r>
            <a:r>
              <a:rPr lang="en-US" altLang="zh-TW" sz="2800"/>
              <a:t>[OH</a:t>
            </a:r>
            <a:r>
              <a:rPr lang="zh-TW" altLang="en-US" sz="2800" baseline="30000"/>
              <a:t>－</a:t>
            </a:r>
            <a:r>
              <a:rPr lang="en-US" altLang="zh-TW" sz="2800"/>
              <a:t>] </a:t>
            </a:r>
          </a:p>
        </p:txBody>
      </p:sp>
      <p:sp>
        <p:nvSpPr>
          <p:cNvPr id="353283" name="Rectangle 3"/>
          <p:cNvSpPr>
            <a:spLocks noChangeArrowheads="1"/>
          </p:cNvSpPr>
          <p:nvPr/>
        </p:nvSpPr>
        <p:spPr bwMode="auto">
          <a:xfrm>
            <a:off x="6804025" y="5940425"/>
            <a:ext cx="167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400">
                <a:solidFill>
                  <a:srgbClr val="FF0000"/>
                </a:solidFill>
              </a:rPr>
              <a:t>答案：</a:t>
            </a:r>
            <a:r>
              <a:rPr lang="en-US" altLang="zh-TW" sz="2400">
                <a:solidFill>
                  <a:srgbClr val="FF0000"/>
                </a:solidFill>
              </a:rPr>
              <a:t>C</a:t>
            </a:r>
            <a:r>
              <a:rPr lang="en-US" altLang="zh-TW"/>
              <a:t> </a:t>
            </a:r>
          </a:p>
        </p:txBody>
      </p:sp>
      <p:sp>
        <p:nvSpPr>
          <p:cNvPr id="353284" name="Rectangle 4"/>
          <p:cNvSpPr>
            <a:spLocks noChangeArrowheads="1"/>
          </p:cNvSpPr>
          <p:nvPr/>
        </p:nvSpPr>
        <p:spPr bwMode="auto">
          <a:xfrm>
            <a:off x="827088" y="5229225"/>
            <a:ext cx="666908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0066FF"/>
                </a:solidFill>
              </a:rPr>
              <a:t>解析：二氧化碳溶於水呈弱酸性，故</a:t>
            </a:r>
            <a:r>
              <a:rPr lang="en-US" altLang="zh-TW" sz="2400">
                <a:solidFill>
                  <a:srgbClr val="0066FF"/>
                </a:solidFill>
              </a:rPr>
              <a:t>[H</a:t>
            </a:r>
            <a:r>
              <a:rPr lang="zh-TW" altLang="en-US" sz="2400">
                <a:solidFill>
                  <a:srgbClr val="0066FF"/>
                </a:solidFill>
              </a:rPr>
              <a:t>＋</a:t>
            </a:r>
            <a:r>
              <a:rPr lang="en-US" altLang="zh-TW" sz="2400">
                <a:solidFill>
                  <a:srgbClr val="0066FF"/>
                </a:solidFill>
              </a:rPr>
              <a:t>]</a:t>
            </a:r>
            <a:r>
              <a:rPr lang="zh-TW" altLang="en-US" sz="2400">
                <a:solidFill>
                  <a:srgbClr val="0066FF"/>
                </a:solidFill>
              </a:rPr>
              <a:t>增加；</a:t>
            </a:r>
          </a:p>
          <a:p>
            <a:r>
              <a:rPr lang="zh-TW" altLang="en-US" sz="2400">
                <a:solidFill>
                  <a:srgbClr val="0066FF"/>
                </a:solidFill>
              </a:rPr>
              <a:t>但海水依然呈弱鹼性，即</a:t>
            </a:r>
            <a:br>
              <a:rPr lang="zh-TW" altLang="en-US" sz="2400">
                <a:solidFill>
                  <a:srgbClr val="0066FF"/>
                </a:solidFill>
              </a:rPr>
            </a:br>
            <a:r>
              <a:rPr lang="en-US" altLang="zh-TW" sz="2400">
                <a:solidFill>
                  <a:srgbClr val="0066FF"/>
                </a:solidFill>
              </a:rPr>
              <a:t>[H</a:t>
            </a:r>
            <a:r>
              <a:rPr lang="zh-TW" altLang="en-US" sz="2400">
                <a:solidFill>
                  <a:srgbClr val="0066FF"/>
                </a:solidFill>
              </a:rPr>
              <a:t>＋</a:t>
            </a:r>
            <a:r>
              <a:rPr lang="en-US" altLang="zh-TW" sz="2400">
                <a:solidFill>
                  <a:srgbClr val="0066FF"/>
                </a:solidFill>
              </a:rPr>
              <a:t>]</a:t>
            </a:r>
            <a:r>
              <a:rPr lang="zh-TW" altLang="en-US" sz="2400">
                <a:solidFill>
                  <a:srgbClr val="0066FF"/>
                </a:solidFill>
              </a:rPr>
              <a:t>＜</a:t>
            </a:r>
            <a:r>
              <a:rPr lang="en-US" altLang="zh-TW" sz="2400">
                <a:solidFill>
                  <a:srgbClr val="0066FF"/>
                </a:solidFill>
              </a:rPr>
              <a:t>[OH</a:t>
            </a:r>
            <a:r>
              <a:rPr lang="zh-TW" altLang="en-US" sz="2400">
                <a:solidFill>
                  <a:srgbClr val="0066FF"/>
                </a:solidFill>
              </a:rPr>
              <a:t>－</a:t>
            </a:r>
            <a:r>
              <a:rPr lang="en-US" altLang="zh-TW" sz="2400">
                <a:solidFill>
                  <a:srgbClr val="0066FF"/>
                </a:solidFill>
              </a:rPr>
              <a:t>]</a:t>
            </a:r>
            <a:r>
              <a:rPr lang="zh-TW" altLang="en-US" sz="2400">
                <a:solidFill>
                  <a:srgbClr val="0066FF"/>
                </a:solidFill>
              </a:rPr>
              <a:t>。故選</a:t>
            </a:r>
            <a:r>
              <a:rPr lang="en-US" altLang="zh-TW" sz="2400">
                <a:solidFill>
                  <a:srgbClr val="0066FF"/>
                </a:solidFill>
              </a:rPr>
              <a:t>(C)</a:t>
            </a:r>
            <a:r>
              <a:rPr lang="zh-TW" altLang="en-US" sz="2400">
                <a:solidFill>
                  <a:srgbClr val="0066FF"/>
                </a:solidFill>
              </a:rPr>
              <a:t>。</a:t>
            </a:r>
            <a:r>
              <a:rPr lang="zh-TW" altLang="en-US"/>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3284"/>
                                        </p:tgtEl>
                                        <p:attrNameLst>
                                          <p:attrName>style.visibility</p:attrName>
                                        </p:attrNameLst>
                                      </p:cBhvr>
                                      <p:to>
                                        <p:strVal val="visible"/>
                                      </p:to>
                                    </p:set>
                                    <p:animEffect transition="in" filter="box(in)">
                                      <p:cBhvr>
                                        <p:cTn id="7" dur="500"/>
                                        <p:tgtEl>
                                          <p:spTgt spid="3532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3283"/>
                                        </p:tgtEl>
                                        <p:attrNameLst>
                                          <p:attrName>style.visibility</p:attrName>
                                        </p:attrNameLst>
                                      </p:cBhvr>
                                      <p:to>
                                        <p:strVal val="visible"/>
                                      </p:to>
                                    </p:set>
                                    <p:anim calcmode="lin" valueType="num">
                                      <p:cBhvr additive="base">
                                        <p:cTn id="12" dur="500" fill="hold"/>
                                        <p:tgtEl>
                                          <p:spTgt spid="353283"/>
                                        </p:tgtEl>
                                        <p:attrNameLst>
                                          <p:attrName>ppt_x</p:attrName>
                                        </p:attrNameLst>
                                      </p:cBhvr>
                                      <p:tavLst>
                                        <p:tav tm="0">
                                          <p:val>
                                            <p:strVal val="#ppt_x"/>
                                          </p:val>
                                        </p:tav>
                                        <p:tav tm="100000">
                                          <p:val>
                                            <p:strVal val="#ppt_x"/>
                                          </p:val>
                                        </p:tav>
                                      </p:tavLst>
                                    </p:anim>
                                    <p:anim calcmode="lin" valueType="num">
                                      <p:cBhvr additive="base">
                                        <p:cTn id="13" dur="500" fill="hold"/>
                                        <p:tgtEl>
                                          <p:spTgt spid="35328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1" nodeType="clickEffect">
                                  <p:stCondLst>
                                    <p:cond delay="0"/>
                                  </p:stCondLst>
                                  <p:childTnLst>
                                    <p:set>
                                      <p:cBhvr>
                                        <p:cTn id="17" dur="1" fill="hold">
                                          <p:stCondLst>
                                            <p:cond delay="0"/>
                                          </p:stCondLst>
                                        </p:cTn>
                                        <p:tgtEl>
                                          <p:spTgt spid="353284"/>
                                        </p:tgtEl>
                                        <p:attrNameLst>
                                          <p:attrName>style.visibility</p:attrName>
                                        </p:attrNameLst>
                                      </p:cBhvr>
                                      <p:to>
                                        <p:strVal val="visible"/>
                                      </p:to>
                                    </p:set>
                                    <p:animEffect transition="in" filter="box(in)">
                                      <p:cBhvr>
                                        <p:cTn id="18" dur="500"/>
                                        <p:tgtEl>
                                          <p:spTgt spid="35328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1" nodeType="clickEffect">
                                  <p:stCondLst>
                                    <p:cond delay="0"/>
                                  </p:stCondLst>
                                  <p:childTnLst>
                                    <p:set>
                                      <p:cBhvr>
                                        <p:cTn id="22" dur="1" fill="hold">
                                          <p:stCondLst>
                                            <p:cond delay="0"/>
                                          </p:stCondLst>
                                        </p:cTn>
                                        <p:tgtEl>
                                          <p:spTgt spid="353283"/>
                                        </p:tgtEl>
                                        <p:attrNameLst>
                                          <p:attrName>style.visibility</p:attrName>
                                        </p:attrNameLst>
                                      </p:cBhvr>
                                      <p:to>
                                        <p:strVal val="visible"/>
                                      </p:to>
                                    </p:set>
                                    <p:animEffect transition="in" filter="blinds(horizontal)">
                                      <p:cBhvr>
                                        <p:cTn id="23" dur="500"/>
                                        <p:tgtEl>
                                          <p:spTgt spid="353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P spid="353283" grpId="1"/>
      <p:bldP spid="353284" grpId="0"/>
      <p:bldP spid="353284" grpId="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a:xfrm>
            <a:off x="539750" y="404813"/>
            <a:ext cx="8229600" cy="3124200"/>
          </a:xfrm>
        </p:spPr>
        <p:txBody>
          <a:bodyPr/>
          <a:lstStyle/>
          <a:p>
            <a:pPr>
              <a:lnSpc>
                <a:spcPct val="90000"/>
              </a:lnSpc>
            </a:pPr>
            <a:r>
              <a:rPr lang="zh-TW" altLang="en-US" sz="2800"/>
              <a:t>在室溫下，小麗以附圖的裝置進行酸鹼滴定的實驗，關於此實驗的說明，下列何者正確？ </a:t>
            </a:r>
            <a:r>
              <a:rPr lang="en-US" altLang="zh-TW" sz="2800"/>
              <a:t>(A)</a:t>
            </a:r>
            <a:r>
              <a:rPr lang="zh-TW" altLang="en-US" sz="2800"/>
              <a:t>滴定前，可觀察到錐形瓶內液體顏色呈粉紅色 </a:t>
            </a:r>
            <a:r>
              <a:rPr lang="en-US" altLang="zh-TW" sz="2800"/>
              <a:t>(B)</a:t>
            </a:r>
            <a:r>
              <a:rPr lang="zh-TW" altLang="en-US" sz="2800"/>
              <a:t>應在滴定管內裝入</a:t>
            </a:r>
            <a:r>
              <a:rPr lang="en-US" altLang="zh-TW" sz="2800"/>
              <a:t>pH</a:t>
            </a:r>
            <a:r>
              <a:rPr lang="zh-TW" altLang="en-US" sz="2800"/>
              <a:t>＜</a:t>
            </a:r>
            <a:r>
              <a:rPr lang="en-US" altLang="zh-TW" sz="2800"/>
              <a:t>7</a:t>
            </a:r>
            <a:r>
              <a:rPr lang="zh-TW" altLang="en-US" sz="2800"/>
              <a:t>的液體，才能進行上述實驗 </a:t>
            </a:r>
            <a:r>
              <a:rPr lang="en-US" altLang="zh-TW" sz="2800"/>
              <a:t>(C)</a:t>
            </a:r>
            <a:r>
              <a:rPr lang="zh-TW" altLang="en-US" sz="2800"/>
              <a:t>從滴定管上端倒入液體時，應將開關打開再倒入 </a:t>
            </a:r>
            <a:r>
              <a:rPr lang="en-US" altLang="zh-TW" sz="2800"/>
              <a:t>(D)</a:t>
            </a:r>
            <a:r>
              <a:rPr lang="zh-TW" altLang="en-US" sz="2800"/>
              <a:t>滴定前，將滴定管開關下端的空氣排出，才能準確記錄液體的使用量</a:t>
            </a:r>
            <a:r>
              <a:rPr lang="zh-TW" altLang="en-US"/>
              <a:t> </a:t>
            </a:r>
          </a:p>
        </p:txBody>
      </p:sp>
      <p:pic>
        <p:nvPicPr>
          <p:cNvPr id="354307" name="Picture 3" descr="Y8F39A0-K-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213100"/>
            <a:ext cx="3090862"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8" name="Rectangle 4"/>
          <p:cNvSpPr>
            <a:spLocks noChangeArrowheads="1"/>
          </p:cNvSpPr>
          <p:nvPr/>
        </p:nvSpPr>
        <p:spPr bwMode="auto">
          <a:xfrm>
            <a:off x="6804025" y="5400675"/>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4308"/>
                                        </p:tgtEl>
                                        <p:attrNameLst>
                                          <p:attrName>style.visibility</p:attrName>
                                        </p:attrNameLst>
                                      </p:cBhvr>
                                      <p:to>
                                        <p:strVal val="visible"/>
                                      </p:to>
                                    </p:set>
                                    <p:anim calcmode="lin" valueType="num">
                                      <p:cBhvr additive="base">
                                        <p:cTn id="7" dur="500" fill="hold"/>
                                        <p:tgtEl>
                                          <p:spTgt spid="354308"/>
                                        </p:tgtEl>
                                        <p:attrNameLst>
                                          <p:attrName>ppt_x</p:attrName>
                                        </p:attrNameLst>
                                      </p:cBhvr>
                                      <p:tavLst>
                                        <p:tav tm="0">
                                          <p:val>
                                            <p:strVal val="#ppt_x"/>
                                          </p:val>
                                        </p:tav>
                                        <p:tav tm="100000">
                                          <p:val>
                                            <p:strVal val="#ppt_x"/>
                                          </p:val>
                                        </p:tav>
                                      </p:tavLst>
                                    </p:anim>
                                    <p:anim calcmode="lin" valueType="num">
                                      <p:cBhvr additive="base">
                                        <p:cTn id="8" dur="500" fill="hold"/>
                                        <p:tgtEl>
                                          <p:spTgt spid="3543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457200" y="274638"/>
            <a:ext cx="8229600" cy="3225800"/>
          </a:xfrm>
        </p:spPr>
        <p:txBody>
          <a:bodyPr anchor="t"/>
          <a:lstStyle/>
          <a:p>
            <a:pPr algn="l"/>
            <a:r>
              <a:rPr lang="zh-TW" altLang="en-US" sz="2600"/>
              <a:t>有甲、乙、丙和丁四杯體積均為</a:t>
            </a:r>
            <a:r>
              <a:rPr lang="en-US" altLang="zh-TW" sz="2600"/>
              <a:t>100 mL</a:t>
            </a:r>
            <a:r>
              <a:rPr lang="zh-TW" altLang="en-US" sz="2600"/>
              <a:t>的水溶液，其中兩杯為碳酸鈉溶液，另外兩杯為鹽酸，</a:t>
            </a:r>
            <a:r>
              <a:rPr lang="en-US" altLang="zh-TW" sz="2600"/>
              <a:t>25 ℃</a:t>
            </a:r>
            <a:r>
              <a:rPr lang="zh-TW" altLang="en-US" sz="2600"/>
              <a:t>時這四杯溶液的</a:t>
            </a:r>
            <a:r>
              <a:rPr lang="en-US" altLang="zh-TW" sz="2600"/>
              <a:t>pH</a:t>
            </a:r>
            <a:r>
              <a:rPr lang="zh-TW" altLang="en-US" sz="2600"/>
              <a:t>值如附圖所示：</a:t>
            </a:r>
            <a:br>
              <a:rPr lang="zh-TW" altLang="en-US" sz="2600"/>
            </a:br>
            <a:r>
              <a:rPr lang="zh-TW" altLang="en-US" sz="2600"/>
              <a:t>已知鹽酸和碳酸鈉反應會產生二氧化碳，下列哪兩杯溶液混合後，產生二氧化碳的初始速率最慢？</a:t>
            </a:r>
            <a:br>
              <a:rPr lang="zh-TW" altLang="en-US" sz="2600"/>
            </a:br>
            <a:r>
              <a:rPr lang="en-US" altLang="zh-TW" sz="2600"/>
              <a:t>(A)</a:t>
            </a:r>
            <a:r>
              <a:rPr lang="zh-TW" altLang="en-US" sz="2600"/>
              <a:t>甲和丙　　</a:t>
            </a:r>
            <a:r>
              <a:rPr lang="en-US" altLang="zh-TW" sz="2600"/>
              <a:t>(B)</a:t>
            </a:r>
            <a:r>
              <a:rPr lang="zh-TW" altLang="en-US" sz="2600"/>
              <a:t>甲和丁　　</a:t>
            </a:r>
            <a:r>
              <a:rPr lang="en-US" altLang="zh-TW" sz="2600"/>
              <a:t>(C)</a:t>
            </a:r>
            <a:r>
              <a:rPr lang="zh-TW" altLang="en-US" sz="2600"/>
              <a:t>乙和丙　　</a:t>
            </a:r>
            <a:r>
              <a:rPr lang="en-US" altLang="zh-TW" sz="2600"/>
              <a:t>(D)</a:t>
            </a:r>
            <a:r>
              <a:rPr lang="zh-TW" altLang="en-US" sz="2600"/>
              <a:t>乙和丁</a:t>
            </a:r>
            <a:r>
              <a:rPr lang="zh-TW" altLang="en-US" sz="4000"/>
              <a:t>  </a:t>
            </a:r>
            <a:r>
              <a:rPr lang="zh-TW" altLang="en-US" sz="2400"/>
              <a:t>            </a:t>
            </a:r>
          </a:p>
        </p:txBody>
      </p:sp>
      <p:pic>
        <p:nvPicPr>
          <p:cNvPr id="3553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284538"/>
            <a:ext cx="7848600" cy="1296987"/>
          </a:xfrm>
          <a:prstGeom prst="rect">
            <a:avLst/>
          </a:prstGeom>
          <a:noFill/>
          <a:extLst>
            <a:ext uri="{909E8E84-426E-40DD-AFC4-6F175D3DCCD1}">
              <a14:hiddenFill xmlns:a14="http://schemas.microsoft.com/office/drawing/2010/main">
                <a:solidFill>
                  <a:srgbClr val="FFFFFF"/>
                </a:solidFill>
              </a14:hiddenFill>
            </a:ext>
          </a:extLst>
        </p:spPr>
      </p:pic>
      <p:sp>
        <p:nvSpPr>
          <p:cNvPr id="355332" name="Rectangle 4"/>
          <p:cNvSpPr>
            <a:spLocks noGrp="1" noChangeArrowheads="1"/>
          </p:cNvSpPr>
          <p:nvPr>
            <p:ph type="body" idx="1"/>
          </p:nvPr>
        </p:nvSpPr>
        <p:spPr>
          <a:xfrm>
            <a:off x="457200" y="5084763"/>
            <a:ext cx="8229600" cy="1041400"/>
          </a:xfrm>
        </p:spPr>
        <p:txBody>
          <a:bodyPr/>
          <a:lstStyle/>
          <a:p>
            <a:r>
              <a:rPr lang="zh-TW" altLang="en-US"/>
              <a:t>答案：</a:t>
            </a:r>
            <a:r>
              <a:rPr lang="en-US" altLang="zh-TW"/>
              <a:t>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5332">
                                            <p:txEl>
                                              <p:pRg st="0" end="0"/>
                                            </p:txEl>
                                          </p:spTgt>
                                        </p:tgtEl>
                                        <p:attrNameLst>
                                          <p:attrName>style.visibility</p:attrName>
                                        </p:attrNameLst>
                                      </p:cBhvr>
                                      <p:to>
                                        <p:strVal val="visible"/>
                                      </p:to>
                                    </p:set>
                                    <p:animEffect transition="in" filter="box(in)">
                                      <p:cBhvr>
                                        <p:cTn id="7" dur="500"/>
                                        <p:tgtEl>
                                          <p:spTgt spid="3553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2"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body" idx="1"/>
          </p:nvPr>
        </p:nvSpPr>
        <p:spPr>
          <a:xfrm>
            <a:off x="611188" y="333375"/>
            <a:ext cx="8229600" cy="4525963"/>
          </a:xfrm>
        </p:spPr>
        <p:txBody>
          <a:bodyPr/>
          <a:lstStyle/>
          <a:p>
            <a:r>
              <a:rPr lang="en-US" altLang="zh-TW">
                <a:solidFill>
                  <a:srgbClr val="FF0000"/>
                </a:solidFill>
              </a:rPr>
              <a:t>106</a:t>
            </a:r>
            <a:r>
              <a:rPr lang="zh-TW" altLang="en-US"/>
              <a:t>阿凱於某地收集雨水，並在</a:t>
            </a:r>
            <a:r>
              <a:rPr lang="en-US" altLang="zh-TW"/>
              <a:t>25</a:t>
            </a:r>
            <a:r>
              <a:rPr lang="zh-TW" altLang="en-US"/>
              <a:t>　℃的環境下以不同的試紙測試雨水的酸鹼性，下列哪一種試紙的顏色變化情形，最可能是說明「此地雨水的</a:t>
            </a:r>
            <a:r>
              <a:rPr lang="en-US" altLang="zh-TW"/>
              <a:t>pH</a:t>
            </a:r>
            <a:r>
              <a:rPr lang="zh-TW" altLang="en-US"/>
              <a:t>值小於</a:t>
            </a:r>
            <a:r>
              <a:rPr lang="en-US" altLang="zh-TW"/>
              <a:t>5.0</a:t>
            </a:r>
            <a:r>
              <a:rPr lang="zh-TW" altLang="en-US"/>
              <a:t>」的理由之一？</a:t>
            </a:r>
            <a:br>
              <a:rPr lang="zh-TW" altLang="en-US"/>
            </a:br>
            <a:r>
              <a:rPr lang="en-US" altLang="zh-TW"/>
              <a:t>(A)</a:t>
            </a:r>
            <a:r>
              <a:rPr lang="zh-TW" altLang="en-US"/>
              <a:t>藍色石蕊試紙變成紅色</a:t>
            </a:r>
            <a:br>
              <a:rPr lang="zh-TW" altLang="en-US"/>
            </a:br>
            <a:r>
              <a:rPr lang="en-US" altLang="zh-TW"/>
              <a:t>(B)</a:t>
            </a:r>
            <a:r>
              <a:rPr lang="zh-TW" altLang="en-US"/>
              <a:t>紅色石蕊試紙變成藍色</a:t>
            </a:r>
            <a:br>
              <a:rPr lang="zh-TW" altLang="en-US"/>
            </a:br>
            <a:r>
              <a:rPr lang="en-US" altLang="zh-TW"/>
              <a:t>(C)</a:t>
            </a:r>
            <a:r>
              <a:rPr lang="zh-TW" altLang="en-US"/>
              <a:t>藍色氯化亞鈷試紙變成粉紅色</a:t>
            </a:r>
            <a:br>
              <a:rPr lang="zh-TW" altLang="en-US"/>
            </a:br>
            <a:r>
              <a:rPr lang="en-US" altLang="zh-TW"/>
              <a:t>(D)</a:t>
            </a:r>
            <a:r>
              <a:rPr lang="zh-TW" altLang="en-US"/>
              <a:t>粉紅色氯化亞鈷試紙變成藍色 </a:t>
            </a:r>
          </a:p>
        </p:txBody>
      </p:sp>
      <p:sp>
        <p:nvSpPr>
          <p:cNvPr id="356355" name="Text Box 3"/>
          <p:cNvSpPr txBox="1">
            <a:spLocks noChangeArrowheads="1"/>
          </p:cNvSpPr>
          <p:nvPr/>
        </p:nvSpPr>
        <p:spPr bwMode="auto">
          <a:xfrm>
            <a:off x="611188" y="5013325"/>
            <a:ext cx="80645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a:t>【</a:t>
            </a:r>
            <a:r>
              <a:rPr lang="zh-TW" altLang="en-US"/>
              <a:t>答案</a:t>
            </a:r>
            <a:r>
              <a:rPr lang="en-US" altLang="zh-TW"/>
              <a:t>】A</a:t>
            </a:r>
            <a:r>
              <a:rPr lang="zh-TW" altLang="en-US"/>
              <a:t>　</a:t>
            </a:r>
          </a:p>
          <a:p>
            <a:r>
              <a:rPr lang="en-US" altLang="zh-TW"/>
              <a:t>【</a:t>
            </a:r>
            <a:r>
              <a:rPr lang="zh-TW" altLang="en-US"/>
              <a:t>解析</a:t>
            </a:r>
            <a:r>
              <a:rPr lang="en-US" altLang="zh-TW"/>
              <a:t>】</a:t>
            </a:r>
            <a:r>
              <a:rPr lang="zh-TW" altLang="en-US"/>
              <a:t>雨水</a:t>
            </a:r>
            <a:r>
              <a:rPr lang="en-US" altLang="zh-TW"/>
              <a:t>pH</a:t>
            </a:r>
            <a:r>
              <a:rPr lang="zh-TW" altLang="en-US"/>
              <a:t>值小於</a:t>
            </a:r>
            <a:r>
              <a:rPr lang="en-US" altLang="zh-TW"/>
              <a:t>5</a:t>
            </a:r>
            <a:r>
              <a:rPr lang="zh-TW" altLang="en-US"/>
              <a:t>，代表雨水呈現酸性的情況，可使藍色石蕊試紙變紅色；氯化亞鈷試紙則是用以檢驗有無水分存在，故答案選</a:t>
            </a:r>
            <a:r>
              <a:rPr lang="en-US" altLang="zh-TW"/>
              <a:t>(A)</a:t>
            </a:r>
            <a:r>
              <a:rPr lang="zh-TW" altLang="en-US"/>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6355"/>
                                        </p:tgtEl>
                                        <p:attrNameLst>
                                          <p:attrName>style.visibility</p:attrName>
                                        </p:attrNameLst>
                                      </p:cBhvr>
                                      <p:to>
                                        <p:strVal val="visible"/>
                                      </p:to>
                                    </p:set>
                                    <p:animEffect transition="in" filter="box(in)">
                                      <p:cBhvr>
                                        <p:cTn id="7" dur="500"/>
                                        <p:tgtEl>
                                          <p:spTgt spid="356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5"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404664"/>
            <a:ext cx="7772400"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kern="100" dirty="0">
                <a:solidFill>
                  <a:srgbClr val="FF0000"/>
                </a:solidFill>
                <a:latin typeface="華康中黑體" panose="020B0509000000000000" pitchFamily="49" charset="-120"/>
                <a:ea typeface="華康中黑體" panose="020B0509000000000000" pitchFamily="49" charset="-120"/>
                <a:cs typeface="Times New Roman"/>
              </a:rPr>
              <a:t>107</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曉萱進行滲透作用的實驗，其步驟和說明如附圖所示：已知水可以自由進出丙小袋的薄膜而蔗糖不行，結果其中一杯內的小袋保持原形狀且體積幾乎不變，另一杯內的小袋形狀萎縮且體積變小。若各溶液的密度均約為</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1</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　</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g</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cm</a:t>
            </a:r>
            <a:r>
              <a:rPr kumimoji="0" lang="en-US" altLang="zh-TW" sz="2400" kern="100" baseline="30000" dirty="0">
                <a:solidFill>
                  <a:srgbClr val="000000"/>
                </a:solidFill>
                <a:latin typeface="華康中黑體" panose="020B0509000000000000" pitchFamily="49" charset="-120"/>
                <a:ea typeface="華康中黑體" panose="020B0509000000000000" pitchFamily="49" charset="-120"/>
                <a:cs typeface="Times New Roman"/>
              </a:rPr>
              <a:t>3</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，則步驟一中甲、乙和丙三種溶液濃度的關係，應為下列何者？（</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1</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莫耳的蔗糖質量為</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342 g</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
            </a:r>
            <a:b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b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(A)</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乙最小，甲與丙相近</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 (B)</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乙最大，甲與丙相近</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 (C)</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甲最小，乙與丙相近</a:t>
            </a:r>
            <a:r>
              <a:rPr kumimoji="0" lang="en-US" altLang="zh-TW" sz="2400" kern="100" dirty="0">
                <a:solidFill>
                  <a:srgbClr val="000000"/>
                </a:solidFill>
                <a:latin typeface="華康中黑體" panose="020B0509000000000000" pitchFamily="49" charset="-120"/>
                <a:ea typeface="華康中黑體" panose="020B0509000000000000" pitchFamily="49" charset="-120"/>
                <a:cs typeface="Times New Roman"/>
              </a:rPr>
              <a:t>(D)</a:t>
            </a:r>
            <a:r>
              <a:rPr kumimoji="0" lang="zh-TW" altLang="zh-TW" sz="2400" kern="100" dirty="0">
                <a:solidFill>
                  <a:srgbClr val="000000"/>
                </a:solidFill>
                <a:latin typeface="華康中黑體" panose="020B0509000000000000" pitchFamily="49" charset="-120"/>
                <a:ea typeface="華康中黑體" panose="020B0509000000000000" pitchFamily="49" charset="-120"/>
                <a:cs typeface="Times New Roman"/>
              </a:rPr>
              <a:t>甲最大，乙與丙相近</a:t>
            </a: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37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789040"/>
            <a:ext cx="3744416" cy="2604244"/>
          </a:xfrm>
          <a:prstGeom prst="rect">
            <a:avLst/>
          </a:prstGeom>
          <a:noFill/>
          <a:ln>
            <a:noFill/>
          </a:ln>
        </p:spPr>
      </p:pic>
      <p:pic>
        <p:nvPicPr>
          <p:cNvPr id="4" name="圖片 3" descr="Y8ML7A0-37b"/>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971094"/>
            <a:ext cx="2531605" cy="2240136"/>
          </a:xfrm>
          <a:prstGeom prst="rect">
            <a:avLst/>
          </a:prstGeom>
          <a:noFill/>
          <a:ln>
            <a:noFill/>
          </a:ln>
        </p:spPr>
      </p:pic>
      <p:sp>
        <p:nvSpPr>
          <p:cNvPr id="5" name="矩形 4"/>
          <p:cNvSpPr/>
          <p:nvPr/>
        </p:nvSpPr>
        <p:spPr>
          <a:xfrm>
            <a:off x="6845390" y="3356992"/>
            <a:ext cx="2141984" cy="3139321"/>
          </a:xfrm>
          <a:prstGeom prst="rect">
            <a:avLst/>
          </a:prstGeom>
        </p:spPr>
        <p:txBody>
          <a:bodyPr wrap="square">
            <a:spAutoFit/>
          </a:bodyPr>
          <a:lstStyle/>
          <a:p>
            <a:pPr fontAlgn="auto">
              <a:spcBef>
                <a:spcPts val="0"/>
              </a:spcBef>
              <a:spcAft>
                <a:spcPts val="0"/>
              </a:spcAf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(D)</a:t>
            </a:r>
            <a:endParaRPr kumimoji="0" lang="zh-TW" altLang="zh-TW" kern="100" dirty="0">
              <a:solidFill>
                <a:prstClr val="black"/>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標楷體"/>
                <a:cs typeface="Times New Roman"/>
              </a:rPr>
              <a:t>解析：</a:t>
            </a:r>
            <a:r>
              <a:rPr kumimoji="0" lang="zh-TW" altLang="zh-TW" kern="100" dirty="0">
                <a:solidFill>
                  <a:srgbClr val="0000FF"/>
                </a:solidFill>
                <a:latin typeface="Calibri"/>
                <a:ea typeface="新細明體"/>
                <a:cs typeface="Times New Roman"/>
              </a:rPr>
              <a:t>甲杯濃度</a:t>
            </a:r>
            <a:r>
              <a:rPr kumimoji="0" lang="en-US" altLang="zh-TW" kern="100" dirty="0">
                <a:solidFill>
                  <a:srgbClr val="0000FF"/>
                </a:solidFill>
                <a:latin typeface="Calibri"/>
                <a:ea typeface="新細明體"/>
                <a:cs typeface="Times New Roman"/>
              </a:rPr>
              <a:t>0.5 M</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0.5</a:t>
            </a:r>
            <a:r>
              <a:rPr kumimoji="0" lang="zh-TW" altLang="zh-TW" kern="100" dirty="0">
                <a:solidFill>
                  <a:srgbClr val="0000FF"/>
                </a:solidFill>
                <a:latin typeface="Calibri"/>
                <a:ea typeface="新細明體"/>
                <a:cs typeface="Times New Roman"/>
              </a:rPr>
              <a:t>莫耳／公升≒（</a:t>
            </a:r>
            <a:r>
              <a:rPr kumimoji="0" lang="en-US" altLang="zh-TW" kern="100" dirty="0">
                <a:solidFill>
                  <a:srgbClr val="0000FF"/>
                </a:solidFill>
                <a:latin typeface="Calibri"/>
                <a:ea typeface="新細明體"/>
                <a:cs typeface="Times New Roman"/>
              </a:rPr>
              <a:t>0.5</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342</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1000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17</a:t>
            </a:r>
            <a:r>
              <a:rPr kumimoji="0" lang="zh-TW" altLang="zh-TW" kern="100" dirty="0">
                <a:solidFill>
                  <a:srgbClr val="0000FF"/>
                </a:solidFill>
                <a:latin typeface="Calibri"/>
                <a:ea typeface="新細明體"/>
                <a:cs typeface="Times New Roman"/>
              </a:rPr>
              <a:t>％，可知濃度甲＞乙。水是由濃度小者滲透至濃度大者，可知乙、丙濃度約相近，而甲濃度最大。</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148925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4388124"/>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15</a:t>
            </a:r>
            <a:r>
              <a:rPr lang="zh-TW" altLang="en-US" sz="3200" dirty="0">
                <a:solidFill>
                  <a:srgbClr val="000000"/>
                </a:solidFill>
                <a:latin typeface="Times New Roman"/>
                <a:ea typeface="標楷體" pitchFamily="65" charset="-120"/>
              </a:rPr>
              <a:t>患有「胃酸過多症」的患者，即使空腹也會大量分泌胃酸</a:t>
            </a:r>
            <a:r>
              <a:rPr lang="en-US" altLang="zh-TW" sz="3200" dirty="0">
                <a:solidFill>
                  <a:srgbClr val="000000"/>
                </a:solidFill>
                <a:latin typeface="Times New Roman"/>
                <a:ea typeface="標楷體" pitchFamily="65" charset="-120"/>
              </a:rPr>
              <a:t>(</a:t>
            </a:r>
            <a:r>
              <a:rPr lang="en-US" altLang="zh-TW" sz="3200" dirty="0" err="1">
                <a:solidFill>
                  <a:srgbClr val="000000"/>
                </a:solidFill>
                <a:latin typeface="Times New Roman"/>
                <a:ea typeface="標楷體" pitchFamily="65" charset="-120"/>
              </a:rPr>
              <a:t>HCl</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，使胃液的</a:t>
            </a:r>
            <a:r>
              <a:rPr lang="en-US" altLang="zh-TW" sz="3200" dirty="0">
                <a:solidFill>
                  <a:srgbClr val="000000"/>
                </a:solidFill>
                <a:latin typeface="Times New Roman"/>
                <a:ea typeface="標楷體" pitchFamily="65" charset="-120"/>
              </a:rPr>
              <a:t>pH</a:t>
            </a:r>
            <a:r>
              <a:rPr lang="zh-TW" altLang="en-US" sz="3200" dirty="0">
                <a:solidFill>
                  <a:srgbClr val="000000"/>
                </a:solidFill>
                <a:latin typeface="Times New Roman"/>
                <a:ea typeface="標楷體" pitchFamily="65" charset="-120"/>
              </a:rPr>
              <a:t>值在</a:t>
            </a:r>
            <a:r>
              <a:rPr lang="en-US" altLang="zh-TW" sz="3200" dirty="0">
                <a:solidFill>
                  <a:srgbClr val="000000"/>
                </a:solidFill>
                <a:latin typeface="Times New Roman"/>
                <a:ea typeface="標楷體" pitchFamily="65" charset="-120"/>
              </a:rPr>
              <a:t>______</a:t>
            </a:r>
            <a:r>
              <a:rPr lang="zh-TW" altLang="en-US" sz="3200" dirty="0">
                <a:solidFill>
                  <a:srgbClr val="000000"/>
                </a:solidFill>
                <a:latin typeface="Times New Roman"/>
                <a:ea typeface="標楷體" pitchFamily="65" charset="-120"/>
              </a:rPr>
              <a:t>左右，並引起胃灼熱或胃痛等症狀。此時，可服用胃藥，胃藥中的成分如碳酸氫鈉，能與胃酸發生中和反應，使胃液的</a:t>
            </a:r>
            <a:r>
              <a:rPr lang="en-US" altLang="zh-TW" sz="3200" dirty="0">
                <a:solidFill>
                  <a:srgbClr val="000000"/>
                </a:solidFill>
                <a:latin typeface="Times New Roman"/>
                <a:ea typeface="標楷體" pitchFamily="65" charset="-120"/>
              </a:rPr>
              <a:t>pH</a:t>
            </a:r>
            <a:r>
              <a:rPr lang="zh-TW" altLang="en-US" sz="3200" dirty="0">
                <a:solidFill>
                  <a:srgbClr val="000000"/>
                </a:solidFill>
                <a:latin typeface="Times New Roman"/>
                <a:ea typeface="標楷體" pitchFamily="65" charset="-120"/>
              </a:rPr>
              <a:t>值暫時</a:t>
            </a:r>
            <a:r>
              <a:rPr lang="en-US" altLang="zh-TW" sz="3200" dirty="0">
                <a:solidFill>
                  <a:srgbClr val="000000"/>
                </a:solidFill>
                <a:latin typeface="Times New Roman"/>
                <a:ea typeface="標楷體" pitchFamily="65" charset="-120"/>
              </a:rPr>
              <a:t>______</a:t>
            </a:r>
            <a:r>
              <a:rPr lang="zh-TW" altLang="en-US" sz="3200" dirty="0">
                <a:solidFill>
                  <a:srgbClr val="000000"/>
                </a:solidFill>
                <a:latin typeface="Times New Roman"/>
                <a:ea typeface="標楷體" pitchFamily="65" charset="-120"/>
              </a:rPr>
              <a:t>，並緩解胃灼熱及胃痛等症狀。上述畫線處，依序應填入下列何者才比較合理？</a:t>
            </a:r>
            <a:endParaRPr lang="en-US" altLang="zh-TW" sz="3200" dirty="0">
              <a:solidFill>
                <a:srgbClr val="000000"/>
              </a:solidFill>
              <a:latin typeface="Times New Roman"/>
              <a:ea typeface="標楷體" pitchFamily="65" charset="-120"/>
            </a:endParaRPr>
          </a:p>
        </p:txBody>
      </p:sp>
    </p:spTree>
    <p:extLst>
      <p:ext uri="{BB962C8B-B14F-4D97-AF65-F5344CB8AC3E}">
        <p14:creationId xmlns:p14="http://schemas.microsoft.com/office/powerpoint/2010/main" val="379278266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2259080"/>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	(A) 1</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2</a:t>
            </a:r>
            <a:r>
              <a:rPr lang="zh-TW" altLang="en-US" sz="3200">
                <a:solidFill>
                  <a:srgbClr val="000000"/>
                </a:solidFill>
                <a:latin typeface="Times New Roman"/>
                <a:ea typeface="標楷體" pitchFamily="65" charset="-120"/>
              </a:rPr>
              <a:t>；上升到</a:t>
            </a:r>
            <a:r>
              <a:rPr lang="en-US" altLang="zh-TW" sz="3200">
                <a:solidFill>
                  <a:srgbClr val="000000"/>
                </a:solidFill>
                <a:latin typeface="Times New Roman"/>
                <a:ea typeface="標楷體" pitchFamily="65" charset="-120"/>
              </a:rPr>
              <a:t>5</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7</a:t>
            </a:r>
          </a:p>
          <a:p>
            <a:pPr marL="541338" indent="-541338" algn="just">
              <a:lnSpc>
                <a:spcPct val="110000"/>
              </a:lnSpc>
            </a:pPr>
            <a:r>
              <a:rPr lang="en-US" altLang="zh-TW" sz="3200">
                <a:solidFill>
                  <a:srgbClr val="000000"/>
                </a:solidFill>
                <a:latin typeface="Times New Roman"/>
                <a:ea typeface="標楷體" pitchFamily="65" charset="-120"/>
              </a:rPr>
              <a:t>	(B) 8</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9</a:t>
            </a:r>
            <a:r>
              <a:rPr lang="zh-TW" altLang="en-US" sz="3200">
                <a:solidFill>
                  <a:srgbClr val="000000"/>
                </a:solidFill>
                <a:latin typeface="Times New Roman"/>
                <a:ea typeface="標楷體" pitchFamily="65" charset="-120"/>
              </a:rPr>
              <a:t>；下降到</a:t>
            </a:r>
            <a:r>
              <a:rPr lang="en-US" altLang="zh-TW" sz="3200">
                <a:solidFill>
                  <a:srgbClr val="000000"/>
                </a:solidFill>
                <a:latin typeface="Times New Roman"/>
                <a:ea typeface="標楷體" pitchFamily="65" charset="-120"/>
              </a:rPr>
              <a:t>5</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6</a:t>
            </a:r>
          </a:p>
          <a:p>
            <a:pPr marL="541338" indent="-541338" algn="just">
              <a:lnSpc>
                <a:spcPct val="110000"/>
              </a:lnSpc>
            </a:pPr>
            <a:r>
              <a:rPr lang="en-US" altLang="zh-TW" sz="3200">
                <a:solidFill>
                  <a:srgbClr val="000000"/>
                </a:solidFill>
                <a:latin typeface="Times New Roman"/>
                <a:ea typeface="標楷體" pitchFamily="65" charset="-120"/>
              </a:rPr>
              <a:t>	(C) 7</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8</a:t>
            </a:r>
            <a:r>
              <a:rPr lang="zh-TW" altLang="en-US" sz="3200">
                <a:solidFill>
                  <a:srgbClr val="000000"/>
                </a:solidFill>
                <a:latin typeface="Times New Roman"/>
                <a:ea typeface="標楷體" pitchFamily="65" charset="-120"/>
              </a:rPr>
              <a:t>；上升到</a:t>
            </a:r>
            <a:r>
              <a:rPr lang="en-US" altLang="zh-TW" sz="3200">
                <a:solidFill>
                  <a:srgbClr val="000000"/>
                </a:solidFill>
                <a:latin typeface="Times New Roman"/>
                <a:ea typeface="標楷體" pitchFamily="65" charset="-120"/>
              </a:rPr>
              <a:t>8</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9</a:t>
            </a:r>
          </a:p>
          <a:p>
            <a:pPr marL="541338" indent="-541338" algn="just">
              <a:lnSpc>
                <a:spcPct val="110000"/>
              </a:lnSpc>
            </a:pPr>
            <a:r>
              <a:rPr lang="en-US" altLang="zh-TW" sz="3200">
                <a:solidFill>
                  <a:srgbClr val="000000"/>
                </a:solidFill>
                <a:latin typeface="Times New Roman"/>
                <a:ea typeface="標楷體" pitchFamily="65" charset="-120"/>
              </a:rPr>
              <a:t>	(D) 3</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4</a:t>
            </a:r>
            <a:r>
              <a:rPr lang="zh-TW" altLang="en-US" sz="3200">
                <a:solidFill>
                  <a:srgbClr val="000000"/>
                </a:solidFill>
                <a:latin typeface="Times New Roman"/>
                <a:ea typeface="標楷體" pitchFamily="65" charset="-120"/>
              </a:rPr>
              <a:t>；下降到</a:t>
            </a:r>
            <a:r>
              <a:rPr lang="en-US" altLang="zh-TW" sz="3200">
                <a:solidFill>
                  <a:srgbClr val="000000"/>
                </a:solidFill>
                <a:latin typeface="Times New Roman"/>
                <a:ea typeface="標楷體" pitchFamily="65" charset="-120"/>
              </a:rPr>
              <a:t>1</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2</a:t>
            </a:r>
          </a:p>
        </p:txBody>
      </p:sp>
    </p:spTree>
    <p:extLst>
      <p:ext uri="{BB962C8B-B14F-4D97-AF65-F5344CB8AC3E}">
        <p14:creationId xmlns:p14="http://schemas.microsoft.com/office/powerpoint/2010/main" val="126959055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7"/>
            <a:ext cx="8229600" cy="2232248"/>
          </a:xfrm>
        </p:spPr>
        <p:txBody>
          <a:bodyPr/>
          <a:lstStyle/>
          <a:p>
            <a:r>
              <a:rPr lang="en-US" altLang="zh-TW" dirty="0" smtClean="0">
                <a:solidFill>
                  <a:srgbClr val="FF0000"/>
                </a:solidFill>
                <a:latin typeface="Times New Roman"/>
                <a:ea typeface="華康中明體"/>
              </a:rPr>
              <a:t>111</a:t>
            </a:r>
            <a:r>
              <a:rPr lang="en-US" altLang="zh-TW" dirty="0" smtClean="0">
                <a:latin typeface="Times New Roman"/>
                <a:ea typeface="華康中明體"/>
              </a:rPr>
              <a:t>41</a:t>
            </a:r>
            <a:r>
              <a:rPr lang="en-US" altLang="zh-TW" dirty="0">
                <a:latin typeface="Times New Roman"/>
                <a:ea typeface="華康中明體"/>
              </a:rPr>
              <a:t>.	</a:t>
            </a:r>
            <a:r>
              <a:rPr lang="zh-TW" altLang="zh-TW" dirty="0">
                <a:latin typeface="Times New Roman"/>
                <a:ea typeface="華康中明體"/>
                <a:cs typeface="Times New Roman"/>
              </a:rPr>
              <a:t>圖</a:t>
            </a:r>
            <a:r>
              <a:rPr lang="en-US" altLang="zh-TW" dirty="0">
                <a:latin typeface="Times New Roman"/>
                <a:ea typeface="華康中明體"/>
              </a:rPr>
              <a:t>(</a:t>
            </a:r>
            <a:r>
              <a:rPr lang="zh-TW" altLang="zh-TW" dirty="0">
                <a:latin typeface="Times New Roman"/>
                <a:ea typeface="華康中明體"/>
                <a:cs typeface="Times New Roman"/>
              </a:rPr>
              <a:t>二十二</a:t>
            </a:r>
            <a:r>
              <a:rPr lang="en-US" altLang="zh-TW" dirty="0">
                <a:latin typeface="Times New Roman"/>
                <a:ea typeface="華康中明體"/>
              </a:rPr>
              <a:t>)</a:t>
            </a:r>
            <a:r>
              <a:rPr lang="zh-TW" altLang="zh-TW" dirty="0">
                <a:latin typeface="Times New Roman"/>
                <a:ea typeface="華康中明體"/>
                <a:cs typeface="Times New Roman"/>
              </a:rPr>
              <a:t>為老師進行實驗的步驟示意圖，在步驟四乙瓶溶液倒入前，若要預測甲瓶溶液顏色變化的可能情形，則下列的預測何者最合理？</a:t>
            </a:r>
            <a:endParaRPr lang="zh-TW" altLang="en-US" dirty="0"/>
          </a:p>
        </p:txBody>
      </p:sp>
      <p:pic>
        <p:nvPicPr>
          <p:cNvPr id="6146" name="Picture 2" descr="自然41"/>
          <p:cNvPicPr>
            <a:picLocks noChangeAspect="1" noChangeArrowheads="1"/>
          </p:cNvPicPr>
          <p:nvPr/>
        </p:nvPicPr>
        <p:blipFill>
          <a:blip r:embed="rId2">
            <a:extLst>
              <a:ext uri="{28A0092B-C50C-407E-A947-70E740481C1C}">
                <a14:useLocalDpi xmlns:a14="http://schemas.microsoft.com/office/drawing/2010/main" val="0"/>
              </a:ext>
            </a:extLst>
          </a:blip>
          <a:srcRect b="9637"/>
          <a:stretch>
            <a:fillRect/>
          </a:stretch>
        </p:blipFill>
        <p:spPr bwMode="auto">
          <a:xfrm>
            <a:off x="145810" y="2996952"/>
            <a:ext cx="8717328" cy="297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39540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260649"/>
            <a:ext cx="8229600" cy="2880320"/>
          </a:xfrm>
        </p:spPr>
        <p:txBody>
          <a:bodyPr>
            <a:normAutofit/>
          </a:bodyPr>
          <a:lstStyle/>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sz="2400" dirty="0">
                <a:latin typeface="Times New Roman"/>
                <a:ea typeface="標楷體"/>
              </a:rPr>
              <a:t>(A)</a:t>
            </a:r>
            <a:r>
              <a:rPr lang="zh-TW" altLang="zh-TW" sz="2400" dirty="0">
                <a:latin typeface="Times New Roman"/>
                <a:ea typeface="標楷體"/>
              </a:rPr>
              <a:t>只有一種可能，會觀察到顏色由無色變成紅色</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sz="2400" dirty="0">
                <a:latin typeface="Times New Roman"/>
                <a:ea typeface="標楷體"/>
              </a:rPr>
              <a:t>(B)</a:t>
            </a:r>
            <a:r>
              <a:rPr lang="zh-TW" altLang="zh-TW" sz="2400" dirty="0">
                <a:latin typeface="Times New Roman"/>
                <a:ea typeface="標楷體"/>
              </a:rPr>
              <a:t>只有一種可能，會觀察到顏色由紅色變成無色</a:t>
            </a:r>
          </a:p>
          <a:p>
            <a:pPr marL="701040" indent="0" algn="just">
              <a:lnSpc>
                <a:spcPct val="120000"/>
              </a:lnSpc>
              <a:spcAft>
                <a:spcPts val="0"/>
              </a:spcAft>
              <a:buNone/>
              <a:tabLst>
                <a:tab pos="684530" algn="r"/>
                <a:tab pos="1431290" algn="l"/>
                <a:tab pos="2302510" algn="l"/>
                <a:tab pos="3182620" algn="l"/>
                <a:tab pos="1431290" algn="l"/>
                <a:tab pos="3182620" algn="l"/>
              </a:tabLst>
            </a:pPr>
            <a:r>
              <a:rPr lang="en-US" altLang="zh-TW" sz="2400" dirty="0">
                <a:latin typeface="Times New Roman"/>
                <a:ea typeface="標楷體"/>
              </a:rPr>
              <a:t>(C)</a:t>
            </a:r>
            <a:r>
              <a:rPr lang="zh-TW" altLang="zh-TW" sz="2400" dirty="0">
                <a:latin typeface="Times New Roman"/>
                <a:ea typeface="標楷體"/>
              </a:rPr>
              <a:t>有兩種可能，會觀察到顏色由無色變成紅色或維持無色</a:t>
            </a:r>
          </a:p>
          <a:p>
            <a:pPr marL="0" indent="0">
              <a:buNone/>
            </a:pPr>
            <a:r>
              <a:rPr lang="en-US" altLang="zh-TW" sz="2400" dirty="0">
                <a:latin typeface="標楷體" panose="03000509000000000000" pitchFamily="65" charset="-120"/>
                <a:ea typeface="標楷體" panose="03000509000000000000" pitchFamily="65" charset="-120"/>
              </a:rPr>
              <a:t>(D)</a:t>
            </a:r>
            <a:r>
              <a:rPr lang="zh-TW" altLang="zh-TW" sz="2400" dirty="0">
                <a:latin typeface="標楷體" panose="03000509000000000000" pitchFamily="65" charset="-120"/>
                <a:ea typeface="標楷體" panose="03000509000000000000" pitchFamily="65" charset="-120"/>
                <a:cs typeface="Times New Roman"/>
              </a:rPr>
              <a:t>有兩種可能，會觀察到顏色由紅色變成無色或維持紅色</a:t>
            </a:r>
            <a:endParaRPr lang="zh-TW" altLang="en-US" sz="2400" dirty="0">
              <a:latin typeface="標楷體" panose="03000509000000000000" pitchFamily="65" charset="-120"/>
              <a:ea typeface="標楷體" panose="03000509000000000000" pitchFamily="65" charset="-120"/>
            </a:endParaRPr>
          </a:p>
        </p:txBody>
      </p:sp>
      <p:sp>
        <p:nvSpPr>
          <p:cNvPr id="4" name="文字方塊 3"/>
          <p:cNvSpPr txBox="1"/>
          <p:nvPr/>
        </p:nvSpPr>
        <p:spPr>
          <a:xfrm>
            <a:off x="611560" y="3203924"/>
            <a:ext cx="7848872" cy="2647328"/>
          </a:xfrm>
          <a:prstGeom prst="rect">
            <a:avLst/>
          </a:prstGeom>
          <a:noFill/>
        </p:spPr>
        <p:txBody>
          <a:bodyPr wrap="square" rtlCol="0">
            <a:spAutoFit/>
          </a:bodyPr>
          <a:lstStyle/>
          <a:p>
            <a:pPr marL="719455" indent="-719455" algn="just">
              <a:lnSpc>
                <a:spcPct val="115000"/>
              </a:lnSpc>
              <a:spcAft>
                <a:spcPts val="240"/>
              </a:spcAft>
              <a:tabLst>
                <a:tab pos="684530" algn="r"/>
                <a:tab pos="1431290" algn="l"/>
                <a:tab pos="2302510" algn="l"/>
                <a:tab pos="3182620" algn="l"/>
                <a:tab pos="540385" algn="r"/>
                <a:tab pos="1431290" algn="l"/>
                <a:tab pos="2302510" algn="l"/>
                <a:tab pos="3182620" algn="l"/>
              </a:tabLst>
            </a:pPr>
            <a:r>
              <a:rPr lang="zh-TW" altLang="zh-TW" sz="2400" dirty="0">
                <a:solidFill>
                  <a:srgbClr val="FF0000"/>
                </a:solidFill>
                <a:latin typeface="Times New Roman"/>
              </a:rPr>
              <a:t>試題解析：鈉燃燒產生氧化納，氧化鈉溶於水產生氫氧化納呈鹼性，因此甲瓶原先呈紅色。硫燃燒產生二氧化硫，溶於水產生亞硫酸。將乙瓶倒入甲瓶時，會產生酸鹼中和，使甲瓶中的酚酞由紅色變成無色，或者保持紅色（酸的量較少時）。</a:t>
            </a:r>
            <a:endParaRPr lang="zh-TW" altLang="zh-TW" sz="2400" dirty="0">
              <a:latin typeface="Times New Roman"/>
              <a:ea typeface="標楷體"/>
            </a:endParaRPr>
          </a:p>
          <a:p>
            <a:pPr marL="762000" indent="-762000" algn="just">
              <a:lnSpc>
                <a:spcPct val="120000"/>
              </a:lnSpc>
              <a:spcAft>
                <a:spcPts val="240"/>
              </a:spcAft>
              <a:tabLst>
                <a:tab pos="684530" algn="r"/>
                <a:tab pos="1431290" algn="l"/>
                <a:tab pos="2302510" algn="l"/>
                <a:tab pos="3182620" algn="l"/>
              </a:tabLst>
            </a:pPr>
            <a:r>
              <a:rPr lang="zh-TW" altLang="zh-TW" sz="2400" dirty="0">
                <a:solidFill>
                  <a:srgbClr val="FF0000"/>
                </a:solidFill>
                <a:latin typeface="Times New Roman"/>
              </a:rPr>
              <a:t>故選【</a:t>
            </a:r>
            <a:r>
              <a:rPr lang="en-US" altLang="zh-TW" sz="2400" dirty="0">
                <a:solidFill>
                  <a:srgbClr val="FF0000"/>
                </a:solidFill>
                <a:latin typeface="Times New Roman"/>
              </a:rPr>
              <a:t>D</a:t>
            </a:r>
            <a:r>
              <a:rPr lang="zh-TW" altLang="zh-TW" sz="2400" dirty="0">
                <a:solidFill>
                  <a:srgbClr val="FF0000"/>
                </a:solidFill>
                <a:latin typeface="Times New Roman"/>
              </a:rPr>
              <a:t>】</a:t>
            </a:r>
            <a:endParaRPr lang="zh-TW" altLang="zh-TW" sz="2400" dirty="0">
              <a:effectLst/>
              <a:latin typeface="Times New Roman"/>
              <a:ea typeface="標楷體"/>
            </a:endParaRPr>
          </a:p>
        </p:txBody>
      </p:sp>
    </p:spTree>
    <p:extLst>
      <p:ext uri="{BB962C8B-B14F-4D97-AF65-F5344CB8AC3E}">
        <p14:creationId xmlns:p14="http://schemas.microsoft.com/office/powerpoint/2010/main" val="1799761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274638"/>
            <a:ext cx="8229600" cy="2290762"/>
          </a:xfrm>
        </p:spPr>
        <p:txBody>
          <a:bodyPr anchor="t"/>
          <a:lstStyle/>
          <a:p>
            <a:pPr algn="l"/>
            <a:r>
              <a:rPr kumimoji="0" lang="en-US" altLang="zh-TW" sz="2800">
                <a:solidFill>
                  <a:srgbClr val="0066FF"/>
                </a:solidFill>
              </a:rPr>
              <a:t>105</a:t>
            </a:r>
            <a:r>
              <a:rPr kumimoji="0" lang="zh-TW" altLang="en-US" sz="2800">
                <a:ea typeface="標楷體" pitchFamily="65" charset="-120"/>
              </a:rPr>
              <a:t>老</a:t>
            </a:r>
            <a:r>
              <a:rPr lang="zh-TW" altLang="en-US" sz="2800">
                <a:ea typeface="標楷體" pitchFamily="65" charset="-120"/>
              </a:rPr>
              <a:t>師要求同學設計一個有關粉筆在水中浸泡時間與粉筆斷裂難易度關係的實驗，實驗方法為先將粉筆浸泡水中一段時間，再以相同的方法量出折斷粉筆所需要的最小外力。由下列選項的實驗紀錄表，推測何者的實驗設計最符合前述的實驗目的？</a:t>
            </a:r>
            <a:r>
              <a:rPr lang="zh-TW" altLang="en-US" sz="4000"/>
              <a:t> </a:t>
            </a:r>
          </a:p>
        </p:txBody>
      </p:sp>
      <p:sp>
        <p:nvSpPr>
          <p:cNvPr id="258051" name="Rectangle 3"/>
          <p:cNvSpPr>
            <a:spLocks noGrp="1" noChangeArrowheads="1"/>
          </p:cNvSpPr>
          <p:nvPr>
            <p:ph type="body" idx="1"/>
          </p:nvPr>
        </p:nvSpPr>
        <p:spPr>
          <a:xfrm>
            <a:off x="7451725" y="5516563"/>
            <a:ext cx="1235075" cy="609600"/>
          </a:xfrm>
        </p:spPr>
        <p:txBody>
          <a:bodyPr/>
          <a:lstStyle/>
          <a:p>
            <a:pPr>
              <a:lnSpc>
                <a:spcPct val="80000"/>
              </a:lnSpc>
            </a:pPr>
            <a:r>
              <a:rPr lang="zh-TW" altLang="en-US" sz="2000"/>
              <a:t>答案：</a:t>
            </a:r>
            <a:r>
              <a:rPr lang="en-US" altLang="zh-TW" sz="2000"/>
              <a:t>A </a:t>
            </a:r>
          </a:p>
        </p:txBody>
      </p:sp>
      <p:sp>
        <p:nvSpPr>
          <p:cNvPr id="258052" name="Rectangle 4"/>
          <p:cNvSpPr>
            <a:spLocks noChangeArrowheads="1"/>
          </p:cNvSpPr>
          <p:nvPr/>
        </p:nvSpPr>
        <p:spPr bwMode="auto">
          <a:xfrm>
            <a:off x="0" y="268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258053" name="Object 5"/>
          <p:cNvGraphicFramePr>
            <a:graphicFrameLocks noChangeAspect="1"/>
          </p:cNvGraphicFramePr>
          <p:nvPr/>
        </p:nvGraphicFramePr>
        <p:xfrm>
          <a:off x="539750" y="2781300"/>
          <a:ext cx="3141663" cy="1800225"/>
        </p:xfrm>
        <a:graphic>
          <a:graphicData uri="http://schemas.openxmlformats.org/presentationml/2006/ole">
            <mc:AlternateContent xmlns:mc="http://schemas.openxmlformats.org/markup-compatibility/2006">
              <mc:Choice xmlns:v="urn:schemas-microsoft-com:vml" Requires="v">
                <p:oleObj spid="_x0000_s258300" name="Document" r:id="rId3" imgW="2775527" imgH="1497900" progId="Word.Document.8">
                  <p:embed/>
                </p:oleObj>
              </mc:Choice>
              <mc:Fallback>
                <p:oleObj name="Document" r:id="rId3" imgW="2775527" imgH="1497900"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781300"/>
                        <a:ext cx="3141663"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8054" name="Rectangle 6"/>
          <p:cNvSpPr>
            <a:spLocks noChangeArrowheads="1"/>
          </p:cNvSpPr>
          <p:nvPr/>
        </p:nvSpPr>
        <p:spPr bwMode="auto">
          <a:xfrm>
            <a:off x="0" y="268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258055" name="Object 7"/>
          <p:cNvGraphicFramePr>
            <a:graphicFrameLocks noChangeAspect="1"/>
          </p:cNvGraphicFramePr>
          <p:nvPr/>
        </p:nvGraphicFramePr>
        <p:xfrm>
          <a:off x="3924300" y="2852738"/>
          <a:ext cx="3816350" cy="1800225"/>
        </p:xfrm>
        <a:graphic>
          <a:graphicData uri="http://schemas.openxmlformats.org/presentationml/2006/ole">
            <mc:AlternateContent xmlns:mc="http://schemas.openxmlformats.org/markup-compatibility/2006">
              <mc:Choice xmlns:v="urn:schemas-microsoft-com:vml" Requires="v">
                <p:oleObj spid="_x0000_s258301" name="Document" r:id="rId5" imgW="2775527" imgH="1497900" progId="Word.Document.8">
                  <p:embed/>
                </p:oleObj>
              </mc:Choice>
              <mc:Fallback>
                <p:oleObj name="Document" r:id="rId5" imgW="2775527" imgH="1497900" progId="Word.Document.8">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2852738"/>
                        <a:ext cx="3816350"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8056" name="Rectangle 8"/>
          <p:cNvSpPr>
            <a:spLocks noChangeArrowheads="1"/>
          </p:cNvSpPr>
          <p:nvPr/>
        </p:nvSpPr>
        <p:spPr bwMode="auto">
          <a:xfrm>
            <a:off x="0" y="268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258057" name="Object 9"/>
          <p:cNvGraphicFramePr>
            <a:graphicFrameLocks noChangeAspect="1"/>
          </p:cNvGraphicFramePr>
          <p:nvPr/>
        </p:nvGraphicFramePr>
        <p:xfrm>
          <a:off x="539750" y="4581525"/>
          <a:ext cx="3213100" cy="1800225"/>
        </p:xfrm>
        <a:graphic>
          <a:graphicData uri="http://schemas.openxmlformats.org/presentationml/2006/ole">
            <mc:AlternateContent xmlns:mc="http://schemas.openxmlformats.org/markup-compatibility/2006">
              <mc:Choice xmlns:v="urn:schemas-microsoft-com:vml" Requires="v">
                <p:oleObj spid="_x0000_s258302" name="Document" r:id="rId7" imgW="2775527" imgH="1497900" progId="Word.Document.8">
                  <p:embed/>
                </p:oleObj>
              </mc:Choice>
              <mc:Fallback>
                <p:oleObj name="Document" r:id="rId7" imgW="2775527" imgH="1497900" progId="Word.Document.8">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4581525"/>
                        <a:ext cx="3213100"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8058" name="Rectangle 10"/>
          <p:cNvSpPr>
            <a:spLocks noChangeArrowheads="1"/>
          </p:cNvSpPr>
          <p:nvPr/>
        </p:nvSpPr>
        <p:spPr bwMode="auto">
          <a:xfrm>
            <a:off x="0" y="268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258059" name="Object 11"/>
          <p:cNvGraphicFramePr>
            <a:graphicFrameLocks noChangeAspect="1"/>
          </p:cNvGraphicFramePr>
          <p:nvPr/>
        </p:nvGraphicFramePr>
        <p:xfrm>
          <a:off x="3924300" y="4581525"/>
          <a:ext cx="3600450" cy="1855788"/>
        </p:xfrm>
        <a:graphic>
          <a:graphicData uri="http://schemas.openxmlformats.org/presentationml/2006/ole">
            <mc:AlternateContent xmlns:mc="http://schemas.openxmlformats.org/markup-compatibility/2006">
              <mc:Choice xmlns:v="urn:schemas-microsoft-com:vml" Requires="v">
                <p:oleObj spid="_x0000_s258303" name="Document" r:id="rId9" imgW="2775527" imgH="1497900" progId="Word.Document.8">
                  <p:embed/>
                </p:oleObj>
              </mc:Choice>
              <mc:Fallback>
                <p:oleObj name="Document" r:id="rId9" imgW="2775527" imgH="1497900" progId="Word.Document.8">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4300" y="4581525"/>
                        <a:ext cx="3600450" cy="1855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animEffect transition="in" filter="blinds(horizontal)">
                                      <p:cBhvr>
                                        <p:cTn id="7" dur="500"/>
                                        <p:tgtEl>
                                          <p:spTgt spid="258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258051">
                                            <p:txEl>
                                              <p:pRg st="0" end="0"/>
                                            </p:txEl>
                                          </p:spTgt>
                                        </p:tgtEl>
                                        <p:attrNameLst>
                                          <p:attrName>style.visibility</p:attrName>
                                        </p:attrNameLst>
                                      </p:cBhvr>
                                      <p:to>
                                        <p:strVal val="visible"/>
                                      </p:to>
                                    </p:set>
                                    <p:animEffect transition="in" filter="box(in)">
                                      <p:cBhvr>
                                        <p:cTn id="12" dur="500"/>
                                        <p:tgtEl>
                                          <p:spTgt spid="258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p:bldP spid="258051"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664"/>
            <a:ext cx="8229600" cy="5721499"/>
          </a:xfrm>
        </p:spPr>
        <p:txBody>
          <a:bodyPr>
            <a:normAutofit/>
          </a:bodyPr>
          <a:lstStyle/>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試題解析：由表</a:t>
            </a:r>
            <a:r>
              <a:rPr lang="en-US" altLang="zh-TW" dirty="0">
                <a:solidFill>
                  <a:srgbClr val="FF0000"/>
                </a:solidFill>
                <a:latin typeface="Times New Roman"/>
              </a:rPr>
              <a:t>(</a:t>
            </a:r>
            <a:r>
              <a:rPr lang="zh-TW" altLang="zh-TW" dirty="0">
                <a:solidFill>
                  <a:srgbClr val="FF0000"/>
                </a:solidFill>
                <a:latin typeface="Times New Roman"/>
              </a:rPr>
              <a:t>四</a:t>
            </a:r>
            <a:r>
              <a:rPr lang="en-US" altLang="zh-TW" dirty="0">
                <a:solidFill>
                  <a:srgbClr val="FF0000"/>
                </a:solidFill>
                <a:latin typeface="Times New Roman"/>
              </a:rPr>
              <a:t>)</a:t>
            </a:r>
            <a:r>
              <a:rPr lang="zh-TW" altLang="zh-TW" dirty="0">
                <a:solidFill>
                  <a:srgbClr val="FF0000"/>
                </a:solidFill>
                <a:latin typeface="Times New Roman"/>
              </a:rPr>
              <a:t>中可得知，</a:t>
            </a:r>
            <a:r>
              <a:rPr lang="en-US" altLang="zh-TW" dirty="0">
                <a:solidFill>
                  <a:srgbClr val="FF0000"/>
                </a:solidFill>
                <a:latin typeface="Times New Roman"/>
              </a:rPr>
              <a:t>(A)1</a:t>
            </a:r>
            <a:r>
              <a:rPr lang="zh-TW" altLang="zh-TW" dirty="0">
                <a:solidFill>
                  <a:srgbClr val="FF0000"/>
                </a:solidFill>
                <a:latin typeface="Times New Roman"/>
              </a:rPr>
              <a:t>、</a:t>
            </a:r>
            <a:r>
              <a:rPr lang="en-US" altLang="zh-TW" dirty="0">
                <a:solidFill>
                  <a:srgbClr val="FF0000"/>
                </a:solidFill>
                <a:latin typeface="Times New Roman"/>
              </a:rPr>
              <a:t>2</a:t>
            </a:r>
            <a:r>
              <a:rPr lang="zh-TW" altLang="zh-TW" dirty="0">
                <a:solidFill>
                  <a:srgbClr val="FF0000"/>
                </a:solidFill>
                <a:latin typeface="Times New Roman"/>
              </a:rPr>
              <a:t>的控制變因為石塊重量和夾角，操作變因為斜面長度；</a:t>
            </a:r>
            <a:r>
              <a:rPr lang="en-US" altLang="zh-TW" dirty="0">
                <a:solidFill>
                  <a:srgbClr val="FF0000"/>
                </a:solidFill>
                <a:latin typeface="Times New Roman"/>
              </a:rPr>
              <a:t>(B)3</a:t>
            </a:r>
            <a:r>
              <a:rPr lang="zh-TW" altLang="zh-TW" dirty="0">
                <a:solidFill>
                  <a:srgbClr val="FF0000"/>
                </a:solidFill>
                <a:latin typeface="Times New Roman"/>
              </a:rPr>
              <a:t>、</a:t>
            </a:r>
            <a:r>
              <a:rPr lang="en-US" altLang="zh-TW" dirty="0">
                <a:solidFill>
                  <a:srgbClr val="FF0000"/>
                </a:solidFill>
                <a:latin typeface="Times New Roman"/>
              </a:rPr>
              <a:t>4</a:t>
            </a:r>
            <a:r>
              <a:rPr lang="zh-TW" altLang="zh-TW" dirty="0">
                <a:solidFill>
                  <a:srgbClr val="FF0000"/>
                </a:solidFill>
                <a:latin typeface="Times New Roman"/>
              </a:rPr>
              <a:t>控制變因也是石塊重量和夾角，操作變因也是斜面長度；要了解夾角</a:t>
            </a:r>
            <a:r>
              <a:rPr lang="en-US" altLang="zh-TW" i="1" dirty="0">
                <a:solidFill>
                  <a:srgbClr val="FF0000"/>
                </a:solidFill>
                <a:latin typeface="Times New Roman"/>
              </a:rPr>
              <a:t>θ</a:t>
            </a:r>
            <a:r>
              <a:rPr lang="zh-TW" altLang="zh-TW" dirty="0">
                <a:solidFill>
                  <a:srgbClr val="FF0000"/>
                </a:solidFill>
                <a:latin typeface="Times New Roman"/>
              </a:rPr>
              <a:t>的影響要參考</a:t>
            </a:r>
            <a:r>
              <a:rPr lang="en-US" altLang="zh-TW" dirty="0">
                <a:solidFill>
                  <a:srgbClr val="FF0000"/>
                </a:solidFill>
                <a:latin typeface="Times New Roman"/>
              </a:rPr>
              <a:t>1</a:t>
            </a:r>
            <a:r>
              <a:rPr lang="zh-TW" altLang="zh-TW" dirty="0">
                <a:solidFill>
                  <a:srgbClr val="FF0000"/>
                </a:solidFill>
                <a:latin typeface="Times New Roman"/>
              </a:rPr>
              <a:t>、</a:t>
            </a:r>
            <a:r>
              <a:rPr lang="en-US" altLang="zh-TW" dirty="0">
                <a:solidFill>
                  <a:srgbClr val="FF0000"/>
                </a:solidFill>
                <a:latin typeface="Times New Roman"/>
              </a:rPr>
              <a:t>3</a:t>
            </a:r>
            <a:r>
              <a:rPr lang="zh-TW" altLang="zh-TW" dirty="0">
                <a:solidFill>
                  <a:srgbClr val="FF0000"/>
                </a:solidFill>
                <a:latin typeface="Times New Roman"/>
              </a:rPr>
              <a:t>的結果；</a:t>
            </a:r>
            <a:r>
              <a:rPr lang="en-US" altLang="zh-TW" dirty="0">
                <a:solidFill>
                  <a:srgbClr val="FF0000"/>
                </a:solidFill>
                <a:latin typeface="Times New Roman"/>
              </a:rPr>
              <a:t>(D)</a:t>
            </a:r>
            <a:r>
              <a:rPr lang="zh-TW" altLang="zh-TW" dirty="0">
                <a:solidFill>
                  <a:srgbClr val="FF0000"/>
                </a:solidFill>
                <a:latin typeface="Times New Roman"/>
              </a:rPr>
              <a:t>要了解斜面長度的影響，可參考</a:t>
            </a:r>
            <a:r>
              <a:rPr lang="en-US" altLang="zh-TW" dirty="0">
                <a:solidFill>
                  <a:srgbClr val="FF0000"/>
                </a:solidFill>
                <a:latin typeface="Times New Roman"/>
              </a:rPr>
              <a:t>1</a:t>
            </a:r>
            <a:r>
              <a:rPr lang="zh-TW" altLang="zh-TW" dirty="0">
                <a:solidFill>
                  <a:srgbClr val="FF0000"/>
                </a:solidFill>
                <a:latin typeface="Times New Roman"/>
              </a:rPr>
              <a:t>、</a:t>
            </a:r>
            <a:r>
              <a:rPr lang="en-US" altLang="zh-TW" dirty="0">
                <a:solidFill>
                  <a:srgbClr val="FF0000"/>
                </a:solidFill>
                <a:latin typeface="Times New Roman"/>
              </a:rPr>
              <a:t>2</a:t>
            </a:r>
            <a:r>
              <a:rPr lang="zh-TW" altLang="zh-TW" dirty="0">
                <a:solidFill>
                  <a:srgbClr val="FF0000"/>
                </a:solidFill>
                <a:latin typeface="Times New Roman"/>
              </a:rPr>
              <a:t>或</a:t>
            </a:r>
            <a:r>
              <a:rPr lang="en-US" altLang="zh-TW" dirty="0">
                <a:solidFill>
                  <a:srgbClr val="FF0000"/>
                </a:solidFill>
                <a:latin typeface="Times New Roman"/>
              </a:rPr>
              <a:t>3</a:t>
            </a:r>
            <a:r>
              <a:rPr lang="zh-TW" altLang="zh-TW" dirty="0">
                <a:solidFill>
                  <a:srgbClr val="FF0000"/>
                </a:solidFill>
                <a:latin typeface="Times New Roman"/>
              </a:rPr>
              <a:t>、</a:t>
            </a:r>
            <a:r>
              <a:rPr lang="en-US" altLang="zh-TW" dirty="0">
                <a:solidFill>
                  <a:srgbClr val="FF0000"/>
                </a:solidFill>
                <a:latin typeface="Times New Roman"/>
              </a:rPr>
              <a:t>4</a:t>
            </a:r>
            <a:r>
              <a:rPr lang="zh-TW" altLang="zh-TW" dirty="0">
                <a:solidFill>
                  <a:srgbClr val="FF0000"/>
                </a:solidFill>
                <a:latin typeface="Times New Roman"/>
              </a:rPr>
              <a:t>的結果。</a:t>
            </a:r>
            <a:endParaRPr lang="zh-TW" altLang="zh-TW" dirty="0">
              <a:latin typeface="Times New Roman"/>
              <a:ea typeface="標楷體"/>
            </a:endParaRPr>
          </a:p>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A</a:t>
            </a:r>
            <a:r>
              <a:rPr lang="zh-TW" altLang="zh-TW" dirty="0">
                <a:solidFill>
                  <a:srgbClr val="FF0000"/>
                </a:solidFill>
                <a:latin typeface="Times New Roman"/>
              </a:rPr>
              <a:t>】</a:t>
            </a:r>
            <a:endParaRPr lang="zh-TW" altLang="zh-TW" dirty="0">
              <a:latin typeface="Times New Roman"/>
              <a:ea typeface="標楷體"/>
            </a:endParaRPr>
          </a:p>
          <a:p>
            <a:endParaRPr lang="zh-TW" altLang="en-US" dirty="0"/>
          </a:p>
        </p:txBody>
      </p:sp>
    </p:spTree>
    <p:extLst>
      <p:ext uri="{BB962C8B-B14F-4D97-AF65-F5344CB8AC3E}">
        <p14:creationId xmlns:p14="http://schemas.microsoft.com/office/powerpoint/2010/main" val="305522691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60648"/>
            <a:ext cx="8229600" cy="5976663"/>
          </a:xfrm>
        </p:spPr>
        <p:txBody>
          <a:bodyPr/>
          <a:lstStyle/>
          <a:p>
            <a:r>
              <a:rPr lang="en-US" altLang="zh-TW" dirty="0" smtClean="0">
                <a:solidFill>
                  <a:srgbClr val="FF0000"/>
                </a:solidFill>
              </a:rPr>
              <a:t>111</a:t>
            </a:r>
            <a:r>
              <a:rPr lang="zh-TW" altLang="zh-TW" dirty="0" smtClean="0"/>
              <a:t>圖</a:t>
            </a:r>
            <a:r>
              <a:rPr lang="en-US" altLang="zh-TW" dirty="0"/>
              <a:t>(</a:t>
            </a:r>
            <a:r>
              <a:rPr lang="zh-TW" altLang="zh-TW" dirty="0"/>
              <a:t>八</a:t>
            </a:r>
            <a:r>
              <a:rPr lang="en-US" altLang="zh-TW" dirty="0"/>
              <a:t>)</a:t>
            </a:r>
            <a:r>
              <a:rPr lang="zh-TW" altLang="zh-TW" dirty="0"/>
              <a:t>～圖</a:t>
            </a:r>
            <a:r>
              <a:rPr lang="en-US" altLang="zh-TW" dirty="0"/>
              <a:t>(</a:t>
            </a:r>
            <a:r>
              <a:rPr lang="zh-TW" altLang="zh-TW" dirty="0"/>
              <a:t>十</a:t>
            </a:r>
            <a:r>
              <a:rPr lang="en-US" altLang="zh-TW" dirty="0"/>
              <a:t>)</a:t>
            </a:r>
            <a:r>
              <a:rPr lang="zh-TW" altLang="zh-TW" dirty="0"/>
              <a:t>為一則新聞報導，有一種「自熱罐」飲料，罐身下方隔層有</a:t>
            </a:r>
            <a:r>
              <a:rPr lang="en-US" altLang="zh-TW" dirty="0" err="1"/>
              <a:t>CaO</a:t>
            </a:r>
            <a:r>
              <a:rPr lang="zh-TW" altLang="zh-TW" dirty="0"/>
              <a:t>和水，兩者混合後會放出熱量，可使飲料溫度上升至</a:t>
            </a:r>
            <a:r>
              <a:rPr lang="en-US" altLang="zh-TW" dirty="0"/>
              <a:t>60℃</a:t>
            </a:r>
            <a:r>
              <a:rPr lang="zh-TW" altLang="zh-TW" dirty="0"/>
              <a:t>左右，且續熱半小時以上，在寒冷的冬天相當方便</a:t>
            </a:r>
            <a:r>
              <a:rPr lang="zh-TW" altLang="zh-TW" dirty="0" smtClean="0"/>
              <a:t>。</a:t>
            </a:r>
            <a:endParaRPr lang="en-US" altLang="zh-TW" dirty="0" smtClean="0"/>
          </a:p>
          <a:p>
            <a:pPr marL="0" indent="0">
              <a:buNone/>
            </a:pPr>
            <a:r>
              <a:rPr lang="en-US" altLang="zh-TW" dirty="0"/>
              <a:t>	</a:t>
            </a:r>
            <a:r>
              <a:rPr lang="zh-TW" altLang="zh-TW" u="sng" dirty="0"/>
              <a:t>小禾</a:t>
            </a:r>
            <a:r>
              <a:rPr lang="zh-TW" altLang="zh-TW" dirty="0"/>
              <a:t>認為圖</a:t>
            </a:r>
            <a:r>
              <a:rPr lang="en-US" altLang="zh-TW" dirty="0"/>
              <a:t>(</a:t>
            </a:r>
            <a:r>
              <a:rPr lang="zh-TW" altLang="zh-TW" dirty="0"/>
              <a:t>十</a:t>
            </a:r>
            <a:r>
              <a:rPr lang="en-US" altLang="zh-TW" dirty="0"/>
              <a:t>)</a:t>
            </a:r>
            <a:r>
              <a:rPr lang="zh-TW" altLang="zh-TW" dirty="0"/>
              <a:t>中說明產生的物質有誤，應更正為何種物質？</a:t>
            </a:r>
          </a:p>
          <a:p>
            <a:pPr marL="0" indent="0">
              <a:buNone/>
            </a:pPr>
            <a:r>
              <a:rPr lang="en-US" altLang="zh-TW" dirty="0"/>
              <a:t>(A)</a:t>
            </a:r>
            <a:r>
              <a:rPr lang="zh-TW" altLang="zh-TW" dirty="0"/>
              <a:t>碳酸鈉</a:t>
            </a:r>
            <a:r>
              <a:rPr lang="en-US" altLang="zh-TW" dirty="0"/>
              <a:t>		(B)</a:t>
            </a:r>
            <a:r>
              <a:rPr lang="zh-TW" altLang="zh-TW" dirty="0"/>
              <a:t>硫酸鈣</a:t>
            </a:r>
          </a:p>
          <a:p>
            <a:pPr marL="0" indent="0">
              <a:buNone/>
            </a:pPr>
            <a:r>
              <a:rPr lang="en-US" altLang="zh-TW" dirty="0"/>
              <a:t>(C)</a:t>
            </a:r>
            <a:r>
              <a:rPr lang="zh-TW" altLang="zh-TW" dirty="0"/>
              <a:t>氫氧化鈉</a:t>
            </a:r>
            <a:r>
              <a:rPr lang="en-US" altLang="zh-TW" dirty="0"/>
              <a:t>	(D)</a:t>
            </a:r>
            <a:r>
              <a:rPr lang="zh-TW" altLang="zh-TW" dirty="0"/>
              <a:t>氫氧化鈣</a:t>
            </a:r>
          </a:p>
          <a:p>
            <a:endParaRPr lang="zh-TW" altLang="en-US" dirty="0"/>
          </a:p>
        </p:txBody>
      </p:sp>
    </p:spTree>
    <p:extLst>
      <p:ext uri="{BB962C8B-B14F-4D97-AF65-F5344CB8AC3E}">
        <p14:creationId xmlns:p14="http://schemas.microsoft.com/office/powerpoint/2010/main" val="309681464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zh-TW" dirty="0">
                <a:solidFill>
                  <a:srgbClr val="FF0000"/>
                </a:solidFill>
                <a:latin typeface="Times New Roman"/>
                <a:cs typeface="Times New Roman"/>
              </a:rPr>
              <a:t>試題解析：氧化鈣遇水會放熱，且產生氫氧化鈣。</a:t>
            </a:r>
            <a:endParaRPr lang="zh-TW" altLang="en-US" dirty="0"/>
          </a:p>
        </p:txBody>
      </p:sp>
      <p:pic>
        <p:nvPicPr>
          <p:cNvPr id="3075" name="Picture 3" descr="自然21"/>
          <p:cNvPicPr>
            <a:picLocks noChangeAspect="1" noChangeArrowheads="1"/>
          </p:cNvPicPr>
          <p:nvPr/>
        </p:nvPicPr>
        <p:blipFill>
          <a:blip r:embed="rId2">
            <a:extLst>
              <a:ext uri="{28A0092B-C50C-407E-A947-70E740481C1C}">
                <a14:useLocalDpi xmlns:a14="http://schemas.microsoft.com/office/drawing/2010/main" val="0"/>
              </a:ext>
            </a:extLst>
          </a:blip>
          <a:srcRect b="14993"/>
          <a:stretch>
            <a:fillRect/>
          </a:stretch>
        </p:blipFill>
        <p:spPr bwMode="auto">
          <a:xfrm>
            <a:off x="467544" y="1916832"/>
            <a:ext cx="8280920" cy="32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10417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zh-TW" altLang="en-US">
                <a:solidFill>
                  <a:srgbClr val="FF0000"/>
                </a:solidFill>
                <a:ea typeface="華康勘亭流" pitchFamily="65" charset="-120"/>
              </a:rPr>
              <a:t>氧化還原</a:t>
            </a:r>
          </a:p>
        </p:txBody>
      </p:sp>
      <p:sp>
        <p:nvSpPr>
          <p:cNvPr id="345091" name="Rectangle 3"/>
          <p:cNvSpPr>
            <a:spLocks noGrp="1" noChangeArrowheads="1"/>
          </p:cNvSpPr>
          <p:nvPr>
            <p:ph type="body" idx="1"/>
          </p:nvPr>
        </p:nvSpPr>
        <p:spPr/>
        <p:txBody>
          <a:bodyPr/>
          <a:lstStyle/>
          <a:p>
            <a:r>
              <a:rPr lang="zh-TW" altLang="en-US">
                <a:solidFill>
                  <a:srgbClr val="0066FF"/>
                </a:solidFill>
                <a:latin typeface="華康中圓體" pitchFamily="49" charset="-120"/>
                <a:ea typeface="華康中圓體" pitchFamily="49" charset="-120"/>
              </a:rPr>
              <a:t>被氧化，得到氧，  還原劑</a:t>
            </a:r>
          </a:p>
          <a:p>
            <a:pPr>
              <a:buFontTx/>
              <a:buNone/>
            </a:pPr>
            <a:r>
              <a:rPr lang="zh-TW" altLang="en-US">
                <a:solidFill>
                  <a:srgbClr val="0066FF"/>
                </a:solidFill>
                <a:latin typeface="華康中圓體" pitchFamily="49" charset="-120"/>
                <a:ea typeface="華康中圓體" pitchFamily="49" charset="-120"/>
              </a:rPr>
              <a:t>         失去電子</a:t>
            </a:r>
            <a:r>
              <a:rPr lang="zh-TW" altLang="en-US"/>
              <a:t>，</a:t>
            </a:r>
            <a:r>
              <a:rPr lang="zh-TW" altLang="en-US" b="1">
                <a:solidFill>
                  <a:srgbClr val="0066FF"/>
                </a:solidFill>
                <a:ea typeface="華康儷細黑" pitchFamily="49" charset="-120"/>
              </a:rPr>
              <a:t>電池負極、電解鍍正極</a:t>
            </a:r>
            <a:endParaRPr lang="zh-TW" altLang="en-US" b="1">
              <a:solidFill>
                <a:srgbClr val="0066FF"/>
              </a:solidFill>
              <a:latin typeface="華康中圓體" pitchFamily="49" charset="-120"/>
              <a:ea typeface="華康儷細黑" pitchFamily="49" charset="-120"/>
            </a:endParaRPr>
          </a:p>
          <a:p>
            <a:endParaRPr lang="zh-TW" altLang="en-US">
              <a:solidFill>
                <a:srgbClr val="0066FF"/>
              </a:solidFill>
              <a:latin typeface="華康中圓體" pitchFamily="49" charset="-120"/>
              <a:ea typeface="華康中圓體" pitchFamily="49" charset="-120"/>
            </a:endParaRPr>
          </a:p>
          <a:p>
            <a:r>
              <a:rPr lang="zh-TW" altLang="en-US">
                <a:solidFill>
                  <a:srgbClr val="0066FF"/>
                </a:solidFill>
                <a:latin typeface="華康中圓體" pitchFamily="49" charset="-120"/>
                <a:ea typeface="華康中圓體" pitchFamily="49" charset="-120"/>
              </a:rPr>
              <a:t>被還原 ，失去氧， 氧化劑</a:t>
            </a:r>
          </a:p>
          <a:p>
            <a:pPr>
              <a:buFontTx/>
              <a:buNone/>
            </a:pPr>
            <a:r>
              <a:rPr lang="zh-TW" altLang="en-US">
                <a:solidFill>
                  <a:srgbClr val="0066FF"/>
                </a:solidFill>
                <a:latin typeface="華康中圓體" pitchFamily="49" charset="-120"/>
                <a:ea typeface="華康中圓體" pitchFamily="49" charset="-120"/>
              </a:rPr>
              <a:t>         得到電子</a:t>
            </a:r>
            <a:r>
              <a:rPr lang="zh-TW" altLang="en-US">
                <a:solidFill>
                  <a:srgbClr val="0066FF"/>
                </a:solidFill>
                <a:latin typeface="Arial"/>
                <a:ea typeface="華康中圓體" pitchFamily="49" charset="-120"/>
              </a:rPr>
              <a:t>‘</a:t>
            </a:r>
            <a:r>
              <a:rPr lang="zh-TW" altLang="en-US"/>
              <a:t>、</a:t>
            </a:r>
            <a:r>
              <a:rPr lang="zh-TW" altLang="en-US" b="1">
                <a:solidFill>
                  <a:srgbClr val="0066FF"/>
                </a:solidFill>
                <a:ea typeface="華康儷細黑" pitchFamily="49" charset="-120"/>
              </a:rPr>
              <a:t>電池正極、電解鍍負極</a:t>
            </a:r>
            <a:endParaRPr lang="zh-TW" altLang="en-US">
              <a:solidFill>
                <a:srgbClr val="0066FF"/>
              </a:solidFill>
              <a:latin typeface="華康中圓體" pitchFamily="49" charset="-120"/>
              <a:ea typeface="華康中圓體" pitchFamily="49" charset="-120"/>
            </a:endParaRPr>
          </a:p>
          <a:p>
            <a:r>
              <a:rPr lang="zh-TW" altLang="en-US">
                <a:solidFill>
                  <a:srgbClr val="0066FF"/>
                </a:solidFill>
                <a:latin typeface="華康中圓體" pitchFamily="49" charset="-120"/>
                <a:ea typeface="華康中圓體" pitchFamily="49" charset="-120"/>
              </a:rPr>
              <a:t>抗氧化劑</a:t>
            </a:r>
            <a:r>
              <a:rPr lang="en-US" altLang="zh-TW">
                <a:solidFill>
                  <a:srgbClr val="0066FF"/>
                </a:solidFill>
                <a:latin typeface="華康中圓體" pitchFamily="49" charset="-120"/>
                <a:ea typeface="華康中圓體" pitchFamily="49" charset="-120"/>
              </a:rPr>
              <a:t>=</a:t>
            </a:r>
            <a:r>
              <a:rPr lang="zh-TW" altLang="en-US">
                <a:solidFill>
                  <a:srgbClr val="0066FF"/>
                </a:solidFill>
                <a:latin typeface="華康中圓體" pitchFamily="49" charset="-120"/>
                <a:ea typeface="華康中圓體" pitchFamily="49" charset="-120"/>
              </a:rPr>
              <a:t>還原劑</a:t>
            </a:r>
          </a:p>
          <a:p>
            <a:r>
              <a:rPr lang="zh-TW" altLang="en-US">
                <a:solidFill>
                  <a:srgbClr val="0066FF"/>
                </a:solidFill>
                <a:latin typeface="華康中圓體" pitchFamily="49" charset="-120"/>
                <a:ea typeface="華康中圓體" pitchFamily="49" charset="-120"/>
              </a:rPr>
              <a:t>漂白劑</a:t>
            </a:r>
            <a:r>
              <a:rPr lang="zh-TW" altLang="en-US"/>
              <a:t>：水神次氯酸鈉</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body" idx="1"/>
          </p:nvPr>
        </p:nvSpPr>
        <p:spPr>
          <a:xfrm>
            <a:off x="468313" y="260350"/>
            <a:ext cx="8229600" cy="3816350"/>
          </a:xfrm>
        </p:spPr>
        <p:txBody>
          <a:bodyPr/>
          <a:lstStyle/>
          <a:p>
            <a:r>
              <a:rPr lang="en-US" altLang="zh-TW" sz="2400"/>
              <a:t>103</a:t>
            </a:r>
          </a:p>
          <a:p>
            <a:r>
              <a:rPr lang="zh-TW" altLang="en-US" sz="2400"/>
              <a:t>附圖為許多食品或藥品包裝內常見的脫氧劑，此種脫氧劑的主要成分為鐵粉，利用鐵易與氧氣反應而消耗氧氣，降低包裝內的氧氣濃度，可以延長食品或藥品的保存期限。關於鐵粉在上述反應的敘述，下列何者正確？ </a:t>
            </a:r>
            <a:r>
              <a:rPr lang="en-US" altLang="zh-TW" sz="2400"/>
              <a:t>(A)</a:t>
            </a:r>
            <a:r>
              <a:rPr lang="zh-TW" altLang="en-US" sz="2400"/>
              <a:t>進行還原反應，所以為還原劑 </a:t>
            </a:r>
            <a:r>
              <a:rPr lang="en-US" altLang="zh-TW" sz="2400"/>
              <a:t>(B)</a:t>
            </a:r>
            <a:r>
              <a:rPr lang="zh-TW" altLang="en-US" sz="2400"/>
              <a:t>進行還原反應，所以為氧化劑 </a:t>
            </a:r>
            <a:r>
              <a:rPr lang="en-US" altLang="zh-TW" sz="2400"/>
              <a:t>(C)</a:t>
            </a:r>
            <a:r>
              <a:rPr lang="zh-TW" altLang="en-US" sz="2400"/>
              <a:t>進行氧化反應，所以為還原劑 </a:t>
            </a:r>
            <a:r>
              <a:rPr lang="en-US" altLang="zh-TW" sz="2400"/>
              <a:t>(D)</a:t>
            </a:r>
            <a:r>
              <a:rPr lang="zh-TW" altLang="en-US" sz="2400"/>
              <a:t>進行氧化反應，所以為氧化劑</a:t>
            </a:r>
            <a:r>
              <a:rPr lang="zh-TW" altLang="en-US" sz="3600"/>
              <a:t> </a:t>
            </a:r>
          </a:p>
        </p:txBody>
      </p:sp>
      <p:pic>
        <p:nvPicPr>
          <p:cNvPr id="346115" name="Picture 3" descr="Y8F35A0-K-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860800"/>
            <a:ext cx="244792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6" name="Rectangle 4"/>
          <p:cNvSpPr>
            <a:spLocks noChangeArrowheads="1"/>
          </p:cNvSpPr>
          <p:nvPr/>
        </p:nvSpPr>
        <p:spPr bwMode="auto">
          <a:xfrm>
            <a:off x="4067175" y="4221163"/>
            <a:ext cx="47561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0066FF"/>
                </a:solidFill>
              </a:rPr>
              <a:t>解析：脫氧劑中的鐵粉會吸收氧氣</a:t>
            </a:r>
          </a:p>
          <a:p>
            <a:r>
              <a:rPr lang="zh-TW" altLang="en-US" sz="2400">
                <a:solidFill>
                  <a:srgbClr val="0066FF"/>
                </a:solidFill>
              </a:rPr>
              <a:t>形成鐵的氧化物，</a:t>
            </a:r>
          </a:p>
          <a:p>
            <a:r>
              <a:rPr lang="zh-TW" altLang="en-US" sz="2400">
                <a:solidFill>
                  <a:srgbClr val="0066FF"/>
                </a:solidFill>
              </a:rPr>
              <a:t>可知鐵粉進行氧化反應，</a:t>
            </a:r>
          </a:p>
          <a:p>
            <a:r>
              <a:rPr lang="zh-TW" altLang="en-US" sz="2400">
                <a:solidFill>
                  <a:srgbClr val="0066FF"/>
                </a:solidFill>
              </a:rPr>
              <a:t>而為還原劑</a:t>
            </a:r>
            <a:r>
              <a:rPr lang="zh-TW" altLang="en-US">
                <a:solidFill>
                  <a:srgbClr val="0066FF"/>
                </a:solidFill>
              </a:rPr>
              <a:t>。</a:t>
            </a:r>
            <a:r>
              <a:rPr lang="zh-TW" altLang="en-US"/>
              <a:t> </a:t>
            </a:r>
          </a:p>
        </p:txBody>
      </p:sp>
      <p:sp>
        <p:nvSpPr>
          <p:cNvPr id="346117" name="Rectangle 5"/>
          <p:cNvSpPr>
            <a:spLocks noChangeArrowheads="1"/>
          </p:cNvSpPr>
          <p:nvPr/>
        </p:nvSpPr>
        <p:spPr bwMode="auto">
          <a:xfrm>
            <a:off x="6300788" y="5905500"/>
            <a:ext cx="1382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C</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6116"/>
                                        </p:tgtEl>
                                        <p:attrNameLst>
                                          <p:attrName>style.visibility</p:attrName>
                                        </p:attrNameLst>
                                      </p:cBhvr>
                                      <p:to>
                                        <p:strVal val="visible"/>
                                      </p:to>
                                    </p:set>
                                    <p:animEffect transition="in" filter="box(in)">
                                      <p:cBhvr>
                                        <p:cTn id="7" dur="500"/>
                                        <p:tgtEl>
                                          <p:spTgt spid="3461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6117"/>
                                        </p:tgtEl>
                                        <p:attrNameLst>
                                          <p:attrName>style.visibility</p:attrName>
                                        </p:attrNameLst>
                                      </p:cBhvr>
                                      <p:to>
                                        <p:strVal val="visible"/>
                                      </p:to>
                                    </p:set>
                                    <p:anim calcmode="lin" valueType="num">
                                      <p:cBhvr additive="base">
                                        <p:cTn id="12" dur="500" fill="hold"/>
                                        <p:tgtEl>
                                          <p:spTgt spid="346117"/>
                                        </p:tgtEl>
                                        <p:attrNameLst>
                                          <p:attrName>ppt_x</p:attrName>
                                        </p:attrNameLst>
                                      </p:cBhvr>
                                      <p:tavLst>
                                        <p:tav tm="0">
                                          <p:val>
                                            <p:strVal val="#ppt_x"/>
                                          </p:val>
                                        </p:tav>
                                        <p:tav tm="100000">
                                          <p:val>
                                            <p:strVal val="#ppt_x"/>
                                          </p:val>
                                        </p:tav>
                                      </p:tavLst>
                                    </p:anim>
                                    <p:anim calcmode="lin" valueType="num">
                                      <p:cBhvr additive="base">
                                        <p:cTn id="13" dur="500" fill="hold"/>
                                        <p:tgtEl>
                                          <p:spTgt spid="346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6" grpId="0"/>
      <p:bldP spid="346117"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body" idx="1"/>
          </p:nvPr>
        </p:nvSpPr>
        <p:spPr>
          <a:xfrm>
            <a:off x="539750" y="404813"/>
            <a:ext cx="8229600" cy="4525962"/>
          </a:xfrm>
        </p:spPr>
        <p:txBody>
          <a:bodyPr/>
          <a:lstStyle/>
          <a:p>
            <a:r>
              <a:rPr lang="zh-TW" altLang="en-US" sz="2800"/>
              <a:t>火柴是利用摩擦生熱的取火工具，某種火柴是以火柴頭與火柴盒側邊擦劃，同時產生熱能，再促使火柴頭成分中的氯酸鉀（</a:t>
            </a:r>
            <a:r>
              <a:rPr lang="en-US" altLang="zh-TW" sz="2800"/>
              <a:t>KClO</a:t>
            </a:r>
            <a:r>
              <a:rPr lang="en-US" altLang="zh-TW" sz="2800" baseline="-25000"/>
              <a:t>3</a:t>
            </a:r>
            <a:r>
              <a:rPr lang="zh-TW" altLang="en-US" sz="2800"/>
              <a:t>）和硫（</a:t>
            </a:r>
            <a:r>
              <a:rPr lang="en-US" altLang="zh-TW" sz="2800"/>
              <a:t>S</a:t>
            </a:r>
            <a:r>
              <a:rPr lang="zh-TW" altLang="en-US" sz="2800"/>
              <a:t>）反應燃燒，反應式為：</a:t>
            </a:r>
            <a:br>
              <a:rPr lang="zh-TW" altLang="en-US" sz="2800"/>
            </a:br>
            <a:r>
              <a:rPr lang="en-US" altLang="zh-TW" sz="2800"/>
              <a:t>w KClO</a:t>
            </a:r>
            <a:r>
              <a:rPr lang="en-US" altLang="zh-TW" sz="2800" baseline="-25000"/>
              <a:t>3</a:t>
            </a:r>
            <a:r>
              <a:rPr lang="zh-TW" altLang="en-US" sz="2800"/>
              <a:t>＋</a:t>
            </a:r>
            <a:r>
              <a:rPr lang="en-US" altLang="zh-TW" sz="2800"/>
              <a:t>x S → y KCl</a:t>
            </a:r>
            <a:r>
              <a:rPr lang="zh-TW" altLang="en-US" sz="2800"/>
              <a:t>＋</a:t>
            </a:r>
            <a:r>
              <a:rPr lang="en-US" altLang="zh-TW" sz="2800"/>
              <a:t>z SO</a:t>
            </a:r>
            <a:r>
              <a:rPr lang="en-US" altLang="zh-TW" sz="2800" baseline="-25000"/>
              <a:t>2</a:t>
            </a:r>
            <a:r>
              <a:rPr lang="en-US" altLang="zh-TW" sz="2800"/>
              <a:t/>
            </a:r>
            <a:br>
              <a:rPr lang="en-US" altLang="zh-TW" sz="2800"/>
            </a:br>
            <a:r>
              <a:rPr lang="zh-TW" altLang="en-US" sz="2800"/>
              <a:t>（其中</a:t>
            </a:r>
            <a:r>
              <a:rPr lang="en-US" altLang="zh-TW" sz="2800"/>
              <a:t>w</a:t>
            </a:r>
            <a:r>
              <a:rPr lang="zh-TW" altLang="en-US" sz="2800"/>
              <a:t>、</a:t>
            </a:r>
            <a:r>
              <a:rPr lang="en-US" altLang="zh-TW" sz="2800"/>
              <a:t>x</a:t>
            </a:r>
            <a:r>
              <a:rPr lang="zh-TW" altLang="en-US" sz="2800"/>
              <a:t>、</a:t>
            </a:r>
            <a:r>
              <a:rPr lang="en-US" altLang="zh-TW" sz="2800"/>
              <a:t>y</a:t>
            </a:r>
            <a:r>
              <a:rPr lang="zh-TW" altLang="en-US" sz="2800"/>
              <a:t>和</a:t>
            </a:r>
            <a:r>
              <a:rPr lang="en-US" altLang="zh-TW" sz="2800"/>
              <a:t>z</a:t>
            </a:r>
            <a:r>
              <a:rPr lang="zh-TW" altLang="en-US" sz="2800"/>
              <a:t>為反應式係數）</a:t>
            </a:r>
            <a:br>
              <a:rPr lang="zh-TW" altLang="en-US" sz="2800"/>
            </a:br>
            <a:r>
              <a:rPr lang="zh-TW" altLang="en-US" sz="2800"/>
              <a:t>若</a:t>
            </a:r>
            <a:r>
              <a:rPr lang="en-US" altLang="zh-TW" sz="2800"/>
              <a:t>y</a:t>
            </a:r>
            <a:r>
              <a:rPr lang="zh-TW" altLang="en-US" sz="2800"/>
              <a:t>＋</a:t>
            </a:r>
            <a:r>
              <a:rPr lang="en-US" altLang="zh-TW" sz="2800"/>
              <a:t>z</a:t>
            </a:r>
            <a:r>
              <a:rPr lang="zh-TW" altLang="en-US" sz="2800"/>
              <a:t>＝</a:t>
            </a:r>
            <a:r>
              <a:rPr lang="en-US" altLang="zh-TW" sz="2800"/>
              <a:t>5</a:t>
            </a:r>
            <a:r>
              <a:rPr lang="zh-TW" altLang="en-US" sz="2800"/>
              <a:t>，則上述反應式中哪兩個物質的係數均為</a:t>
            </a:r>
            <a:r>
              <a:rPr lang="en-US" altLang="zh-TW" sz="2800"/>
              <a:t>3</a:t>
            </a:r>
            <a:r>
              <a:rPr lang="zh-TW" altLang="en-US" sz="2800"/>
              <a:t>？</a:t>
            </a:r>
            <a:br>
              <a:rPr lang="zh-TW" altLang="en-US" sz="2800"/>
            </a:br>
            <a:r>
              <a:rPr lang="en-US" altLang="zh-TW" sz="2800"/>
              <a:t>(A)</a:t>
            </a:r>
            <a:r>
              <a:rPr lang="zh-TW" altLang="en-US" sz="2800"/>
              <a:t>氧化劑和氯化鉀　　</a:t>
            </a:r>
            <a:r>
              <a:rPr lang="en-US" altLang="zh-TW" sz="2800"/>
              <a:t>(B)</a:t>
            </a:r>
            <a:r>
              <a:rPr lang="zh-TW" altLang="en-US" sz="2800"/>
              <a:t>氧化劑和二氧化硫</a:t>
            </a:r>
            <a:br>
              <a:rPr lang="zh-TW" altLang="en-US" sz="2800"/>
            </a:br>
            <a:r>
              <a:rPr lang="en-US" altLang="zh-TW" sz="2800"/>
              <a:t>(C)</a:t>
            </a:r>
            <a:r>
              <a:rPr lang="zh-TW" altLang="en-US" sz="2800"/>
              <a:t>還原劑和氯化鉀　　</a:t>
            </a:r>
            <a:r>
              <a:rPr lang="en-US" altLang="zh-TW" sz="2800"/>
              <a:t>(D)</a:t>
            </a:r>
            <a:r>
              <a:rPr lang="zh-TW" altLang="en-US" sz="2800"/>
              <a:t>還原劑和二氧化硫 </a:t>
            </a:r>
          </a:p>
        </p:txBody>
      </p:sp>
      <p:sp>
        <p:nvSpPr>
          <p:cNvPr id="347139" name="Text Box 3"/>
          <p:cNvSpPr txBox="1">
            <a:spLocks noChangeArrowheads="1"/>
          </p:cNvSpPr>
          <p:nvPr/>
        </p:nvSpPr>
        <p:spPr bwMode="auto">
          <a:xfrm>
            <a:off x="900113" y="4941888"/>
            <a:ext cx="72009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a:t>答案：</a:t>
            </a:r>
            <a:r>
              <a:rPr lang="en-US" altLang="zh-TW" sz="2400"/>
              <a:t>D</a:t>
            </a:r>
          </a:p>
          <a:p>
            <a:r>
              <a:rPr lang="zh-TW" altLang="en-US" sz="2400"/>
              <a:t>解析：反應式的係數分別為</a:t>
            </a:r>
            <a:r>
              <a:rPr lang="en-US" altLang="zh-TW" sz="2400"/>
              <a:t>2</a:t>
            </a:r>
            <a:r>
              <a:rPr lang="zh-TW" altLang="en-US" sz="2400"/>
              <a:t>、</a:t>
            </a:r>
            <a:r>
              <a:rPr lang="en-US" altLang="zh-TW" sz="2400"/>
              <a:t>3</a:t>
            </a:r>
            <a:r>
              <a:rPr lang="zh-TW" altLang="en-US" sz="2400"/>
              <a:t>、</a:t>
            </a:r>
            <a:r>
              <a:rPr lang="en-US" altLang="zh-TW" sz="2400"/>
              <a:t>2</a:t>
            </a:r>
            <a:r>
              <a:rPr lang="zh-TW" altLang="en-US" sz="2400"/>
              <a:t>、</a:t>
            </a:r>
            <a:r>
              <a:rPr lang="en-US" altLang="zh-TW" sz="2400"/>
              <a:t>3</a:t>
            </a:r>
            <a:r>
              <a:rPr lang="zh-TW" altLang="en-US" sz="2400"/>
              <a:t>，故硫和二氧化硫的係數為</a:t>
            </a:r>
            <a:r>
              <a:rPr lang="en-US" altLang="zh-TW" sz="2400"/>
              <a:t>3</a:t>
            </a:r>
            <a:r>
              <a:rPr lang="zh-TW" altLang="en-US" sz="2400"/>
              <a:t>，</a:t>
            </a:r>
            <a:r>
              <a:rPr lang="en-US" altLang="zh-TW" sz="2400"/>
              <a:t>S</a:t>
            </a:r>
            <a:r>
              <a:rPr lang="zh-TW" altLang="en-US" sz="2400"/>
              <a:t>得到氧變成二氧化硫，所以答案應選</a:t>
            </a:r>
            <a:r>
              <a:rPr lang="en-US" altLang="zh-TW" sz="2400"/>
              <a:t>(D)</a:t>
            </a:r>
            <a:r>
              <a:rPr lang="zh-TW" altLang="en-US" sz="24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7139"/>
                                        </p:tgtEl>
                                        <p:attrNameLst>
                                          <p:attrName>style.visibility</p:attrName>
                                        </p:attrNameLst>
                                      </p:cBhvr>
                                      <p:to>
                                        <p:strVal val="visible"/>
                                      </p:to>
                                    </p:set>
                                    <p:animEffect transition="in" filter="blinds(horizontal)">
                                      <p:cBhvr>
                                        <p:cTn id="7" dur="500"/>
                                        <p:tgtEl>
                                          <p:spTgt spid="347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9"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body" idx="1"/>
          </p:nvPr>
        </p:nvSpPr>
        <p:spPr>
          <a:xfrm>
            <a:off x="468313" y="260350"/>
            <a:ext cx="8229600" cy="4525963"/>
          </a:xfrm>
        </p:spPr>
        <p:txBody>
          <a:bodyPr/>
          <a:lstStyle/>
          <a:p>
            <a:r>
              <a:rPr lang="zh-TW" altLang="en-US"/>
              <a:t>閱讀下列選文，回答第</a:t>
            </a:r>
            <a:r>
              <a:rPr lang="en-US" altLang="zh-TW"/>
              <a:t>1</a:t>
            </a:r>
            <a:r>
              <a:rPr lang="zh-TW" altLang="en-US"/>
              <a:t>至</a:t>
            </a:r>
            <a:r>
              <a:rPr lang="en-US" altLang="zh-TW"/>
              <a:t>2</a:t>
            </a:r>
            <a:r>
              <a:rPr lang="zh-TW" altLang="en-US"/>
              <a:t>題：</a:t>
            </a:r>
            <a:br>
              <a:rPr lang="zh-TW" altLang="en-US"/>
            </a:br>
            <a:r>
              <a:rPr lang="zh-TW" altLang="en-US"/>
              <a:t>美國德州一家化學肥料工廠發生大爆炸，疑似因為原料「無水氨</a:t>
            </a:r>
            <a:br>
              <a:rPr lang="zh-TW" altLang="en-US"/>
            </a:br>
            <a:r>
              <a:rPr lang="zh-TW" altLang="en-US"/>
              <a:t>」儲存不當而造成。如圖新聞畫面所示，「無水氨」在此處指的是液態的氨氣，「無水氨」在高溫環境下突然汽化而產生高壓，或是遇到強氧化劑（例如含硝酸根離子</a:t>
            </a:r>
            <a:r>
              <a:rPr lang="en-US" altLang="zh-TW"/>
              <a:t>NO</a:t>
            </a:r>
            <a:r>
              <a:rPr lang="en-US" altLang="zh-TW" baseline="30000"/>
              <a:t>3</a:t>
            </a:r>
            <a:r>
              <a:rPr lang="zh-TW" altLang="en-US" baseline="30000"/>
              <a:t>－</a:t>
            </a:r>
            <a:r>
              <a:rPr lang="zh-TW" altLang="en-US"/>
              <a:t>的物質），都可能爆炸。 </a:t>
            </a:r>
          </a:p>
        </p:txBody>
      </p:sp>
      <p:pic>
        <p:nvPicPr>
          <p:cNvPr id="348163" name="Picture 3" descr="2015-05-26_1138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4508500"/>
            <a:ext cx="3025775"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body" idx="1"/>
          </p:nvPr>
        </p:nvSpPr>
        <p:spPr>
          <a:xfrm>
            <a:off x="539750" y="333375"/>
            <a:ext cx="8229600" cy="4525963"/>
          </a:xfrm>
        </p:spPr>
        <p:txBody>
          <a:bodyPr/>
          <a:lstStyle/>
          <a:p>
            <a:r>
              <a:rPr lang="en-US" altLang="zh-TW"/>
              <a:t>2. </a:t>
            </a:r>
            <a:r>
              <a:rPr lang="zh-TW" altLang="en-US"/>
              <a:t>根據文中所述，「無水氨」和硝酸根離子進行反應時的反應類型，依序為下列何者？　</a:t>
            </a:r>
            <a:r>
              <a:rPr lang="en-US" altLang="zh-TW"/>
              <a:t>(A)</a:t>
            </a:r>
            <a:r>
              <a:rPr lang="zh-TW" altLang="en-US"/>
              <a:t>氧化反應；還原反應　</a:t>
            </a:r>
            <a:r>
              <a:rPr lang="en-US" altLang="zh-TW"/>
              <a:t>(B)</a:t>
            </a:r>
            <a:r>
              <a:rPr lang="zh-TW" altLang="en-US"/>
              <a:t>氧化反應；氧化反應　</a:t>
            </a:r>
            <a:r>
              <a:rPr lang="en-US" altLang="zh-TW"/>
              <a:t>(C)</a:t>
            </a:r>
            <a:r>
              <a:rPr lang="zh-TW" altLang="en-US"/>
              <a:t>還原反應；還原反應　</a:t>
            </a:r>
            <a:r>
              <a:rPr lang="en-US" altLang="zh-TW"/>
              <a:t>(D)</a:t>
            </a:r>
            <a:r>
              <a:rPr lang="zh-TW" altLang="en-US"/>
              <a:t>還原反應；氧化反應 </a:t>
            </a:r>
          </a:p>
        </p:txBody>
      </p:sp>
      <p:sp>
        <p:nvSpPr>
          <p:cNvPr id="349187" name="Rectangle 3"/>
          <p:cNvSpPr>
            <a:spLocks noChangeArrowheads="1"/>
          </p:cNvSpPr>
          <p:nvPr/>
        </p:nvSpPr>
        <p:spPr bwMode="auto">
          <a:xfrm>
            <a:off x="3552825" y="32464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zh-TW" altLang="en-US"/>
              <a:t>：</a:t>
            </a:r>
            <a:r>
              <a:rPr lang="en-US" altLang="zh-TW"/>
              <a:t>(1)D</a:t>
            </a:r>
            <a:r>
              <a:rPr lang="zh-TW" altLang="en-US"/>
              <a:t>；</a:t>
            </a:r>
            <a:r>
              <a:rPr lang="en-US" altLang="zh-TW"/>
              <a:t>(2)A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9187"/>
                                        </p:tgtEl>
                                        <p:attrNameLst>
                                          <p:attrName>style.visibility</p:attrName>
                                        </p:attrNameLst>
                                      </p:cBhvr>
                                      <p:to>
                                        <p:strVal val="visible"/>
                                      </p:to>
                                    </p:set>
                                    <p:animEffect transition="in" filter="box(in)">
                                      <p:cBhvr>
                                        <p:cTn id="7" dur="500"/>
                                        <p:tgtEl>
                                          <p:spTgt spid="349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7"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body" idx="1"/>
          </p:nvPr>
        </p:nvSpPr>
        <p:spPr>
          <a:xfrm>
            <a:off x="611188" y="260350"/>
            <a:ext cx="8229600" cy="4525963"/>
          </a:xfrm>
        </p:spPr>
        <p:txBody>
          <a:bodyPr/>
          <a:lstStyle/>
          <a:p>
            <a:r>
              <a:rPr lang="zh-TW" altLang="en-US"/>
              <a:t>解析：</a:t>
            </a:r>
            <a:r>
              <a:rPr lang="en-US" altLang="zh-TW"/>
              <a:t>(1)</a:t>
            </a:r>
            <a:r>
              <a:rPr lang="zh-TW" altLang="en-US"/>
              <a:t>氨從氣態到液態，需高壓低溫，故為放熱的物理變化。</a:t>
            </a:r>
            <a:r>
              <a:rPr lang="en-US" altLang="zh-TW"/>
              <a:t>(2)</a:t>
            </a:r>
            <a:r>
              <a:rPr lang="zh-TW" altLang="en-US"/>
              <a:t>文中敘述「含硝酸根離子的物質」為強氧化劑，可知當「無水氨」和硝酸根離子反應時，前者進行氧化反應，後者進行還原反應。</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body" idx="1"/>
          </p:nvPr>
        </p:nvSpPr>
        <p:spPr>
          <a:xfrm>
            <a:off x="468313" y="476250"/>
            <a:ext cx="8229600" cy="4525963"/>
          </a:xfrm>
        </p:spPr>
        <p:txBody>
          <a:bodyPr/>
          <a:lstStyle/>
          <a:p>
            <a:pPr>
              <a:lnSpc>
                <a:spcPct val="90000"/>
              </a:lnSpc>
            </a:pPr>
            <a:r>
              <a:rPr lang="en-US" altLang="zh-TW" sz="2800">
                <a:solidFill>
                  <a:srgbClr val="FF0000"/>
                </a:solidFill>
              </a:rPr>
              <a:t>106</a:t>
            </a:r>
            <a:r>
              <a:rPr lang="zh-TW" altLang="en-US" sz="2800"/>
              <a:t>製造硫酸的過程如下：</a:t>
            </a:r>
            <a:br>
              <a:rPr lang="zh-TW" altLang="en-US" sz="2800"/>
            </a:br>
            <a:r>
              <a:rPr lang="zh-TW" altLang="en-US" sz="2800"/>
              <a:t>階段一：硫與氧氣燃燒產生二氧化硫</a:t>
            </a:r>
            <a:br>
              <a:rPr lang="zh-TW" altLang="en-US" sz="2800"/>
            </a:br>
            <a:r>
              <a:rPr lang="zh-TW" altLang="en-US" sz="2800"/>
              <a:t>階段二：利用催化劑使二氧化硫與氧氣反應產生三氧化硫</a:t>
            </a:r>
            <a:br>
              <a:rPr lang="zh-TW" altLang="en-US" sz="2800"/>
            </a:br>
            <a:r>
              <a:rPr lang="zh-TW" altLang="en-US" sz="2800"/>
              <a:t>再經由後續反應生成硫酸。上述兩階段反應中的還原劑分別為下列何者？</a:t>
            </a:r>
            <a:br>
              <a:rPr lang="zh-TW" altLang="en-US" sz="2800"/>
            </a:br>
            <a:r>
              <a:rPr lang="en-US" altLang="zh-TW" sz="2800"/>
              <a:t>(A)</a:t>
            </a:r>
            <a:r>
              <a:rPr lang="zh-TW" altLang="en-US" sz="2800"/>
              <a:t>階段一為</a:t>
            </a:r>
            <a:r>
              <a:rPr lang="en-US" altLang="zh-TW" sz="2800"/>
              <a:t>O</a:t>
            </a:r>
            <a:r>
              <a:rPr lang="en-US" altLang="zh-TW" sz="2800" baseline="-25000"/>
              <a:t>2</a:t>
            </a:r>
            <a:r>
              <a:rPr lang="zh-TW" altLang="en-US" sz="2800"/>
              <a:t>，階段二為</a:t>
            </a:r>
            <a:r>
              <a:rPr lang="en-US" altLang="zh-TW" sz="2800"/>
              <a:t>O</a:t>
            </a:r>
            <a:r>
              <a:rPr lang="en-US" altLang="zh-TW" sz="2800" baseline="-25000"/>
              <a:t>2</a:t>
            </a:r>
            <a:r>
              <a:rPr lang="en-US" altLang="zh-TW" sz="2800"/>
              <a:t/>
            </a:r>
            <a:br>
              <a:rPr lang="en-US" altLang="zh-TW" sz="2800"/>
            </a:br>
            <a:r>
              <a:rPr lang="en-US" altLang="zh-TW" sz="2800"/>
              <a:t>(B)</a:t>
            </a:r>
            <a:r>
              <a:rPr lang="zh-TW" altLang="en-US" sz="2800"/>
              <a:t>階段一為</a:t>
            </a:r>
            <a:r>
              <a:rPr lang="en-US" altLang="zh-TW" sz="2800"/>
              <a:t>S</a:t>
            </a:r>
            <a:r>
              <a:rPr lang="zh-TW" altLang="en-US" sz="2800"/>
              <a:t>，階段二為</a:t>
            </a:r>
            <a:r>
              <a:rPr lang="en-US" altLang="zh-TW" sz="2800"/>
              <a:t>SO</a:t>
            </a:r>
            <a:r>
              <a:rPr lang="en-US" altLang="zh-TW" sz="2800" baseline="-25000"/>
              <a:t>2</a:t>
            </a:r>
            <a:r>
              <a:rPr lang="en-US" altLang="zh-TW" sz="2800"/>
              <a:t/>
            </a:r>
            <a:br>
              <a:rPr lang="en-US" altLang="zh-TW" sz="2800"/>
            </a:br>
            <a:r>
              <a:rPr lang="en-US" altLang="zh-TW" sz="2800"/>
              <a:t>(C)</a:t>
            </a:r>
            <a:r>
              <a:rPr lang="zh-TW" altLang="en-US" sz="2800"/>
              <a:t>階段一為</a:t>
            </a:r>
            <a:r>
              <a:rPr lang="en-US" altLang="zh-TW" sz="2800"/>
              <a:t>SO</a:t>
            </a:r>
            <a:r>
              <a:rPr lang="en-US" altLang="zh-TW" sz="2800" baseline="-25000"/>
              <a:t>2</a:t>
            </a:r>
            <a:r>
              <a:rPr lang="zh-TW" altLang="en-US" sz="2800"/>
              <a:t>，階段二為</a:t>
            </a:r>
            <a:r>
              <a:rPr lang="en-US" altLang="zh-TW" sz="2800"/>
              <a:t>O</a:t>
            </a:r>
            <a:r>
              <a:rPr lang="en-US" altLang="zh-TW" sz="2800" baseline="-25000"/>
              <a:t>2</a:t>
            </a:r>
            <a:r>
              <a:rPr lang="en-US" altLang="zh-TW" sz="2800"/>
              <a:t/>
            </a:r>
            <a:br>
              <a:rPr lang="en-US" altLang="zh-TW" sz="2800"/>
            </a:br>
            <a:r>
              <a:rPr lang="en-US" altLang="zh-TW" sz="2800"/>
              <a:t>(D)</a:t>
            </a:r>
            <a:r>
              <a:rPr lang="zh-TW" altLang="en-US" sz="2800"/>
              <a:t>階段一為</a:t>
            </a:r>
            <a:r>
              <a:rPr lang="en-US" altLang="zh-TW" sz="2800"/>
              <a:t>SO</a:t>
            </a:r>
            <a:r>
              <a:rPr lang="en-US" altLang="zh-TW" sz="2800" baseline="-25000"/>
              <a:t>2</a:t>
            </a:r>
            <a:r>
              <a:rPr lang="zh-TW" altLang="en-US" sz="2800"/>
              <a:t>，階段二為</a:t>
            </a:r>
            <a:r>
              <a:rPr lang="en-US" altLang="zh-TW" sz="2800"/>
              <a:t>SO</a:t>
            </a:r>
            <a:r>
              <a:rPr lang="en-US" altLang="zh-TW" sz="2800" baseline="-25000"/>
              <a:t>2</a:t>
            </a:r>
          </a:p>
        </p:txBody>
      </p:sp>
      <p:sp>
        <p:nvSpPr>
          <p:cNvPr id="351235" name="Rectangle 3"/>
          <p:cNvSpPr>
            <a:spLocks noChangeArrowheads="1"/>
          </p:cNvSpPr>
          <p:nvPr/>
        </p:nvSpPr>
        <p:spPr bwMode="auto">
          <a:xfrm>
            <a:off x="539750" y="4797425"/>
            <a:ext cx="81359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sz="2000"/>
              <a:t>【</a:t>
            </a:r>
            <a:r>
              <a:rPr lang="zh-TW" altLang="en-US" sz="2000"/>
              <a:t>答案</a:t>
            </a:r>
            <a:r>
              <a:rPr lang="en-US" altLang="zh-TW" sz="2000"/>
              <a:t>】B</a:t>
            </a:r>
            <a:r>
              <a:rPr lang="zh-TW" altLang="en-US" sz="2000"/>
              <a:t>　</a:t>
            </a:r>
          </a:p>
          <a:p>
            <a:r>
              <a:rPr lang="en-US" altLang="zh-TW" sz="2000"/>
              <a:t>【</a:t>
            </a:r>
            <a:r>
              <a:rPr lang="zh-TW" altLang="en-US" sz="2000"/>
              <a:t>解析</a:t>
            </a:r>
            <a:r>
              <a:rPr lang="en-US" altLang="zh-TW" sz="2000"/>
              <a:t>】</a:t>
            </a:r>
            <a:r>
              <a:rPr lang="zh-TW" altLang="en-US" sz="2000"/>
              <a:t>還原劑為本身進行氧化並使其他的物質還原，故階段一的</a:t>
            </a:r>
            <a:r>
              <a:rPr lang="en-US" altLang="zh-TW" sz="2000"/>
              <a:t>S</a:t>
            </a:r>
            <a:r>
              <a:rPr lang="zh-TW" altLang="en-US" sz="2000"/>
              <a:t>和階段二的</a:t>
            </a:r>
            <a:r>
              <a:rPr lang="en-US" altLang="zh-TW" sz="2000"/>
              <a:t>SO</a:t>
            </a:r>
            <a:r>
              <a:rPr lang="en-US" altLang="zh-TW" sz="2000" baseline="-25000"/>
              <a:t>2</a:t>
            </a:r>
            <a:r>
              <a:rPr lang="zh-TW" altLang="en-US" sz="2000"/>
              <a:t>本身皆被氧化，當還原劑，故答案選</a:t>
            </a:r>
            <a:r>
              <a:rPr lang="en-US" altLang="zh-TW" sz="2000"/>
              <a:t>(B)</a:t>
            </a:r>
            <a:r>
              <a:rPr lang="zh-TW" altLang="en-US" sz="20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box(in)">
                                      <p:cBhvr>
                                        <p:cTn id="7" dur="500"/>
                                        <p:tgtEl>
                                          <p:spTgt spid="351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548680"/>
            <a:ext cx="7772400" cy="3600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a:solidFill>
                  <a:srgbClr val="FF0000"/>
                </a:solidFill>
                <a:latin typeface="華康中黑體" panose="020B0509000000000000" pitchFamily="49" charset="-120"/>
                <a:ea typeface="華康中黑體" panose="020B0509000000000000" pitchFamily="49" charset="-120"/>
              </a:rPr>
              <a:t>107</a:t>
            </a:r>
            <a:r>
              <a:rPr kumimoji="0" lang="zh-TW" altLang="zh-TW" sz="2400">
                <a:latin typeface="華康中黑體" panose="020B0509000000000000" pitchFamily="49" charset="-120"/>
                <a:ea typeface="華康中黑體" panose="020B0509000000000000" pitchFamily="49" charset="-120"/>
              </a:rPr>
              <a:t>「真金不怕火煉」在字面上的意思是指純正的黃金不怕被火烤，這是因為黃金不易與氧發生反應。依上述對黃金性質的描述判斷，下列哪一類元素對氧的活性與黃金對氧的活性最接近？</a:t>
            </a:r>
            <a:r>
              <a:rPr kumimoji="0" lang="en-US" altLang="zh-TW" sz="2400">
                <a:latin typeface="華康中黑體" panose="020B0509000000000000" pitchFamily="49" charset="-120"/>
                <a:ea typeface="華康中黑體" panose="020B0509000000000000" pitchFamily="49" charset="-120"/>
              </a:rPr>
              <a:t> </a:t>
            </a:r>
            <a:br>
              <a:rPr kumimoji="0" lang="en-US" altLang="zh-TW" sz="2400">
                <a:latin typeface="華康中黑體" panose="020B0509000000000000" pitchFamily="49" charset="-120"/>
                <a:ea typeface="華康中黑體" panose="020B0509000000000000" pitchFamily="49" charset="-120"/>
              </a:rPr>
            </a:br>
            <a:r>
              <a:rPr kumimoji="0" lang="en-US" altLang="zh-TW" sz="2400">
                <a:latin typeface="華康中黑體" panose="020B0509000000000000" pitchFamily="49" charset="-120"/>
                <a:ea typeface="華康中黑體" panose="020B0509000000000000" pitchFamily="49" charset="-120"/>
              </a:rPr>
              <a:t> (A)</a:t>
            </a:r>
            <a:r>
              <a:rPr kumimoji="0" lang="zh-TW" altLang="zh-TW" sz="2400">
                <a:latin typeface="華康中黑體" panose="020B0509000000000000" pitchFamily="49" charset="-120"/>
                <a:ea typeface="華康中黑體" panose="020B0509000000000000" pitchFamily="49" charset="-120"/>
              </a:rPr>
              <a:t>放入水中能與水反應而產生氫氣的元素</a:t>
            </a:r>
            <a:r>
              <a:rPr kumimoji="0" lang="en-US" altLang="zh-TW" sz="2400">
                <a:latin typeface="華康中黑體" panose="020B0509000000000000" pitchFamily="49" charset="-120"/>
                <a:ea typeface="華康中黑體" panose="020B0509000000000000" pitchFamily="49" charset="-120"/>
              </a:rPr>
              <a:t> </a:t>
            </a:r>
            <a:br>
              <a:rPr kumimoji="0" lang="en-US" altLang="zh-TW" sz="2400">
                <a:latin typeface="華康中黑體" panose="020B0509000000000000" pitchFamily="49" charset="-120"/>
                <a:ea typeface="華康中黑體" panose="020B0509000000000000" pitchFamily="49" charset="-120"/>
              </a:rPr>
            </a:br>
            <a:r>
              <a:rPr kumimoji="0" lang="en-US" altLang="zh-TW" sz="2400">
                <a:latin typeface="華康中黑體" panose="020B0509000000000000" pitchFamily="49" charset="-120"/>
                <a:ea typeface="華康中黑體" panose="020B0509000000000000" pitchFamily="49" charset="-120"/>
              </a:rPr>
              <a:t>(B)</a:t>
            </a:r>
            <a:r>
              <a:rPr kumimoji="0" lang="zh-TW" altLang="zh-TW" sz="2400">
                <a:latin typeface="華康中黑體" panose="020B0509000000000000" pitchFamily="49" charset="-120"/>
                <a:ea typeface="華康中黑體" panose="020B0509000000000000" pitchFamily="49" charset="-120"/>
              </a:rPr>
              <a:t>在自然界中，多以氧化物狀態存在的元素</a:t>
            </a:r>
            <a:r>
              <a:rPr kumimoji="0" lang="en-US" altLang="zh-TW" sz="2400">
                <a:latin typeface="華康中黑體" panose="020B0509000000000000" pitchFamily="49" charset="-120"/>
                <a:ea typeface="華康中黑體" panose="020B0509000000000000" pitchFamily="49" charset="-120"/>
              </a:rPr>
              <a:t/>
            </a:r>
            <a:br>
              <a:rPr kumimoji="0" lang="en-US" altLang="zh-TW" sz="2400">
                <a:latin typeface="華康中黑體" panose="020B0509000000000000" pitchFamily="49" charset="-120"/>
                <a:ea typeface="華康中黑體" panose="020B0509000000000000" pitchFamily="49" charset="-120"/>
              </a:rPr>
            </a:br>
            <a:r>
              <a:rPr kumimoji="0" lang="en-US" altLang="zh-TW" sz="2400">
                <a:latin typeface="華康中黑體" panose="020B0509000000000000" pitchFamily="49" charset="-120"/>
                <a:ea typeface="華康中黑體" panose="020B0509000000000000" pitchFamily="49" charset="-120"/>
              </a:rPr>
              <a:t> (C)</a:t>
            </a:r>
            <a:r>
              <a:rPr kumimoji="0" lang="zh-TW" altLang="zh-TW" sz="2400">
                <a:latin typeface="華康中黑體" panose="020B0509000000000000" pitchFamily="49" charset="-120"/>
                <a:ea typeface="華康中黑體" panose="020B0509000000000000" pitchFamily="49" charset="-120"/>
              </a:rPr>
              <a:t>在自然界中，多以元素狀態存在的金屬元素</a:t>
            </a:r>
            <a:r>
              <a:rPr kumimoji="0" lang="en-US" altLang="zh-TW" sz="2400">
                <a:latin typeface="華康中黑體" panose="020B0509000000000000" pitchFamily="49" charset="-120"/>
                <a:ea typeface="華康中黑體" panose="020B0509000000000000" pitchFamily="49" charset="-120"/>
              </a:rPr>
              <a:t/>
            </a:r>
            <a:br>
              <a:rPr kumimoji="0" lang="en-US" altLang="zh-TW" sz="2400">
                <a:latin typeface="華康中黑體" panose="020B0509000000000000" pitchFamily="49" charset="-120"/>
                <a:ea typeface="華康中黑體" panose="020B0509000000000000" pitchFamily="49" charset="-120"/>
              </a:rPr>
            </a:br>
            <a:r>
              <a:rPr kumimoji="0" lang="en-US" altLang="zh-TW" sz="2400">
                <a:latin typeface="華康中黑體" panose="020B0509000000000000" pitchFamily="49" charset="-120"/>
                <a:ea typeface="華康中黑體" panose="020B0509000000000000" pitchFamily="49" charset="-120"/>
              </a:rPr>
              <a:t> (D)</a:t>
            </a:r>
            <a:r>
              <a:rPr kumimoji="0" lang="zh-TW" altLang="zh-TW" sz="2400">
                <a:latin typeface="華康中黑體" panose="020B0509000000000000" pitchFamily="49" charset="-120"/>
                <a:ea typeface="華康中黑體" panose="020B0509000000000000" pitchFamily="49" charset="-120"/>
              </a:rPr>
              <a:t>在煉鐵過程中，可使氧化鐵還原成鐵的元素</a:t>
            </a:r>
            <a:endParaRPr kumimoji="0" lang="zh-TW" altLang="en-US" sz="2400" dirty="0">
              <a:latin typeface="華康中黑體" panose="020B0509000000000000" pitchFamily="49" charset="-120"/>
              <a:ea typeface="華康中黑體" panose="020B0509000000000000" pitchFamily="49" charset="-120"/>
            </a:endParaRPr>
          </a:p>
        </p:txBody>
      </p:sp>
      <p:sp>
        <p:nvSpPr>
          <p:cNvPr id="3" name="矩形 2"/>
          <p:cNvSpPr/>
          <p:nvPr/>
        </p:nvSpPr>
        <p:spPr>
          <a:xfrm>
            <a:off x="1475656" y="4293096"/>
            <a:ext cx="6192688" cy="1569660"/>
          </a:xfrm>
          <a:prstGeom prst="rect">
            <a:avLst/>
          </a:prstGeom>
        </p:spPr>
        <p:txBody>
          <a:bodyPr wrap="square">
            <a:spAutoFit/>
          </a:bodyPr>
          <a:lstStyle/>
          <a:p>
            <a:pPr fontAlgn="auto">
              <a:spcBef>
                <a:spcPts val="0"/>
              </a:spcBef>
              <a:spcAft>
                <a:spcPts val="0"/>
              </a:spcAft>
            </a:pPr>
            <a:r>
              <a:rPr kumimoji="0" lang="zh-TW" altLang="zh-TW" sz="2400" kern="100" dirty="0">
                <a:solidFill>
                  <a:srgbClr val="FF0000"/>
                </a:solidFill>
                <a:latin typeface="Calibri"/>
                <a:ea typeface="標楷體"/>
                <a:cs typeface="Times New Roman"/>
              </a:rPr>
              <a:t>答案：</a:t>
            </a:r>
            <a:r>
              <a:rPr kumimoji="0" lang="en-US" altLang="zh-TW" sz="2400" kern="100" dirty="0">
                <a:solidFill>
                  <a:srgbClr val="FF0000"/>
                </a:solidFill>
                <a:latin typeface="Calibri"/>
                <a:ea typeface="新細明體"/>
                <a:cs typeface="Times New Roman"/>
              </a:rPr>
              <a:t>(C)</a:t>
            </a:r>
            <a:endParaRPr kumimoji="0" lang="zh-TW" altLang="zh-TW" sz="2400" kern="100" dirty="0">
              <a:solidFill>
                <a:prstClr val="black"/>
              </a:solidFill>
              <a:latin typeface="Calibri"/>
              <a:ea typeface="新細明體"/>
              <a:cs typeface="Times New Roman"/>
            </a:endParaRPr>
          </a:p>
          <a:p>
            <a:pPr fontAlgn="auto">
              <a:spcBef>
                <a:spcPts val="0"/>
              </a:spcBef>
              <a:spcAft>
                <a:spcPts val="0"/>
              </a:spcAft>
            </a:pPr>
            <a:r>
              <a:rPr kumimoji="0" lang="zh-TW" altLang="zh-TW" sz="2400" kern="100" dirty="0">
                <a:solidFill>
                  <a:srgbClr val="0000FF"/>
                </a:solidFill>
                <a:latin typeface="Calibri"/>
                <a:ea typeface="標楷體"/>
                <a:cs typeface="Times New Roman"/>
              </a:rPr>
              <a:t>解析：</a:t>
            </a:r>
            <a:r>
              <a:rPr kumimoji="0" lang="zh-TW" altLang="zh-TW" sz="2400" kern="100" dirty="0">
                <a:solidFill>
                  <a:srgbClr val="0000FF"/>
                </a:solidFill>
                <a:latin typeface="Calibri"/>
                <a:ea typeface="新細明體"/>
                <a:cs typeface="Times New Roman"/>
              </a:rPr>
              <a:t>黃金對氧的活性很小，故加熱時不易氧化，在自然界中也以元素狀態存在，可知</a:t>
            </a:r>
            <a:r>
              <a:rPr kumimoji="0" lang="en-US" altLang="zh-TW" sz="2400" kern="100" dirty="0">
                <a:solidFill>
                  <a:srgbClr val="0000FF"/>
                </a:solidFill>
                <a:latin typeface="Calibri"/>
                <a:ea typeface="新細明體"/>
                <a:cs typeface="Times New Roman"/>
              </a:rPr>
              <a:t>(C)</a:t>
            </a:r>
            <a:r>
              <a:rPr kumimoji="0" lang="zh-TW" altLang="zh-TW" sz="2400" kern="100" dirty="0">
                <a:solidFill>
                  <a:srgbClr val="0000FF"/>
                </a:solidFill>
                <a:latin typeface="Calibri"/>
                <a:ea typeface="新細明體"/>
                <a:cs typeface="Times New Roman"/>
              </a:rPr>
              <a:t>的活性與黃金最接近。</a:t>
            </a:r>
            <a:endParaRPr kumimoji="0" lang="zh-TW" altLang="en-US" sz="2400" dirty="0">
              <a:solidFill>
                <a:prstClr val="black"/>
              </a:solidFill>
              <a:latin typeface="Calibri"/>
              <a:ea typeface="新細明體"/>
            </a:endParaRPr>
          </a:p>
        </p:txBody>
      </p:sp>
    </p:spTree>
    <p:extLst>
      <p:ext uri="{BB962C8B-B14F-4D97-AF65-F5344CB8AC3E}">
        <p14:creationId xmlns:p14="http://schemas.microsoft.com/office/powerpoint/2010/main" val="144435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6"/>
            <a:ext cx="8229600" cy="5793507"/>
          </a:xfrm>
        </p:spPr>
        <p:txBody>
          <a:bodyPr>
            <a:normAutofit fontScale="85000" lnSpcReduction="10000"/>
          </a:bodyPr>
          <a:lstStyle/>
          <a:p>
            <a:r>
              <a:rPr lang="en-US" altLang="zh-TW" dirty="0" smtClean="0">
                <a:solidFill>
                  <a:srgbClr val="FF0000"/>
                </a:solidFill>
              </a:rPr>
              <a:t>111</a:t>
            </a:r>
            <a:r>
              <a:rPr lang="zh-TW" altLang="zh-TW" dirty="0" smtClean="0"/>
              <a:t>為</a:t>
            </a:r>
            <a:r>
              <a:rPr lang="zh-TW" altLang="zh-TW" dirty="0"/>
              <a:t>避免攝取過量咖啡因，可先降低咖啡豆中的咖啡因含量。將咖啡豆浸泡在有機溶劑中，咖啡因會溶於溶劑中，之後取出咖啡豆加熱，使溶劑揮發掉。二氯甲烷是過往常用的有機溶劑，去除咖啡因效果好又易揮發，但後來因安全疑慮而棄用，並改用乙酸乙酯。因為酯類</a:t>
            </a:r>
            <a:r>
              <a:rPr lang="en-US" altLang="zh-TW" dirty="0"/>
              <a:t>_______</a:t>
            </a:r>
            <a:r>
              <a:rPr lang="zh-TW" altLang="zh-TW" dirty="0"/>
              <a:t>，所以較無安全性疑慮，</a:t>
            </a:r>
            <a:r>
              <a:rPr lang="zh-TW" altLang="zh-TW" u="sng" dirty="0"/>
              <a:t>美國食品藥物管理局</a:t>
            </a:r>
            <a:r>
              <a:rPr lang="zh-TW" altLang="zh-TW" dirty="0"/>
              <a:t>許可使用乙酸乙酯來去除咖啡因，且無明定殘留許可標準。</a:t>
            </a:r>
          </a:p>
          <a:p>
            <a:pPr marL="0" indent="0">
              <a:buNone/>
            </a:pPr>
            <a:r>
              <a:rPr lang="en-US" altLang="zh-TW" dirty="0"/>
              <a:t>		</a:t>
            </a:r>
            <a:r>
              <a:rPr lang="zh-TW" altLang="zh-TW" dirty="0"/>
              <a:t>依據上述資訊，畫線處最適合填入下列何者？</a:t>
            </a:r>
          </a:p>
          <a:p>
            <a:pPr marL="0" indent="0">
              <a:buNone/>
            </a:pPr>
            <a:r>
              <a:rPr lang="en-US" altLang="zh-TW" dirty="0"/>
              <a:t>(A)</a:t>
            </a:r>
            <a:r>
              <a:rPr lang="zh-TW" altLang="zh-TW" dirty="0"/>
              <a:t>只由碳和氫兩種原子所組成</a:t>
            </a:r>
          </a:p>
          <a:p>
            <a:pPr marL="0" indent="0">
              <a:buNone/>
            </a:pPr>
            <a:r>
              <a:rPr lang="en-US" altLang="zh-TW" dirty="0"/>
              <a:t>(B)</a:t>
            </a:r>
            <a:r>
              <a:rPr lang="zh-TW" altLang="zh-TW" dirty="0"/>
              <a:t>是香蕉、柳丁等水果就含有的物質</a:t>
            </a:r>
          </a:p>
          <a:p>
            <a:pPr marL="0" indent="0">
              <a:buNone/>
            </a:pPr>
            <a:r>
              <a:rPr lang="en-US" altLang="zh-TW" dirty="0"/>
              <a:t>(C)</a:t>
            </a:r>
            <a:r>
              <a:rPr lang="zh-TW" altLang="zh-TW" dirty="0"/>
              <a:t>沸點比二氯甲烷高，而不易揮發去除</a:t>
            </a:r>
          </a:p>
          <a:p>
            <a:pPr marL="0" indent="0">
              <a:buNone/>
            </a:pPr>
            <a:r>
              <a:rPr lang="en-US" altLang="zh-TW" dirty="0"/>
              <a:t>(D)</a:t>
            </a:r>
            <a:r>
              <a:rPr lang="zh-TW" altLang="zh-TW" dirty="0"/>
              <a:t>是油脂與鹼性物質進行皂化反應後的產物</a:t>
            </a:r>
          </a:p>
          <a:p>
            <a:endParaRPr lang="zh-TW" altLang="en-US" dirty="0"/>
          </a:p>
        </p:txBody>
      </p:sp>
    </p:spTree>
    <p:extLst>
      <p:ext uri="{BB962C8B-B14F-4D97-AF65-F5344CB8AC3E}">
        <p14:creationId xmlns:p14="http://schemas.microsoft.com/office/powerpoint/2010/main" val="407820890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2794322"/>
          </a:xfrm>
        </p:spPr>
        <p:txBody>
          <a:bodyPr>
            <a:normAutofit/>
          </a:bodyPr>
          <a:lstStyle/>
          <a:p>
            <a:pPr algn="l"/>
            <a:r>
              <a:rPr lang="en-US" altLang="zh-TW" sz="28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2800" kern="100" dirty="0" smtClean="0">
                <a:latin typeface="華康粗黑體" panose="020B0709000000000000" pitchFamily="49" charset="-120"/>
                <a:ea typeface="華康粗黑體" panose="020B0709000000000000" pitchFamily="49" charset="-120"/>
                <a:cs typeface="Times New Roman"/>
              </a:rPr>
              <a:t>附圖</a:t>
            </a:r>
            <a:r>
              <a:rPr lang="zh-TW" altLang="zh-TW" sz="2800" kern="100" dirty="0">
                <a:latin typeface="華康粗黑體" panose="020B0709000000000000" pitchFamily="49" charset="-120"/>
                <a:ea typeface="華康粗黑體" panose="020B0709000000000000" pitchFamily="49" charset="-120"/>
                <a:cs typeface="Times New Roman"/>
              </a:rPr>
              <a:t>為甲和乙兩組實驗的示意附圖，依據附圖中資訊，判斷此兩組實驗是否屬於氧化還原反應？</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en-US" altLang="zh-TW" sz="2800" b="1" kern="100" dirty="0">
                <a:latin typeface="華康粗黑體" panose="020B0709000000000000" pitchFamily="49" charset="-120"/>
                <a:ea typeface="華康粗黑體" panose="020B0709000000000000" pitchFamily="49" charset="-120"/>
                <a:cs typeface="Times New Roman"/>
              </a:rPr>
              <a:t>(A)</a:t>
            </a:r>
            <a:r>
              <a:rPr lang="zh-TW" altLang="zh-TW" sz="2800" kern="100" dirty="0">
                <a:latin typeface="華康粗黑體" panose="020B0709000000000000" pitchFamily="49" charset="-120"/>
                <a:ea typeface="華康粗黑體" panose="020B0709000000000000" pitchFamily="49" charset="-120"/>
                <a:cs typeface="Times New Roman"/>
              </a:rPr>
              <a:t>只有實驗甲是 </a:t>
            </a:r>
            <a:r>
              <a:rPr lang="en-US" altLang="zh-TW" sz="2800" b="1" kern="100" dirty="0">
                <a:latin typeface="華康粗黑體" panose="020B0709000000000000" pitchFamily="49" charset="-120"/>
                <a:ea typeface="華康粗黑體" panose="020B0709000000000000" pitchFamily="49" charset="-120"/>
                <a:cs typeface="Times New Roman"/>
              </a:rPr>
              <a:t>(B)</a:t>
            </a:r>
            <a:r>
              <a:rPr lang="zh-TW" altLang="zh-TW" sz="2800" kern="100" dirty="0">
                <a:latin typeface="華康粗黑體" panose="020B0709000000000000" pitchFamily="49" charset="-120"/>
                <a:ea typeface="華康粗黑體" panose="020B0709000000000000" pitchFamily="49" charset="-120"/>
                <a:cs typeface="Times New Roman"/>
              </a:rPr>
              <a:t>只有實驗乙是 </a:t>
            </a:r>
            <a:r>
              <a:rPr lang="en-US" altLang="zh-TW" sz="2800" b="1" kern="100" dirty="0">
                <a:latin typeface="華康粗黑體" panose="020B0709000000000000" pitchFamily="49" charset="-120"/>
                <a:ea typeface="華康粗黑體" panose="020B0709000000000000" pitchFamily="49" charset="-120"/>
                <a:cs typeface="Times New Roman"/>
              </a:rPr>
              <a:t>(C)</a:t>
            </a:r>
            <a:r>
              <a:rPr lang="zh-TW" altLang="zh-TW" sz="2800" kern="100" dirty="0">
                <a:latin typeface="華康粗黑體" panose="020B0709000000000000" pitchFamily="49" charset="-120"/>
                <a:ea typeface="華康粗黑體" panose="020B0709000000000000" pitchFamily="49" charset="-120"/>
                <a:cs typeface="Times New Roman"/>
              </a:rPr>
              <a:t>兩組實驗都是 </a:t>
            </a:r>
            <a:r>
              <a:rPr lang="en-US" altLang="zh-TW" sz="2800" b="1" kern="100" dirty="0">
                <a:latin typeface="華康粗黑體" panose="020B0709000000000000" pitchFamily="49" charset="-120"/>
                <a:ea typeface="華康粗黑體" panose="020B0709000000000000" pitchFamily="49" charset="-120"/>
                <a:cs typeface="Times New Roman"/>
              </a:rPr>
              <a:t>(D)</a:t>
            </a:r>
            <a:r>
              <a:rPr lang="zh-TW" altLang="zh-TW" sz="2800" kern="100" dirty="0">
                <a:latin typeface="華康粗黑體" panose="020B0709000000000000" pitchFamily="49" charset="-120"/>
                <a:ea typeface="華康粗黑體" panose="020B0709000000000000" pitchFamily="49" charset="-120"/>
                <a:cs typeface="Times New Roman"/>
              </a:rPr>
              <a:t>兩組實驗都不是</a:t>
            </a:r>
            <a:endParaRPr lang="zh-TW" altLang="en-US" sz="2800" dirty="0">
              <a:latin typeface="華康粗黑體" panose="020B0709000000000000" pitchFamily="49" charset="-120"/>
              <a:ea typeface="華康粗黑體" panose="020B0709000000000000" pitchFamily="49" charset="-120"/>
            </a:endParaRPr>
          </a:p>
        </p:txBody>
      </p:sp>
      <p:pic>
        <p:nvPicPr>
          <p:cNvPr id="18434" name="Picture 2" descr="Y8ML202-K-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3284984"/>
            <a:ext cx="4994841"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5940152" y="3284984"/>
            <a:ext cx="2736304" cy="3139321"/>
          </a:xfrm>
          <a:prstGeom prst="rect">
            <a:avLst/>
          </a:prstGeom>
          <a:noFill/>
        </p:spPr>
        <p:txBody>
          <a:bodyPr wrap="square" rtlCol="0">
            <a:spAutoFit/>
          </a:bodyPr>
          <a:lstStyle/>
          <a:p>
            <a:pPr fontAlgn="auto">
              <a:spcBef>
                <a:spcPts val="0"/>
              </a:spcBef>
              <a:spcAft>
                <a:spcPts val="0"/>
              </a:spcAft>
            </a:pPr>
            <a:r>
              <a:rPr kumimoji="0" lang="zh-TW" altLang="zh-TW"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kern="100" dirty="0">
                <a:solidFill>
                  <a:srgbClr val="FF0000"/>
                </a:solidFill>
                <a:latin typeface="華康POP1體W9" panose="040B0909000000000000" pitchFamily="81" charset="-120"/>
                <a:ea typeface="華康POP1體W9" panose="040B0909000000000000" pitchFamily="81" charset="-120"/>
                <a:cs typeface="Times New Roman"/>
              </a:rPr>
              <a:t>(C)</a:t>
            </a:r>
            <a:endParaRPr kumimoji="0" lang="zh-TW" altLang="zh-TW"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解析：反應中涉及到「氧的得失」或是「電子的得失（氧化數增減）」都屬於氧化還原反應。實驗甲中左側銅棒失去電子、右側銅棒附近的銅離子得到電子（電子的得失）；實驗乙中鎂帶燃燒有氧的得失；故兩者都是氧化還原反應。</a:t>
            </a:r>
            <a:endParaRPr kumimoji="0" lang="zh-TW" altLang="en-US"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244453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342446"/>
            <a:ext cx="8429625" cy="6013185"/>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23</a:t>
            </a:r>
            <a:r>
              <a:rPr lang="zh-TW" altLang="en-US" sz="3200" dirty="0">
                <a:solidFill>
                  <a:srgbClr val="000000"/>
                </a:solidFill>
                <a:latin typeface="Times New Roman"/>
                <a:ea typeface="標楷體" pitchFamily="65" charset="-120"/>
              </a:rPr>
              <a:t>柴油引擎排放的廢氣含有較多的氮氧化物</a:t>
            </a:r>
            <a:r>
              <a:rPr lang="en-US" altLang="zh-TW" sz="3200" dirty="0">
                <a:solidFill>
                  <a:srgbClr val="000000"/>
                </a:solidFill>
                <a:latin typeface="Times New Roman"/>
                <a:ea typeface="標楷體" pitchFamily="65" charset="-120"/>
              </a:rPr>
              <a:t>(NO</a:t>
            </a:r>
            <a:r>
              <a:rPr lang="en-US" altLang="zh-TW" sz="3200" baseline="-25000" dirty="0">
                <a:solidFill>
                  <a:srgbClr val="000000"/>
                </a:solidFill>
                <a:latin typeface="Times New Roman"/>
                <a:ea typeface="標楷體" pitchFamily="65" charset="-120"/>
              </a:rPr>
              <a:t>X</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，若能加入氨氣與柴油引擎產生的氮氧化物反應，則可減少排放廢氣造成的空氣汙染。氨氣與氮氧化物的反應中，速率最快的反應為：</a:t>
            </a:r>
          </a:p>
          <a:p>
            <a:pPr marL="541338" indent="-541338" algn="just">
              <a:lnSpc>
                <a:spcPct val="110000"/>
              </a:lnSpc>
            </a:pPr>
            <a:r>
              <a:rPr lang="zh-TW" alt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NO + </a:t>
            </a:r>
            <a:r>
              <a:rPr lang="en-US" altLang="zh-TW" sz="3200" dirty="0" err="1">
                <a:solidFill>
                  <a:srgbClr val="000000"/>
                </a:solidFill>
                <a:latin typeface="Times New Roman"/>
                <a:ea typeface="標楷體" pitchFamily="65" charset="-120"/>
              </a:rPr>
              <a:t>NO</a:t>
            </a:r>
            <a:r>
              <a:rPr lang="en-US" altLang="zh-TW" sz="3200" baseline="-25000" dirty="0" err="1">
                <a:solidFill>
                  <a:srgbClr val="000000"/>
                </a:solidFill>
                <a:latin typeface="Times New Roman"/>
                <a:ea typeface="標楷體" pitchFamily="65" charset="-120"/>
              </a:rPr>
              <a:t>2</a:t>
            </a:r>
            <a:r>
              <a:rPr lang="en-US" altLang="zh-TW" sz="3200" dirty="0">
                <a:solidFill>
                  <a:srgbClr val="000000"/>
                </a:solidFill>
                <a:latin typeface="Times New Roman"/>
                <a:ea typeface="標楷體" pitchFamily="65" charset="-120"/>
              </a:rPr>
              <a:t> + </a:t>
            </a:r>
            <a:r>
              <a:rPr lang="en-US" altLang="zh-TW" sz="3200" dirty="0" err="1">
                <a:solidFill>
                  <a:srgbClr val="000000"/>
                </a:solidFill>
                <a:latin typeface="Times New Roman"/>
                <a:ea typeface="標楷體" pitchFamily="65" charset="-120"/>
              </a:rPr>
              <a:t>2NH</a:t>
            </a:r>
            <a:r>
              <a:rPr lang="en-US" altLang="zh-TW" sz="3200" baseline="-25000" dirty="0" err="1">
                <a:solidFill>
                  <a:srgbClr val="000000"/>
                </a:solidFill>
                <a:latin typeface="Times New Roman"/>
                <a:ea typeface="標楷體" pitchFamily="65" charset="-120"/>
              </a:rPr>
              <a:t>3</a:t>
            </a:r>
            <a:r>
              <a:rPr lang="en-US" altLang="zh-TW" sz="3200" dirty="0" err="1">
                <a:solidFill>
                  <a:srgbClr val="000000"/>
                </a:solidFill>
                <a:latin typeface="Times New Roman"/>
                <a:ea typeface="標楷體" pitchFamily="65" charset="-120"/>
              </a:rPr>
              <a:t>→2N</a:t>
            </a:r>
            <a:r>
              <a:rPr lang="en-US" altLang="zh-TW" sz="3200" baseline="-25000" dirty="0" err="1">
                <a:solidFill>
                  <a:srgbClr val="000000"/>
                </a:solidFill>
                <a:latin typeface="Times New Roman"/>
                <a:ea typeface="標楷體" pitchFamily="65" charset="-120"/>
              </a:rPr>
              <a:t>2</a:t>
            </a:r>
            <a:r>
              <a:rPr lang="en-US" altLang="zh-TW" sz="3200" dirty="0">
                <a:solidFill>
                  <a:srgbClr val="000000"/>
                </a:solidFill>
                <a:latin typeface="Times New Roman"/>
                <a:ea typeface="標楷體" pitchFamily="65" charset="-120"/>
              </a:rPr>
              <a:t> + </a:t>
            </a:r>
            <a:r>
              <a:rPr lang="en-US" altLang="zh-TW" sz="3200" dirty="0" err="1">
                <a:solidFill>
                  <a:srgbClr val="000000"/>
                </a:solidFill>
                <a:latin typeface="Times New Roman"/>
                <a:ea typeface="標楷體" pitchFamily="65" charset="-120"/>
              </a:rPr>
              <a:t>3H</a:t>
            </a:r>
            <a:r>
              <a:rPr lang="en-US" altLang="zh-TW" sz="3200" baseline="-25000" dirty="0" err="1">
                <a:solidFill>
                  <a:srgbClr val="000000"/>
                </a:solidFill>
                <a:latin typeface="Times New Roman"/>
                <a:ea typeface="標楷體" pitchFamily="65" charset="-120"/>
              </a:rPr>
              <a:t>2</a:t>
            </a:r>
            <a:r>
              <a:rPr lang="en-US" altLang="zh-TW" sz="3200" dirty="0" err="1">
                <a:solidFill>
                  <a:srgbClr val="000000"/>
                </a:solidFill>
                <a:latin typeface="Times New Roman"/>
                <a:ea typeface="標楷體" pitchFamily="65" charset="-120"/>
              </a:rPr>
              <a:t>O</a:t>
            </a:r>
            <a:endParaRPr lang="en-US" altLang="zh-TW" sz="3200" dirty="0">
              <a:solidFill>
                <a:srgbClr val="000000"/>
              </a:solidFill>
              <a:latin typeface="Times New Roman"/>
              <a:ea typeface="標楷體" pitchFamily="65" charset="-120"/>
            </a:endParaRPr>
          </a:p>
          <a:p>
            <a:pPr marL="541338" indent="-541338" algn="just">
              <a:lnSpc>
                <a:spcPct val="110000"/>
              </a:lnSpc>
            </a:pPr>
            <a:r>
              <a:rPr lang="en-US" altLang="zh-TW" sz="3200" dirty="0">
                <a:solidFill>
                  <a:srgbClr val="000000"/>
                </a:solidFill>
                <a:latin typeface="Times New Roman"/>
                <a:ea typeface="標楷體" pitchFamily="65" charset="-120"/>
              </a:rPr>
              <a:t>	</a:t>
            </a:r>
            <a:r>
              <a:rPr lang="zh-TW" altLang="en-US" sz="3200" dirty="0">
                <a:solidFill>
                  <a:srgbClr val="000000"/>
                </a:solidFill>
                <a:latin typeface="Times New Roman"/>
                <a:ea typeface="標楷體" pitchFamily="65" charset="-120"/>
              </a:rPr>
              <a:t>已知柴油引擎排放的廢氣中，</a:t>
            </a:r>
            <a:r>
              <a:rPr lang="en-US" altLang="zh-TW" sz="3200" dirty="0">
                <a:solidFill>
                  <a:srgbClr val="000000"/>
                </a:solidFill>
                <a:latin typeface="Times New Roman"/>
                <a:ea typeface="標楷體" pitchFamily="65" charset="-120"/>
              </a:rPr>
              <a:t>NO</a:t>
            </a:r>
            <a:r>
              <a:rPr lang="zh-TW" altLang="en-US" sz="3200" dirty="0">
                <a:solidFill>
                  <a:srgbClr val="000000"/>
                </a:solidFill>
                <a:latin typeface="Times New Roman"/>
                <a:ea typeface="標楷體" pitchFamily="65" charset="-120"/>
              </a:rPr>
              <a:t>所占比例約為</a:t>
            </a:r>
            <a:r>
              <a:rPr lang="en-US" altLang="zh-TW" sz="3200" dirty="0" err="1">
                <a:solidFill>
                  <a:srgbClr val="000000"/>
                </a:solidFill>
                <a:latin typeface="Times New Roman"/>
                <a:ea typeface="標楷體" pitchFamily="65" charset="-120"/>
              </a:rPr>
              <a:t>NO</a:t>
            </a:r>
            <a:r>
              <a:rPr lang="en-US" altLang="zh-TW" sz="3200" baseline="-25000" dirty="0" err="1">
                <a:solidFill>
                  <a:srgbClr val="000000"/>
                </a:solidFill>
                <a:latin typeface="Times New Roman"/>
                <a:ea typeface="標楷體" pitchFamily="65" charset="-120"/>
              </a:rPr>
              <a:t>2</a:t>
            </a:r>
            <a:r>
              <a:rPr lang="zh-TW" altLang="en-US" sz="3200" dirty="0">
                <a:solidFill>
                  <a:srgbClr val="000000"/>
                </a:solidFill>
                <a:latin typeface="Times New Roman"/>
                <a:ea typeface="標楷體" pitchFamily="65" charset="-120"/>
              </a:rPr>
              <a:t>的</a:t>
            </a:r>
            <a:r>
              <a:rPr lang="en-US" altLang="zh-TW" sz="3200" dirty="0">
                <a:solidFill>
                  <a:srgbClr val="000000"/>
                </a:solidFill>
                <a:latin typeface="Times New Roman"/>
                <a:ea typeface="標楷體" pitchFamily="65" charset="-120"/>
              </a:rPr>
              <a:t>9</a:t>
            </a:r>
            <a:r>
              <a:rPr lang="zh-TW" altLang="en-US" sz="3200" dirty="0">
                <a:solidFill>
                  <a:srgbClr val="000000"/>
                </a:solidFill>
                <a:latin typeface="Times New Roman"/>
                <a:ea typeface="標楷體" pitchFamily="65" charset="-120"/>
              </a:rPr>
              <a:t>倍。若欲藉由上述反應消耗大部分的氮氧化物，需使用觸媒轉化器調整反應前氮氧化物的比例，下列何種觸媒轉化器的設計最合理？</a:t>
            </a:r>
          </a:p>
        </p:txBody>
      </p:sp>
    </p:spTree>
    <p:extLst>
      <p:ext uri="{BB962C8B-B14F-4D97-AF65-F5344CB8AC3E}">
        <p14:creationId xmlns:p14="http://schemas.microsoft.com/office/powerpoint/2010/main" val="216220629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342446"/>
            <a:ext cx="8429625" cy="2259080"/>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	(A)</a:t>
            </a:r>
            <a:r>
              <a:rPr lang="zh-TW" altLang="en-US" sz="3200">
                <a:solidFill>
                  <a:srgbClr val="000000"/>
                </a:solidFill>
                <a:latin typeface="Times New Roman"/>
                <a:ea typeface="標楷體" pitchFamily="65" charset="-120"/>
              </a:rPr>
              <a:t>將</a:t>
            </a:r>
            <a:r>
              <a:rPr lang="en-US" altLang="zh-TW" sz="3200">
                <a:solidFill>
                  <a:srgbClr val="000000"/>
                </a:solidFill>
                <a:latin typeface="Times New Roman"/>
                <a:ea typeface="標楷體" pitchFamily="65" charset="-120"/>
              </a:rPr>
              <a:t>NO</a:t>
            </a:r>
            <a:r>
              <a:rPr lang="en-US" altLang="zh-TW" sz="3200" baseline="-25000">
                <a:solidFill>
                  <a:srgbClr val="000000"/>
                </a:solidFill>
                <a:latin typeface="Times New Roman"/>
                <a:ea typeface="標楷體" pitchFamily="65" charset="-120"/>
              </a:rPr>
              <a:t>2</a:t>
            </a:r>
            <a:r>
              <a:rPr lang="zh-TW" altLang="en-US" sz="3200">
                <a:solidFill>
                  <a:srgbClr val="000000"/>
                </a:solidFill>
                <a:latin typeface="Times New Roman"/>
                <a:ea typeface="標楷體" pitchFamily="65" charset="-120"/>
              </a:rPr>
              <a:t>氧化成</a:t>
            </a:r>
            <a:r>
              <a:rPr lang="en-US" altLang="zh-TW" sz="3200">
                <a:solidFill>
                  <a:srgbClr val="000000"/>
                </a:solidFill>
                <a:latin typeface="Times New Roman"/>
                <a:ea typeface="標楷體" pitchFamily="65" charset="-120"/>
              </a:rPr>
              <a:t>NO</a:t>
            </a:r>
            <a:r>
              <a:rPr lang="zh-TW" altLang="en-US" sz="3200">
                <a:solidFill>
                  <a:srgbClr val="000000"/>
                </a:solidFill>
                <a:latin typeface="Times New Roman"/>
                <a:ea typeface="標楷體" pitchFamily="65" charset="-120"/>
              </a:rPr>
              <a:t>，以提高</a:t>
            </a:r>
            <a:r>
              <a:rPr lang="en-US" altLang="zh-TW" sz="3200">
                <a:solidFill>
                  <a:srgbClr val="000000"/>
                </a:solidFill>
                <a:latin typeface="Times New Roman"/>
                <a:ea typeface="標楷體" pitchFamily="65" charset="-120"/>
              </a:rPr>
              <a:t>NO</a:t>
            </a:r>
            <a:r>
              <a:rPr lang="zh-TW" altLang="en-US" sz="3200">
                <a:solidFill>
                  <a:srgbClr val="000000"/>
                </a:solidFill>
                <a:latin typeface="Times New Roman"/>
                <a:ea typeface="標楷體" pitchFamily="65" charset="-120"/>
              </a:rPr>
              <a:t>的比例</a:t>
            </a:r>
          </a:p>
          <a:p>
            <a:pPr marL="541338" indent="-541338" algn="just">
              <a:lnSpc>
                <a:spcPct val="110000"/>
              </a:lnSpc>
            </a:pPr>
            <a:r>
              <a:rPr lang="en-US" altLang="zh-TW" sz="3200">
                <a:solidFill>
                  <a:srgbClr val="000000"/>
                </a:solidFill>
                <a:latin typeface="Times New Roman"/>
                <a:ea typeface="標楷體" pitchFamily="65" charset="-120"/>
              </a:rPr>
              <a:t>	(B)</a:t>
            </a:r>
            <a:r>
              <a:rPr lang="zh-TW" altLang="en-US" sz="3200">
                <a:solidFill>
                  <a:srgbClr val="000000"/>
                </a:solidFill>
                <a:latin typeface="Times New Roman"/>
                <a:ea typeface="標楷體" pitchFamily="65" charset="-120"/>
              </a:rPr>
              <a:t>將</a:t>
            </a:r>
            <a:r>
              <a:rPr lang="en-US" altLang="zh-TW" sz="3200">
                <a:solidFill>
                  <a:srgbClr val="000000"/>
                </a:solidFill>
                <a:latin typeface="Times New Roman"/>
                <a:ea typeface="標楷體" pitchFamily="65" charset="-120"/>
              </a:rPr>
              <a:t>NO</a:t>
            </a:r>
            <a:r>
              <a:rPr lang="en-US" altLang="zh-TW" sz="3200" baseline="-25000">
                <a:solidFill>
                  <a:srgbClr val="000000"/>
                </a:solidFill>
                <a:latin typeface="Times New Roman"/>
                <a:ea typeface="標楷體" pitchFamily="65" charset="-120"/>
              </a:rPr>
              <a:t>2</a:t>
            </a:r>
            <a:r>
              <a:rPr lang="zh-TW" altLang="en-US" sz="3200">
                <a:solidFill>
                  <a:srgbClr val="000000"/>
                </a:solidFill>
                <a:latin typeface="Times New Roman"/>
                <a:ea typeface="標楷體" pitchFamily="65" charset="-120"/>
              </a:rPr>
              <a:t>還原成</a:t>
            </a:r>
            <a:r>
              <a:rPr lang="en-US" altLang="zh-TW" sz="3200">
                <a:solidFill>
                  <a:srgbClr val="000000"/>
                </a:solidFill>
                <a:latin typeface="Times New Roman"/>
                <a:ea typeface="標楷體" pitchFamily="65" charset="-120"/>
              </a:rPr>
              <a:t>NO</a:t>
            </a:r>
            <a:r>
              <a:rPr lang="zh-TW" altLang="en-US" sz="3200">
                <a:solidFill>
                  <a:srgbClr val="000000"/>
                </a:solidFill>
                <a:latin typeface="Times New Roman"/>
                <a:ea typeface="標楷體" pitchFamily="65" charset="-120"/>
              </a:rPr>
              <a:t>，以提高</a:t>
            </a:r>
            <a:r>
              <a:rPr lang="en-US" altLang="zh-TW" sz="3200">
                <a:solidFill>
                  <a:srgbClr val="000000"/>
                </a:solidFill>
                <a:latin typeface="Times New Roman"/>
                <a:ea typeface="標楷體" pitchFamily="65" charset="-120"/>
              </a:rPr>
              <a:t>NO</a:t>
            </a:r>
            <a:r>
              <a:rPr lang="zh-TW" altLang="en-US" sz="3200">
                <a:solidFill>
                  <a:srgbClr val="000000"/>
                </a:solidFill>
                <a:latin typeface="Times New Roman"/>
                <a:ea typeface="標楷體" pitchFamily="65" charset="-120"/>
              </a:rPr>
              <a:t>的比例</a:t>
            </a:r>
          </a:p>
          <a:p>
            <a:pPr marL="541338" indent="-541338" algn="just">
              <a:lnSpc>
                <a:spcPct val="110000"/>
              </a:lnSpc>
            </a:pPr>
            <a:r>
              <a:rPr lang="en-US" altLang="zh-TW" sz="3200">
                <a:solidFill>
                  <a:srgbClr val="000000"/>
                </a:solidFill>
                <a:latin typeface="Times New Roman"/>
                <a:ea typeface="標楷體" pitchFamily="65" charset="-120"/>
              </a:rPr>
              <a:t>	(C)</a:t>
            </a:r>
            <a:r>
              <a:rPr lang="zh-TW" altLang="en-US" sz="3200">
                <a:solidFill>
                  <a:srgbClr val="000000"/>
                </a:solidFill>
                <a:latin typeface="Times New Roman"/>
                <a:ea typeface="標楷體" pitchFamily="65" charset="-120"/>
              </a:rPr>
              <a:t>將</a:t>
            </a:r>
            <a:r>
              <a:rPr lang="en-US" altLang="zh-TW" sz="3200">
                <a:solidFill>
                  <a:srgbClr val="000000"/>
                </a:solidFill>
                <a:latin typeface="Times New Roman"/>
                <a:ea typeface="標楷體" pitchFamily="65" charset="-120"/>
              </a:rPr>
              <a:t>NO</a:t>
            </a:r>
            <a:r>
              <a:rPr lang="zh-TW" altLang="en-US" sz="3200">
                <a:solidFill>
                  <a:srgbClr val="000000"/>
                </a:solidFill>
                <a:latin typeface="Times New Roman"/>
                <a:ea typeface="標楷體" pitchFamily="65" charset="-120"/>
              </a:rPr>
              <a:t>氧化成</a:t>
            </a:r>
            <a:r>
              <a:rPr lang="en-US" altLang="zh-TW" sz="3200">
                <a:solidFill>
                  <a:srgbClr val="000000"/>
                </a:solidFill>
                <a:latin typeface="Times New Roman"/>
                <a:ea typeface="標楷體" pitchFamily="65" charset="-120"/>
              </a:rPr>
              <a:t>NO</a:t>
            </a:r>
            <a:r>
              <a:rPr lang="en-US" altLang="zh-TW" sz="3200" baseline="-25000">
                <a:solidFill>
                  <a:srgbClr val="000000"/>
                </a:solidFill>
                <a:latin typeface="Times New Roman"/>
                <a:ea typeface="標楷體" pitchFamily="65" charset="-120"/>
              </a:rPr>
              <a:t>2</a:t>
            </a:r>
            <a:r>
              <a:rPr lang="zh-TW" altLang="en-US" sz="3200">
                <a:solidFill>
                  <a:srgbClr val="000000"/>
                </a:solidFill>
                <a:latin typeface="Times New Roman"/>
                <a:ea typeface="標楷體" pitchFamily="65" charset="-120"/>
              </a:rPr>
              <a:t>，以提高</a:t>
            </a:r>
            <a:r>
              <a:rPr lang="en-US" altLang="zh-TW" sz="3200">
                <a:solidFill>
                  <a:srgbClr val="000000"/>
                </a:solidFill>
                <a:latin typeface="Times New Roman"/>
                <a:ea typeface="標楷體" pitchFamily="65" charset="-120"/>
              </a:rPr>
              <a:t>NO</a:t>
            </a:r>
            <a:r>
              <a:rPr lang="en-US" altLang="zh-TW" sz="3200" baseline="-25000">
                <a:solidFill>
                  <a:srgbClr val="000000"/>
                </a:solidFill>
                <a:latin typeface="Times New Roman"/>
                <a:ea typeface="標楷體" pitchFamily="65" charset="-120"/>
              </a:rPr>
              <a:t>2</a:t>
            </a:r>
            <a:r>
              <a:rPr lang="zh-TW" altLang="en-US" sz="3200">
                <a:solidFill>
                  <a:srgbClr val="000000"/>
                </a:solidFill>
                <a:latin typeface="Times New Roman"/>
                <a:ea typeface="標楷體" pitchFamily="65" charset="-120"/>
              </a:rPr>
              <a:t>的比例</a:t>
            </a:r>
          </a:p>
          <a:p>
            <a:pPr marL="541338" indent="-541338" algn="just">
              <a:lnSpc>
                <a:spcPct val="110000"/>
              </a:lnSpc>
            </a:pPr>
            <a:r>
              <a:rPr lang="en-US" altLang="zh-TW" sz="3200">
                <a:solidFill>
                  <a:srgbClr val="000000"/>
                </a:solidFill>
                <a:latin typeface="Times New Roman"/>
                <a:ea typeface="標楷體" pitchFamily="65" charset="-120"/>
              </a:rPr>
              <a:t>	(D)</a:t>
            </a:r>
            <a:r>
              <a:rPr lang="zh-TW" altLang="en-US" sz="3200">
                <a:solidFill>
                  <a:srgbClr val="000000"/>
                </a:solidFill>
                <a:latin typeface="Times New Roman"/>
                <a:ea typeface="標楷體" pitchFamily="65" charset="-120"/>
              </a:rPr>
              <a:t>將</a:t>
            </a:r>
            <a:r>
              <a:rPr lang="en-US" altLang="zh-TW" sz="3200">
                <a:solidFill>
                  <a:srgbClr val="000000"/>
                </a:solidFill>
                <a:latin typeface="Times New Roman"/>
                <a:ea typeface="標楷體" pitchFamily="65" charset="-120"/>
              </a:rPr>
              <a:t>NO</a:t>
            </a:r>
            <a:r>
              <a:rPr lang="zh-TW" altLang="en-US" sz="3200">
                <a:solidFill>
                  <a:srgbClr val="000000"/>
                </a:solidFill>
                <a:latin typeface="Times New Roman"/>
                <a:ea typeface="標楷體" pitchFamily="65" charset="-120"/>
              </a:rPr>
              <a:t>還原成</a:t>
            </a:r>
            <a:r>
              <a:rPr lang="en-US" altLang="zh-TW" sz="3200">
                <a:solidFill>
                  <a:srgbClr val="000000"/>
                </a:solidFill>
                <a:latin typeface="Times New Roman"/>
                <a:ea typeface="標楷體" pitchFamily="65" charset="-120"/>
              </a:rPr>
              <a:t>NO</a:t>
            </a:r>
            <a:r>
              <a:rPr lang="en-US" altLang="zh-TW" sz="3200" baseline="-25000">
                <a:solidFill>
                  <a:srgbClr val="000000"/>
                </a:solidFill>
                <a:latin typeface="Times New Roman"/>
                <a:ea typeface="標楷體" pitchFamily="65" charset="-120"/>
              </a:rPr>
              <a:t>2</a:t>
            </a:r>
            <a:r>
              <a:rPr lang="zh-TW" altLang="en-US" sz="3200">
                <a:solidFill>
                  <a:srgbClr val="000000"/>
                </a:solidFill>
                <a:latin typeface="Times New Roman"/>
                <a:ea typeface="標楷體" pitchFamily="65" charset="-120"/>
              </a:rPr>
              <a:t>，以提高</a:t>
            </a:r>
            <a:r>
              <a:rPr lang="en-US" altLang="zh-TW" sz="3200">
                <a:solidFill>
                  <a:srgbClr val="000000"/>
                </a:solidFill>
                <a:latin typeface="Times New Roman"/>
                <a:ea typeface="標楷體" pitchFamily="65" charset="-120"/>
              </a:rPr>
              <a:t>NO</a:t>
            </a:r>
            <a:r>
              <a:rPr lang="en-US" altLang="zh-TW" sz="3200" baseline="-25000">
                <a:solidFill>
                  <a:srgbClr val="000000"/>
                </a:solidFill>
                <a:latin typeface="Times New Roman"/>
                <a:ea typeface="標楷體" pitchFamily="65" charset="-120"/>
              </a:rPr>
              <a:t>2</a:t>
            </a:r>
            <a:r>
              <a:rPr lang="zh-TW" altLang="en-US" sz="3200">
                <a:solidFill>
                  <a:srgbClr val="000000"/>
                </a:solidFill>
                <a:latin typeface="Times New Roman"/>
                <a:ea typeface="標楷體" pitchFamily="65" charset="-120"/>
              </a:rPr>
              <a:t>的比例</a:t>
            </a:r>
          </a:p>
        </p:txBody>
      </p:sp>
    </p:spTree>
    <p:extLst>
      <p:ext uri="{BB962C8B-B14F-4D97-AF65-F5344CB8AC3E}">
        <p14:creationId xmlns:p14="http://schemas.microsoft.com/office/powerpoint/2010/main" val="39351476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zh-TW" altLang="en-US" sz="5400">
                <a:solidFill>
                  <a:srgbClr val="FF0000"/>
                </a:solidFill>
                <a:ea typeface="華康勘亭流" pitchFamily="65" charset="-120"/>
              </a:rPr>
              <a:t>沉澱與氣體</a:t>
            </a:r>
          </a:p>
        </p:txBody>
      </p:sp>
      <p:sp>
        <p:nvSpPr>
          <p:cNvPr id="178179" name="Rectangle 3"/>
          <p:cNvSpPr>
            <a:spLocks noGrp="1" noChangeArrowheads="1"/>
          </p:cNvSpPr>
          <p:nvPr>
            <p:ph type="body" idx="1"/>
          </p:nvPr>
        </p:nvSpPr>
        <p:spPr/>
        <p:txBody>
          <a:bodyPr/>
          <a:lstStyle/>
          <a:p>
            <a:r>
              <a:rPr lang="zh-TW" altLang="en-US">
                <a:solidFill>
                  <a:srgbClr val="0066FF"/>
                </a:solidFill>
                <a:ea typeface="華康中圓體" pitchFamily="49" charset="-120"/>
              </a:rPr>
              <a:t>鹼土族鎂鈣鋇，遇到碳酸根、硫酸根，白色沉澱</a:t>
            </a:r>
          </a:p>
          <a:p>
            <a:r>
              <a:rPr lang="zh-TW" altLang="en-US">
                <a:solidFill>
                  <a:srgbClr val="0066FF"/>
                </a:solidFill>
                <a:ea typeface="華康中圓體" pitchFamily="49" charset="-120"/>
              </a:rPr>
              <a:t>氧氣、</a:t>
            </a:r>
          </a:p>
          <a:p>
            <a:r>
              <a:rPr lang="zh-TW" altLang="en-US">
                <a:solidFill>
                  <a:srgbClr val="0066FF"/>
                </a:solidFill>
                <a:ea typeface="華康中圓體" pitchFamily="49" charset="-120"/>
              </a:rPr>
              <a:t>氫氣、</a:t>
            </a:r>
          </a:p>
          <a:p>
            <a:r>
              <a:rPr lang="zh-TW" altLang="en-US">
                <a:solidFill>
                  <a:srgbClr val="0066FF"/>
                </a:solidFill>
                <a:ea typeface="華康中圓體" pitchFamily="49" charset="-120"/>
              </a:rPr>
              <a:t>二氧化碳、</a:t>
            </a:r>
          </a:p>
          <a:p>
            <a:r>
              <a:rPr lang="zh-TW" altLang="en-US">
                <a:solidFill>
                  <a:srgbClr val="0066FF"/>
                </a:solidFill>
                <a:ea typeface="華康中圓體" pitchFamily="49" charset="-120"/>
              </a:rPr>
              <a:t>氨氣</a:t>
            </a:r>
          </a:p>
          <a:p>
            <a:r>
              <a:rPr lang="zh-TW" altLang="en-US">
                <a:solidFill>
                  <a:srgbClr val="0066FF"/>
                </a:solidFill>
                <a:ea typeface="華康中圓體" pitchFamily="49" charset="-120"/>
              </a:rPr>
              <a:t>二氧化氮</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539750" y="404813"/>
            <a:ext cx="8229600" cy="1871662"/>
          </a:xfrm>
        </p:spPr>
        <p:txBody>
          <a:bodyPr/>
          <a:lstStyle/>
          <a:p>
            <a:pPr>
              <a:lnSpc>
                <a:spcPct val="90000"/>
              </a:lnSpc>
            </a:pPr>
            <a:r>
              <a:rPr lang="en-US" altLang="zh-TW" sz="2800"/>
              <a:t>103</a:t>
            </a:r>
          </a:p>
          <a:p>
            <a:pPr>
              <a:lnSpc>
                <a:spcPct val="90000"/>
              </a:lnSpc>
            </a:pPr>
            <a:r>
              <a:rPr lang="zh-TW" altLang="en-US" sz="2800"/>
              <a:t>附圖為小富進行實驗的步驟圖，最後在丙試管中會反應產生何種氣體？ </a:t>
            </a:r>
            <a:r>
              <a:rPr lang="en-US" altLang="zh-TW" sz="2800"/>
              <a:t>(A)</a:t>
            </a:r>
            <a:r>
              <a:rPr lang="zh-TW" altLang="en-US" sz="2800"/>
              <a:t>氧氣　</a:t>
            </a:r>
            <a:r>
              <a:rPr lang="en-US" altLang="zh-TW" sz="2800"/>
              <a:t>(B)</a:t>
            </a:r>
            <a:r>
              <a:rPr lang="zh-TW" altLang="en-US" sz="2800"/>
              <a:t>氫氣　</a:t>
            </a:r>
            <a:r>
              <a:rPr lang="en-US" altLang="zh-TW" sz="2800"/>
              <a:t>(C)</a:t>
            </a:r>
            <a:r>
              <a:rPr lang="zh-TW" altLang="en-US" sz="2800"/>
              <a:t>氯氣　</a:t>
            </a:r>
            <a:r>
              <a:rPr lang="en-US" altLang="zh-TW" sz="2800"/>
              <a:t>(D)</a:t>
            </a:r>
            <a:r>
              <a:rPr lang="zh-TW" altLang="en-US" sz="2800"/>
              <a:t>二氧化碳 </a:t>
            </a:r>
          </a:p>
        </p:txBody>
      </p:sp>
      <p:pic>
        <p:nvPicPr>
          <p:cNvPr id="11268" name="Picture 4" descr="Y8F35A0-K-26"/>
          <p:cNvPicPr>
            <a:picLocks noChangeAspect="1" noChangeArrowheads="1"/>
          </p:cNvPicPr>
          <p:nvPr/>
        </p:nvPicPr>
        <p:blipFill>
          <a:blip r:embed="rId2">
            <a:lum bright="-18000" contrast="40000"/>
            <a:extLst>
              <a:ext uri="{28A0092B-C50C-407E-A947-70E740481C1C}">
                <a14:useLocalDpi xmlns:a14="http://schemas.microsoft.com/office/drawing/2010/main" val="0"/>
              </a:ext>
            </a:extLst>
          </a:blip>
          <a:srcRect/>
          <a:stretch>
            <a:fillRect/>
          </a:stretch>
        </p:blipFill>
        <p:spPr bwMode="auto">
          <a:xfrm>
            <a:off x="611188" y="2349500"/>
            <a:ext cx="80645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p:cNvSpPr>
            <a:spLocks noChangeArrowheads="1"/>
          </p:cNvSpPr>
          <p:nvPr/>
        </p:nvSpPr>
        <p:spPr bwMode="auto">
          <a:xfrm>
            <a:off x="827088" y="4868863"/>
            <a:ext cx="78676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0066FF"/>
                </a:solidFill>
              </a:rPr>
              <a:t>解析：氯化鈣＋碳酸鈉→氯化鈉＋碳酸鈣沉澱，</a:t>
            </a:r>
          </a:p>
          <a:p>
            <a:r>
              <a:rPr lang="zh-TW" altLang="en-US" sz="2400">
                <a:solidFill>
                  <a:srgbClr val="0066FF"/>
                </a:solidFill>
              </a:rPr>
              <a:t>可知丙試管中為碳酸鈣，遇到鹽酸會產生二氧化碳氣體。</a:t>
            </a:r>
            <a:r>
              <a:rPr lang="zh-TW" altLang="en-US"/>
              <a:t> </a:t>
            </a:r>
          </a:p>
        </p:txBody>
      </p:sp>
      <p:sp>
        <p:nvSpPr>
          <p:cNvPr id="11270" name="Rectangle 6"/>
          <p:cNvSpPr>
            <a:spLocks noChangeArrowheads="1"/>
          </p:cNvSpPr>
          <p:nvPr/>
        </p:nvSpPr>
        <p:spPr bwMode="auto">
          <a:xfrm>
            <a:off x="7235825" y="587692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ox(in)">
                                      <p:cBhvr>
                                        <p:cTn id="7" dur="5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0"/>
                                        </p:tgtEl>
                                        <p:attrNameLst>
                                          <p:attrName>style.visibility</p:attrName>
                                        </p:attrNameLst>
                                      </p:cBhvr>
                                      <p:to>
                                        <p:strVal val="visible"/>
                                      </p:to>
                                    </p:set>
                                    <p:anim calcmode="lin" valueType="num">
                                      <p:cBhvr additive="base">
                                        <p:cTn id="12" dur="500" fill="hold"/>
                                        <p:tgtEl>
                                          <p:spTgt spid="11270"/>
                                        </p:tgtEl>
                                        <p:attrNameLst>
                                          <p:attrName>ppt_x</p:attrName>
                                        </p:attrNameLst>
                                      </p:cBhvr>
                                      <p:tavLst>
                                        <p:tav tm="0">
                                          <p:val>
                                            <p:strVal val="#ppt_x"/>
                                          </p:val>
                                        </p:tav>
                                        <p:tav tm="100000">
                                          <p:val>
                                            <p:strVal val="#ppt_x"/>
                                          </p:val>
                                        </p:tav>
                                      </p:tavLst>
                                    </p:anim>
                                    <p:anim calcmode="lin" valueType="num">
                                      <p:cBhvr additive="base">
                                        <p:cTn id="13"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body" idx="1"/>
          </p:nvPr>
        </p:nvSpPr>
        <p:spPr>
          <a:xfrm>
            <a:off x="539750" y="260350"/>
            <a:ext cx="8229600" cy="4752975"/>
          </a:xfrm>
        </p:spPr>
        <p:txBody>
          <a:bodyPr/>
          <a:lstStyle/>
          <a:p>
            <a:r>
              <a:rPr lang="zh-TW" altLang="en-US"/>
              <a:t>阿永取</a:t>
            </a:r>
            <a:r>
              <a:rPr lang="en-US" altLang="zh-TW"/>
              <a:t>1 L</a:t>
            </a:r>
            <a:r>
              <a:rPr lang="zh-TW" altLang="en-US"/>
              <a:t>的</a:t>
            </a:r>
            <a:r>
              <a:rPr lang="en-US" altLang="zh-TW"/>
              <a:t>0.5 M</a:t>
            </a:r>
            <a:r>
              <a:rPr lang="zh-TW" altLang="en-US"/>
              <a:t>氯化鋇（</a:t>
            </a:r>
            <a:r>
              <a:rPr lang="en-US" altLang="zh-TW"/>
              <a:t>BaCl</a:t>
            </a:r>
            <a:r>
              <a:rPr lang="en-US" altLang="zh-TW" baseline="-25000"/>
              <a:t>2</a:t>
            </a:r>
            <a:r>
              <a:rPr lang="zh-TW" altLang="en-US"/>
              <a:t>）水溶液與</a:t>
            </a:r>
            <a:r>
              <a:rPr lang="en-US" altLang="zh-TW"/>
              <a:t>1 L</a:t>
            </a:r>
            <a:r>
              <a:rPr lang="zh-TW" altLang="en-US"/>
              <a:t>的</a:t>
            </a:r>
            <a:r>
              <a:rPr lang="en-US" altLang="zh-TW"/>
              <a:t>0.5 M </a:t>
            </a:r>
            <a:r>
              <a:rPr lang="zh-TW" altLang="en-US"/>
              <a:t>硫酸鈉（</a:t>
            </a:r>
            <a:r>
              <a:rPr lang="en-US" altLang="zh-TW"/>
              <a:t>Na</a:t>
            </a:r>
            <a:r>
              <a:rPr lang="en-US" altLang="zh-TW" baseline="-25000"/>
              <a:t>2</a:t>
            </a:r>
            <a:r>
              <a:rPr lang="en-US" altLang="zh-TW"/>
              <a:t>SO</a:t>
            </a:r>
            <a:r>
              <a:rPr lang="en-US" altLang="zh-TW" baseline="-25000"/>
              <a:t>4</a:t>
            </a:r>
            <a:r>
              <a:rPr lang="zh-TW" altLang="en-US"/>
              <a:t>）水溶液混合，立刻產生白色沉澱。他將溶液過濾，取出沉澱物進一步實驗，確認成分為硫酸鋇，含量為</a:t>
            </a:r>
            <a:r>
              <a:rPr lang="en-US" altLang="zh-TW"/>
              <a:t>0.5</a:t>
            </a:r>
            <a:r>
              <a:rPr lang="zh-TW" altLang="en-US"/>
              <a:t>莫耳，而過濾後的澄清濾液，經測試發現在室溫時具有良好的導電性，則濾液中「主要的」導電粒子為下列何者？</a:t>
            </a:r>
            <a:r>
              <a:rPr lang="en-US" altLang="zh-TW"/>
              <a:t>(A) H</a:t>
            </a:r>
            <a:r>
              <a:rPr lang="zh-TW" altLang="en-US" baseline="30000"/>
              <a:t>＋</a:t>
            </a:r>
            <a:r>
              <a:rPr lang="zh-TW" altLang="en-US"/>
              <a:t>、</a:t>
            </a:r>
            <a:r>
              <a:rPr lang="en-US" altLang="zh-TW"/>
              <a:t>OH</a:t>
            </a:r>
            <a:r>
              <a:rPr lang="zh-TW" altLang="en-US" baseline="30000"/>
              <a:t>－</a:t>
            </a:r>
            <a:r>
              <a:rPr lang="zh-TW" altLang="en-US"/>
              <a:t>　</a:t>
            </a:r>
            <a:r>
              <a:rPr lang="en-US" altLang="zh-TW"/>
              <a:t>(B) Na</a:t>
            </a:r>
            <a:r>
              <a:rPr lang="zh-TW" altLang="en-US" baseline="30000"/>
              <a:t>＋</a:t>
            </a:r>
            <a:r>
              <a:rPr lang="zh-TW" altLang="en-US"/>
              <a:t>、</a:t>
            </a:r>
            <a:r>
              <a:rPr lang="en-US" altLang="zh-TW"/>
              <a:t>Cl</a:t>
            </a:r>
            <a:r>
              <a:rPr lang="zh-TW" altLang="en-US" baseline="30000"/>
              <a:t>－</a:t>
            </a:r>
            <a:r>
              <a:rPr lang="en-US" altLang="zh-TW"/>
              <a:t>(C) Ba</a:t>
            </a:r>
            <a:r>
              <a:rPr lang="en-US" altLang="zh-TW" baseline="30000"/>
              <a:t>2</a:t>
            </a:r>
            <a:r>
              <a:rPr lang="zh-TW" altLang="en-US" baseline="30000"/>
              <a:t>＋</a:t>
            </a:r>
            <a:r>
              <a:rPr lang="zh-TW" altLang="en-US"/>
              <a:t>、</a:t>
            </a:r>
            <a:r>
              <a:rPr lang="en-US" altLang="zh-TW"/>
              <a:t>Cl</a:t>
            </a:r>
            <a:r>
              <a:rPr lang="zh-TW" altLang="en-US" baseline="30000"/>
              <a:t>－</a:t>
            </a:r>
            <a:r>
              <a:rPr lang="zh-TW" altLang="en-US"/>
              <a:t>　</a:t>
            </a:r>
            <a:r>
              <a:rPr lang="en-US" altLang="zh-TW"/>
              <a:t>(D) Na</a:t>
            </a:r>
            <a:r>
              <a:rPr lang="zh-TW" altLang="en-US" baseline="30000"/>
              <a:t>＋</a:t>
            </a:r>
            <a:r>
              <a:rPr lang="zh-TW" altLang="en-US"/>
              <a:t>、</a:t>
            </a:r>
            <a:r>
              <a:rPr lang="en-US" altLang="zh-TW"/>
              <a:t>SO</a:t>
            </a:r>
            <a:r>
              <a:rPr lang="en-US" altLang="zh-TW" baseline="-25000"/>
              <a:t>4</a:t>
            </a:r>
            <a:r>
              <a:rPr lang="en-US" altLang="zh-TW" baseline="30000"/>
              <a:t>2</a:t>
            </a:r>
            <a:r>
              <a:rPr lang="zh-TW" altLang="en-US" baseline="30000"/>
              <a:t>－</a:t>
            </a:r>
            <a:r>
              <a:rPr lang="zh-TW" altLang="en-US"/>
              <a:t> </a:t>
            </a:r>
          </a:p>
        </p:txBody>
      </p:sp>
      <p:sp>
        <p:nvSpPr>
          <p:cNvPr id="237571" name="Rectangle 3"/>
          <p:cNvSpPr>
            <a:spLocks noChangeArrowheads="1"/>
          </p:cNvSpPr>
          <p:nvPr/>
        </p:nvSpPr>
        <p:spPr bwMode="auto">
          <a:xfrm>
            <a:off x="1476375" y="5229225"/>
            <a:ext cx="62325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0000FF"/>
                </a:solidFill>
              </a:rPr>
              <a:t>解析：</a:t>
            </a:r>
            <a:r>
              <a:rPr lang="en-US" altLang="zh-TW" sz="2400">
                <a:solidFill>
                  <a:srgbClr val="0000FF"/>
                </a:solidFill>
              </a:rPr>
              <a:t>BaCl</a:t>
            </a:r>
            <a:r>
              <a:rPr lang="en-US" altLang="zh-TW" sz="2400" baseline="-25000">
                <a:solidFill>
                  <a:srgbClr val="0000FF"/>
                </a:solidFill>
              </a:rPr>
              <a:t>2</a:t>
            </a:r>
            <a:r>
              <a:rPr lang="zh-TW" altLang="en-US" sz="2400">
                <a:solidFill>
                  <a:srgbClr val="0000FF"/>
                </a:solidFill>
              </a:rPr>
              <a:t>＋</a:t>
            </a:r>
            <a:r>
              <a:rPr lang="en-US" altLang="zh-TW" sz="2400">
                <a:solidFill>
                  <a:srgbClr val="0000FF"/>
                </a:solidFill>
              </a:rPr>
              <a:t>Na</a:t>
            </a:r>
            <a:r>
              <a:rPr lang="en-US" altLang="zh-TW" sz="2400" baseline="-25000">
                <a:solidFill>
                  <a:srgbClr val="0000FF"/>
                </a:solidFill>
              </a:rPr>
              <a:t>2</a:t>
            </a:r>
            <a:r>
              <a:rPr lang="en-US" altLang="zh-TW" sz="2400">
                <a:solidFill>
                  <a:srgbClr val="0000FF"/>
                </a:solidFill>
              </a:rPr>
              <a:t>SO</a:t>
            </a:r>
            <a:r>
              <a:rPr lang="en-US" altLang="zh-TW" sz="2400" baseline="-25000">
                <a:solidFill>
                  <a:srgbClr val="0000FF"/>
                </a:solidFill>
              </a:rPr>
              <a:t>4</a:t>
            </a:r>
            <a:r>
              <a:rPr lang="en-US" altLang="zh-TW" sz="2400">
                <a:solidFill>
                  <a:srgbClr val="0000FF"/>
                </a:solidFill>
              </a:rPr>
              <a:t> → BaSO</a:t>
            </a:r>
            <a:r>
              <a:rPr lang="en-US" altLang="zh-TW" sz="2400" baseline="-25000">
                <a:solidFill>
                  <a:srgbClr val="0000FF"/>
                </a:solidFill>
              </a:rPr>
              <a:t>4</a:t>
            </a:r>
            <a:r>
              <a:rPr lang="zh-TW" altLang="en-US" sz="2400">
                <a:solidFill>
                  <a:srgbClr val="0000FF"/>
                </a:solidFill>
              </a:rPr>
              <a:t>＋</a:t>
            </a:r>
            <a:r>
              <a:rPr lang="en-US" altLang="zh-TW" sz="2400">
                <a:solidFill>
                  <a:srgbClr val="0000FF"/>
                </a:solidFill>
              </a:rPr>
              <a:t>2 NaCl</a:t>
            </a:r>
            <a:r>
              <a:rPr lang="zh-TW" altLang="en-US" sz="2400">
                <a:solidFill>
                  <a:srgbClr val="0000FF"/>
                </a:solidFill>
              </a:rPr>
              <a:t>，</a:t>
            </a:r>
          </a:p>
          <a:p>
            <a:r>
              <a:rPr lang="en-US" altLang="zh-TW" sz="2400">
                <a:solidFill>
                  <a:srgbClr val="0000FF"/>
                </a:solidFill>
              </a:rPr>
              <a:t>1×0.5</a:t>
            </a:r>
            <a:r>
              <a:rPr lang="zh-TW" altLang="en-US" sz="2400">
                <a:solidFill>
                  <a:srgbClr val="0000FF"/>
                </a:solidFill>
              </a:rPr>
              <a:t>＝</a:t>
            </a:r>
            <a:r>
              <a:rPr lang="en-US" altLang="zh-TW" sz="2400">
                <a:solidFill>
                  <a:srgbClr val="0000FF"/>
                </a:solidFill>
              </a:rPr>
              <a:t>0.5</a:t>
            </a:r>
            <a:r>
              <a:rPr lang="zh-TW" altLang="en-US" sz="2400">
                <a:solidFill>
                  <a:srgbClr val="0000FF"/>
                </a:solidFill>
              </a:rPr>
              <a:t>（莫耳），</a:t>
            </a:r>
          </a:p>
          <a:p>
            <a:r>
              <a:rPr lang="zh-TW" altLang="en-US" sz="2400">
                <a:solidFill>
                  <a:srgbClr val="0000FF"/>
                </a:solidFill>
              </a:rPr>
              <a:t>可知溶液中只有</a:t>
            </a:r>
            <a:r>
              <a:rPr lang="en-US" altLang="zh-TW" sz="2400">
                <a:solidFill>
                  <a:srgbClr val="0000FF"/>
                </a:solidFill>
              </a:rPr>
              <a:t>Na</a:t>
            </a:r>
            <a:r>
              <a:rPr lang="zh-TW" altLang="en-US" sz="2400">
                <a:solidFill>
                  <a:srgbClr val="0000FF"/>
                </a:solidFill>
              </a:rPr>
              <a:t>離子和</a:t>
            </a:r>
            <a:r>
              <a:rPr lang="en-US" altLang="zh-TW" sz="2400">
                <a:solidFill>
                  <a:srgbClr val="0000FF"/>
                </a:solidFill>
              </a:rPr>
              <a:t>Cl</a:t>
            </a:r>
            <a:r>
              <a:rPr lang="zh-TW" altLang="en-US" sz="2400">
                <a:solidFill>
                  <a:srgbClr val="0000FF"/>
                </a:solidFill>
              </a:rPr>
              <a:t>離子，故選</a:t>
            </a:r>
            <a:r>
              <a:rPr lang="en-US" altLang="zh-TW" sz="2400">
                <a:solidFill>
                  <a:srgbClr val="0000FF"/>
                </a:solidFill>
              </a:rPr>
              <a:t>(B)</a:t>
            </a:r>
            <a:r>
              <a:rPr lang="zh-TW" altLang="en-US" sz="2400">
                <a:solidFill>
                  <a:srgbClr val="0000FF"/>
                </a:solidFill>
              </a:rPr>
              <a:t>。</a:t>
            </a:r>
            <a:r>
              <a:rPr lang="zh-TW" altLang="en-US" sz="2400"/>
              <a:t> </a:t>
            </a:r>
          </a:p>
        </p:txBody>
      </p:sp>
      <p:sp>
        <p:nvSpPr>
          <p:cNvPr id="237572" name="Rectangle 4"/>
          <p:cNvSpPr>
            <a:spLocks noChangeArrowheads="1"/>
          </p:cNvSpPr>
          <p:nvPr/>
        </p:nvSpPr>
        <p:spPr bwMode="auto">
          <a:xfrm>
            <a:off x="7164388" y="4752975"/>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B</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7571"/>
                                        </p:tgtEl>
                                        <p:attrNameLst>
                                          <p:attrName>style.visibility</p:attrName>
                                        </p:attrNameLst>
                                      </p:cBhvr>
                                      <p:to>
                                        <p:strVal val="visible"/>
                                      </p:to>
                                    </p:set>
                                    <p:animEffect transition="in" filter="box(in)">
                                      <p:cBhvr>
                                        <p:cTn id="7" dur="500"/>
                                        <p:tgtEl>
                                          <p:spTgt spid="2375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37572">
                                            <p:txEl>
                                              <p:pRg st="0" end="0"/>
                                            </p:txEl>
                                          </p:spTgt>
                                        </p:tgtEl>
                                        <p:attrNameLst>
                                          <p:attrName>style.visibility</p:attrName>
                                        </p:attrNameLst>
                                      </p:cBhvr>
                                      <p:to>
                                        <p:strVal val="visible"/>
                                      </p:to>
                                    </p:set>
                                    <p:animEffect transition="in" filter="box(in)">
                                      <p:cBhvr>
                                        <p:cTn id="12" dur="500"/>
                                        <p:tgtEl>
                                          <p:spTgt spid="2375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body" idx="1"/>
          </p:nvPr>
        </p:nvSpPr>
        <p:spPr>
          <a:xfrm>
            <a:off x="539750" y="404813"/>
            <a:ext cx="8229600" cy="3024187"/>
          </a:xfrm>
        </p:spPr>
        <p:txBody>
          <a:bodyPr/>
          <a:lstStyle/>
          <a:p>
            <a:r>
              <a:rPr lang="zh-TW" altLang="en-US" sz="2800"/>
              <a:t>附圖為小珊進行</a:t>
            </a:r>
            <a:r>
              <a:rPr lang="en-US" altLang="zh-TW" sz="2800"/>
              <a:t>X</a:t>
            </a:r>
            <a:r>
              <a:rPr lang="zh-TW" altLang="en-US" sz="2800"/>
              <a:t>、</a:t>
            </a:r>
            <a:r>
              <a:rPr lang="en-US" altLang="zh-TW" sz="2800"/>
              <a:t>Y</a:t>
            </a:r>
            <a:r>
              <a:rPr lang="zh-TW" altLang="en-US" sz="2800"/>
              <a:t>、</a:t>
            </a:r>
            <a:r>
              <a:rPr lang="en-US" altLang="zh-TW" sz="2800"/>
              <a:t>Z</a:t>
            </a:r>
            <a:r>
              <a:rPr lang="zh-TW" altLang="en-US" sz="2800"/>
              <a:t>三個實驗的裝置示意圖，已知此三實驗均有氣體產生，且實驗</a:t>
            </a:r>
            <a:r>
              <a:rPr lang="en-US" altLang="zh-TW" sz="2800"/>
              <a:t>Y</a:t>
            </a:r>
            <a:r>
              <a:rPr lang="zh-TW" altLang="en-US" sz="2800"/>
              <a:t>與實驗</a:t>
            </a:r>
            <a:r>
              <a:rPr lang="en-US" altLang="zh-TW" sz="2800"/>
              <a:t>Z</a:t>
            </a:r>
            <a:r>
              <a:rPr lang="zh-TW" altLang="en-US" sz="2800"/>
              <a:t>反應開始後，前</a:t>
            </a:r>
            <a:r>
              <a:rPr lang="en-US" altLang="zh-TW" sz="2800"/>
              <a:t>30</a:t>
            </a:r>
            <a:r>
              <a:rPr lang="zh-TW" altLang="en-US" sz="2800"/>
              <a:t>秒所產生的氣體均不收集，則甲、乙、丙、丁四支試管，哪兩支試管所收集到的氣體具有可燃性？</a:t>
            </a:r>
            <a:br>
              <a:rPr lang="zh-TW" altLang="en-US" sz="2800"/>
            </a:br>
            <a:r>
              <a:rPr lang="en-US" altLang="zh-TW" sz="2800"/>
              <a:t>(A)</a:t>
            </a:r>
            <a:r>
              <a:rPr lang="zh-TW" altLang="en-US" sz="2800"/>
              <a:t>甲與丙　</a:t>
            </a:r>
            <a:r>
              <a:rPr lang="en-US" altLang="zh-TW" sz="2800"/>
              <a:t>(B)</a:t>
            </a:r>
            <a:r>
              <a:rPr lang="zh-TW" altLang="en-US" sz="2800"/>
              <a:t>甲與丁　</a:t>
            </a:r>
            <a:r>
              <a:rPr lang="en-US" altLang="zh-TW" sz="2800"/>
              <a:t>(C)</a:t>
            </a:r>
            <a:r>
              <a:rPr lang="zh-TW" altLang="en-US" sz="2800"/>
              <a:t>乙與丙　</a:t>
            </a:r>
            <a:r>
              <a:rPr lang="en-US" altLang="zh-TW" sz="2800"/>
              <a:t>(D)</a:t>
            </a:r>
            <a:r>
              <a:rPr lang="zh-TW" altLang="en-US" sz="2800"/>
              <a:t>乙與丁</a:t>
            </a:r>
            <a:r>
              <a:rPr lang="zh-TW" altLang="en-US"/>
              <a:t> </a:t>
            </a:r>
          </a:p>
        </p:txBody>
      </p:sp>
      <p:pic>
        <p:nvPicPr>
          <p:cNvPr id="239619" name="Picture 3" descr="2015-05-26_094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500438"/>
            <a:ext cx="8475662"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Rectangle 4"/>
          <p:cNvSpPr>
            <a:spLocks noChangeArrowheads="1"/>
          </p:cNvSpPr>
          <p:nvPr/>
        </p:nvSpPr>
        <p:spPr bwMode="auto">
          <a:xfrm>
            <a:off x="7596188" y="5805488"/>
            <a:ext cx="109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D</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9620">
                                            <p:txEl>
                                              <p:pRg st="0" end="0"/>
                                            </p:txEl>
                                          </p:spTgt>
                                        </p:tgtEl>
                                        <p:attrNameLst>
                                          <p:attrName>style.visibility</p:attrName>
                                        </p:attrNameLst>
                                      </p:cBhvr>
                                      <p:to>
                                        <p:strVal val="visible"/>
                                      </p:to>
                                    </p:set>
                                    <p:animEffect transition="in" filter="box(in)">
                                      <p:cBhvr>
                                        <p:cTn id="7" dur="500"/>
                                        <p:tgtEl>
                                          <p:spTgt spid="2396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476672"/>
            <a:ext cx="7772400" cy="201622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kern="100">
                <a:solidFill>
                  <a:srgbClr val="FF0000"/>
                </a:solidFill>
                <a:latin typeface="華康中黑體" panose="020B0509000000000000" pitchFamily="49" charset="-120"/>
                <a:ea typeface="華康中黑體" panose="020B0509000000000000" pitchFamily="49" charset="-120"/>
                <a:cs typeface="Times New Roman"/>
              </a:rPr>
              <a:t>107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實驗課時，阿文一組四人取分別充滿</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大氣壓甲、乙、丙氣體的三支試管，倒插入盛有</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100 mL</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水的相同燒杯中，拔開橡皮塞，經一段時間後觀察試管的情況，如附圖所示。若不考慮水的蒸發，則附表內四人對於甲、乙、丙三種氣體在水中溶解度的比較，與收集氣體方法的判斷，何者正確？</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r>
            <a:b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b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(A)</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阿文</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(B)</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阿明</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(C)</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小薰</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(D)</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小玉</a:t>
            </a: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1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773295"/>
            <a:ext cx="2880320" cy="3199110"/>
          </a:xfrm>
          <a:prstGeom prst="rect">
            <a:avLst/>
          </a:prstGeom>
          <a:noFill/>
          <a:ln>
            <a:noFill/>
          </a:ln>
        </p:spPr>
      </p:pic>
      <p:graphicFrame>
        <p:nvGraphicFramePr>
          <p:cNvPr id="4" name="物件 3"/>
          <p:cNvGraphicFramePr>
            <a:graphicFrameLocks noChangeAspect="1"/>
          </p:cNvGraphicFramePr>
          <p:nvPr>
            <p:extLst>
              <p:ext uri="{D42A27DB-BD31-4B8C-83A1-F6EECF244321}">
                <p14:modId xmlns:p14="http://schemas.microsoft.com/office/powerpoint/2010/main" val="2516869165"/>
              </p:ext>
            </p:extLst>
          </p:nvPr>
        </p:nvGraphicFramePr>
        <p:xfrm>
          <a:off x="3635895" y="2810542"/>
          <a:ext cx="4897095" cy="1842594"/>
        </p:xfrm>
        <a:graphic>
          <a:graphicData uri="http://schemas.openxmlformats.org/presentationml/2006/ole">
            <mc:AlternateContent xmlns:mc="http://schemas.openxmlformats.org/markup-compatibility/2006">
              <mc:Choice xmlns:v="urn:schemas-microsoft-com:vml" Requires="v">
                <p:oleObj spid="_x0000_s287799" name="Picture" r:id="rId4" imgW="3670660" imgH="1388708" progId="Word.Picture.8">
                  <p:embed/>
                </p:oleObj>
              </mc:Choice>
              <mc:Fallback>
                <p:oleObj name="Picture" r:id="rId4" imgW="3670660" imgH="1388708"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5" y="2810542"/>
                        <a:ext cx="4897095" cy="1842594"/>
                      </a:xfrm>
                      <a:prstGeom prst="rect">
                        <a:avLst/>
                      </a:prstGeom>
                      <a:noFill/>
                    </p:spPr>
                  </p:pic>
                </p:oleObj>
              </mc:Fallback>
            </mc:AlternateContent>
          </a:graphicData>
        </a:graphic>
      </p:graphicFrame>
      <p:sp>
        <p:nvSpPr>
          <p:cNvPr id="5" name="矩形 4"/>
          <p:cNvSpPr/>
          <p:nvPr/>
        </p:nvSpPr>
        <p:spPr>
          <a:xfrm>
            <a:off x="3839952" y="4725144"/>
            <a:ext cx="4860032" cy="1938992"/>
          </a:xfrm>
          <a:prstGeom prst="rect">
            <a:avLst/>
          </a:prstGeom>
        </p:spPr>
        <p:txBody>
          <a:bodyPr wrap="square">
            <a:spAutoFit/>
          </a:bodyPr>
          <a:lstStyle/>
          <a:p>
            <a:pPr fontAlgn="auto">
              <a:spcBef>
                <a:spcPts val="0"/>
              </a:spcBef>
              <a:spcAft>
                <a:spcPts val="0"/>
              </a:spcAft>
            </a:pPr>
            <a:r>
              <a:rPr kumimoji="0" lang="zh-TW" altLang="zh-TW" sz="2400" kern="100" dirty="0">
                <a:solidFill>
                  <a:srgbClr val="FF0000"/>
                </a:solidFill>
                <a:latin typeface="Calibri"/>
                <a:ea typeface="標楷體"/>
                <a:cs typeface="Times New Roman"/>
              </a:rPr>
              <a:t>答案：</a:t>
            </a:r>
            <a:r>
              <a:rPr kumimoji="0" lang="en-US" altLang="zh-TW" sz="2400" kern="100" dirty="0">
                <a:solidFill>
                  <a:srgbClr val="FF0000"/>
                </a:solidFill>
                <a:latin typeface="Calibri"/>
                <a:ea typeface="新細明體"/>
                <a:cs typeface="Times New Roman"/>
              </a:rPr>
              <a:t>(B)</a:t>
            </a:r>
            <a:endParaRPr kumimoji="0" lang="zh-TW" altLang="zh-TW" sz="2400" kern="100" dirty="0">
              <a:solidFill>
                <a:prstClr val="black"/>
              </a:solidFill>
              <a:latin typeface="Calibri"/>
              <a:ea typeface="新細明體"/>
              <a:cs typeface="Times New Roman"/>
            </a:endParaRPr>
          </a:p>
          <a:p>
            <a:pPr fontAlgn="auto">
              <a:spcBef>
                <a:spcPts val="0"/>
              </a:spcBef>
              <a:spcAft>
                <a:spcPts val="0"/>
              </a:spcAft>
            </a:pPr>
            <a:r>
              <a:rPr kumimoji="0" lang="zh-TW" altLang="zh-TW" sz="2400" kern="100" dirty="0">
                <a:solidFill>
                  <a:srgbClr val="0000FF"/>
                </a:solidFill>
                <a:latin typeface="Calibri"/>
                <a:ea typeface="標楷體"/>
                <a:cs typeface="Times New Roman"/>
              </a:rPr>
              <a:t>解析：</a:t>
            </a:r>
            <a:r>
              <a:rPr kumimoji="0" lang="zh-TW" altLang="zh-TW" sz="2400" kern="100" dirty="0">
                <a:solidFill>
                  <a:srgbClr val="0000FF"/>
                </a:solidFill>
                <a:latin typeface="Calibri"/>
                <a:ea typeface="新細明體"/>
                <a:cs typeface="Times New Roman"/>
              </a:rPr>
              <a:t>溶解度愈大的氣體，於試管中所剩的氣體愈少，由液面可知溶解度為甲＞乙＞丙，又溶解度小才能用排水集氣法收集。故選</a:t>
            </a:r>
            <a:r>
              <a:rPr kumimoji="0" lang="en-US" altLang="zh-TW" sz="2400" kern="100" dirty="0">
                <a:solidFill>
                  <a:srgbClr val="0000FF"/>
                </a:solidFill>
                <a:latin typeface="Calibri"/>
                <a:ea typeface="新細明體"/>
                <a:cs typeface="Times New Roman"/>
              </a:rPr>
              <a:t>(B)</a:t>
            </a:r>
            <a:r>
              <a:rPr kumimoji="0" lang="zh-TW" altLang="zh-TW" sz="2400" kern="100" dirty="0">
                <a:solidFill>
                  <a:srgbClr val="0000FF"/>
                </a:solidFill>
                <a:latin typeface="Calibri"/>
                <a:ea typeface="新細明體"/>
                <a:cs typeface="Times New Roman"/>
              </a:rPr>
              <a:t>。</a:t>
            </a:r>
            <a:endParaRPr kumimoji="0" lang="zh-TW" altLang="en-US" sz="2400" dirty="0">
              <a:solidFill>
                <a:prstClr val="black"/>
              </a:solidFill>
              <a:latin typeface="Calibri"/>
              <a:ea typeface="新細明體"/>
            </a:endParaRPr>
          </a:p>
        </p:txBody>
      </p:sp>
    </p:spTree>
    <p:extLst>
      <p:ext uri="{BB962C8B-B14F-4D97-AF65-F5344CB8AC3E}">
        <p14:creationId xmlns:p14="http://schemas.microsoft.com/office/powerpoint/2010/main" val="342162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r>
              <a:rPr lang="zh-TW" altLang="en-US" sz="6000" b="1">
                <a:solidFill>
                  <a:srgbClr val="FF0000"/>
                </a:solidFill>
                <a:ea typeface="華康勘亭流" pitchFamily="65" charset="-120"/>
              </a:rPr>
              <a:t>反應速率</a:t>
            </a:r>
          </a:p>
        </p:txBody>
      </p:sp>
      <p:sp>
        <p:nvSpPr>
          <p:cNvPr id="301059" name="Rectangle 3"/>
          <p:cNvSpPr>
            <a:spLocks noGrp="1" noChangeArrowheads="1"/>
          </p:cNvSpPr>
          <p:nvPr>
            <p:ph type="body" idx="1"/>
          </p:nvPr>
        </p:nvSpPr>
        <p:spPr/>
        <p:txBody>
          <a:bodyPr/>
          <a:lstStyle/>
          <a:p>
            <a:r>
              <a:rPr lang="zh-TW" altLang="en-US" dirty="0">
                <a:ea typeface="華康儷粗圓" pitchFamily="49" charset="-120"/>
              </a:rPr>
              <a:t>濃度</a:t>
            </a:r>
          </a:p>
          <a:p>
            <a:r>
              <a:rPr lang="zh-TW" altLang="en-US" dirty="0">
                <a:ea typeface="華康儷粗圓" pitchFamily="49" charset="-120"/>
              </a:rPr>
              <a:t>總表面積</a:t>
            </a:r>
          </a:p>
          <a:p>
            <a:r>
              <a:rPr lang="zh-TW" altLang="en-US" dirty="0">
                <a:ea typeface="華康儷粗圓" pitchFamily="49" charset="-120"/>
              </a:rPr>
              <a:t>溫度</a:t>
            </a:r>
          </a:p>
          <a:p>
            <a:r>
              <a:rPr lang="zh-TW" altLang="en-US" dirty="0">
                <a:ea typeface="華康儷粗圓" pitchFamily="49" charset="-120"/>
              </a:rPr>
              <a:t>催化劑</a:t>
            </a:r>
          </a:p>
          <a:p>
            <a:r>
              <a:rPr lang="zh-TW" altLang="en-US" dirty="0" smtClean="0">
                <a:ea typeface="華康儷粗圓" pitchFamily="49" charset="-120"/>
              </a:rPr>
              <a:t>本質</a:t>
            </a:r>
            <a:endParaRPr lang="en-US" altLang="zh-TW" dirty="0" smtClean="0">
              <a:ea typeface="華康儷粗圓" pitchFamily="49" charset="-120"/>
            </a:endParaRPr>
          </a:p>
          <a:p>
            <a:r>
              <a:rPr lang="zh-TW" altLang="en-US" dirty="0">
                <a:ea typeface="華康儷粗圓" pitchFamily="49" charset="-120"/>
              </a:rPr>
              <a:t>勒沙特</a:t>
            </a:r>
            <a:r>
              <a:rPr lang="zh-TW" altLang="en-US" dirty="0" smtClean="0">
                <a:ea typeface="華康儷粗圓" pitchFamily="49" charset="-120"/>
              </a:rPr>
              <a:t>列原理</a:t>
            </a:r>
            <a:endParaRPr lang="zh-TW" altLang="en-US" dirty="0">
              <a:ea typeface="華康儷粗圓" pitchFamily="49" charset="-120"/>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body" idx="1"/>
          </p:nvPr>
        </p:nvSpPr>
        <p:spPr>
          <a:xfrm>
            <a:off x="468313" y="404813"/>
            <a:ext cx="8229600" cy="2808287"/>
          </a:xfrm>
        </p:spPr>
        <p:txBody>
          <a:bodyPr/>
          <a:lstStyle/>
          <a:p>
            <a:r>
              <a:rPr lang="en-US" altLang="zh-TW" sz="2400">
                <a:solidFill>
                  <a:srgbClr val="FF0000"/>
                </a:solidFill>
              </a:rPr>
              <a:t>106</a:t>
            </a:r>
            <a:r>
              <a:rPr lang="zh-TW" altLang="en-US" sz="2400"/>
              <a:t>下圖為阿謙進行實驗的步驟圖：</a:t>
            </a:r>
            <a:br>
              <a:rPr lang="zh-TW" altLang="en-US" sz="2400"/>
            </a:br>
            <a:r>
              <a:rPr lang="zh-TW" altLang="en-US" sz="2400"/>
              <a:t/>
            </a:r>
            <a:br>
              <a:rPr lang="zh-TW" altLang="en-US" sz="2400"/>
            </a:br>
            <a:r>
              <a:rPr lang="zh-TW" altLang="en-US" sz="2400"/>
              <a:t>假設實驗過程中，硫粉燃燒後產生的氣體沒有散失，則步驟四完成後，分別取其中一瓶溶液與其中一份大理石反應，反應初期何種組合其冒泡的速率最快？</a:t>
            </a:r>
            <a:br>
              <a:rPr lang="zh-TW" altLang="en-US" sz="2400"/>
            </a:br>
            <a:r>
              <a:rPr lang="en-US" altLang="zh-TW" sz="2400"/>
              <a:t>(A)</a:t>
            </a:r>
            <a:r>
              <a:rPr lang="zh-TW" altLang="en-US" sz="2400"/>
              <a:t>甲瓶溶液和丙　　</a:t>
            </a:r>
            <a:r>
              <a:rPr lang="en-US" altLang="zh-TW" sz="2400"/>
              <a:t>(B)</a:t>
            </a:r>
            <a:r>
              <a:rPr lang="zh-TW" altLang="en-US" sz="2400"/>
              <a:t>甲瓶溶液和丁　　</a:t>
            </a:r>
            <a:br>
              <a:rPr lang="zh-TW" altLang="en-US" sz="2400"/>
            </a:br>
            <a:r>
              <a:rPr lang="en-US" altLang="zh-TW" sz="2400"/>
              <a:t>(C)</a:t>
            </a:r>
            <a:r>
              <a:rPr lang="zh-TW" altLang="en-US" sz="2400"/>
              <a:t>乙瓶溶液和丙　　</a:t>
            </a:r>
            <a:r>
              <a:rPr lang="en-US" altLang="zh-TW" sz="2400"/>
              <a:t>(D)</a:t>
            </a:r>
            <a:r>
              <a:rPr lang="zh-TW" altLang="en-US" sz="2400"/>
              <a:t>乙瓶溶液和丁 </a:t>
            </a:r>
          </a:p>
        </p:txBody>
      </p:sp>
      <p:pic>
        <p:nvPicPr>
          <p:cNvPr id="304131" name="Picture 3" descr="106Y8ML2A0-K-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213100"/>
            <a:ext cx="8529638"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2" name="Text Box 4"/>
          <p:cNvSpPr txBox="1">
            <a:spLocks noChangeArrowheads="1"/>
          </p:cNvSpPr>
          <p:nvPr/>
        </p:nvSpPr>
        <p:spPr bwMode="auto">
          <a:xfrm>
            <a:off x="6443663" y="549275"/>
            <a:ext cx="2016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a:t>【</a:t>
            </a:r>
            <a:r>
              <a:rPr lang="zh-TW" altLang="en-US"/>
              <a:t>答案</a:t>
            </a:r>
            <a:r>
              <a:rPr lang="en-US" altLang="zh-TW"/>
              <a:t>】B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4132"/>
                                        </p:tgtEl>
                                        <p:attrNameLst>
                                          <p:attrName>style.visibility</p:attrName>
                                        </p:attrNameLst>
                                      </p:cBhvr>
                                      <p:to>
                                        <p:strVal val="visible"/>
                                      </p:to>
                                    </p:set>
                                    <p:animEffect transition="in" filter="box(in)">
                                      <p:cBhvr>
                                        <p:cTn id="7" dur="500"/>
                                        <p:tgtEl>
                                          <p:spTgt spid="30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試題解析：二氯甲烷因具有毒性，會照成人體傷害，而乙酸乙酯本就存在於香蕉、柳丁等水果中，代表其無毒性，不會造成人體傷害。</a:t>
            </a:r>
            <a:endParaRPr lang="zh-TW" altLang="zh-TW" dirty="0">
              <a:latin typeface="Times New Roman"/>
              <a:ea typeface="標楷體"/>
            </a:endParaRPr>
          </a:p>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B</a:t>
            </a:r>
            <a:r>
              <a:rPr lang="zh-TW" altLang="zh-TW" dirty="0">
                <a:solidFill>
                  <a:srgbClr val="FF0000"/>
                </a:solidFill>
                <a:latin typeface="Times New Roman"/>
              </a:rPr>
              <a:t>】</a:t>
            </a:r>
            <a:endParaRPr lang="zh-TW" altLang="zh-TW" dirty="0">
              <a:effectLst/>
              <a:latin typeface="Times New Roman"/>
              <a:ea typeface="標楷體"/>
            </a:endParaRPr>
          </a:p>
        </p:txBody>
      </p:sp>
    </p:spTree>
    <p:extLst>
      <p:ext uri="{BB962C8B-B14F-4D97-AF65-F5344CB8AC3E}">
        <p14:creationId xmlns:p14="http://schemas.microsoft.com/office/powerpoint/2010/main" val="219747980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body" idx="1"/>
          </p:nvPr>
        </p:nvSpPr>
        <p:spPr/>
        <p:txBody>
          <a:bodyPr/>
          <a:lstStyle/>
          <a:p>
            <a:r>
              <a:rPr lang="en-US" altLang="zh-TW"/>
              <a:t>【</a:t>
            </a:r>
            <a:r>
              <a:rPr lang="zh-TW" altLang="en-US"/>
              <a:t>答案</a:t>
            </a:r>
            <a:r>
              <a:rPr lang="en-US" altLang="zh-TW"/>
              <a:t>】B</a:t>
            </a:r>
            <a:r>
              <a:rPr lang="zh-TW" altLang="en-US"/>
              <a:t>　</a:t>
            </a:r>
          </a:p>
          <a:p>
            <a:r>
              <a:rPr lang="en-US" altLang="zh-TW"/>
              <a:t>【</a:t>
            </a:r>
            <a:r>
              <a:rPr lang="zh-TW" altLang="en-US"/>
              <a:t>解析</a:t>
            </a:r>
            <a:r>
              <a:rPr lang="en-US" altLang="zh-TW"/>
              <a:t>】</a:t>
            </a:r>
            <a:r>
              <a:rPr lang="zh-TW" altLang="en-US"/>
              <a:t>步驟一：硫粉燃燒會產生二氧化硫，步驟二：二氧化硫溶於水會產生亞硫酸，步驟三：大理石遇酸會產生二氧化碳；而反應初期產生氣泡速率最快，應選用表面積較大的粉狀大理石和濃度較高的亞硫酸混合，故答案選</a:t>
            </a:r>
            <a:r>
              <a:rPr lang="en-US" altLang="zh-TW"/>
              <a:t>(B)</a:t>
            </a:r>
            <a:r>
              <a:rPr lang="zh-TW" altLang="en-US"/>
              <a:t>。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476672"/>
            <a:ext cx="7772400" cy="22322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kern="100">
                <a:solidFill>
                  <a:srgbClr val="FF0000"/>
                </a:solidFill>
                <a:latin typeface="華康中黑體" panose="020B0509000000000000" pitchFamily="49" charset="-120"/>
                <a:ea typeface="華康中黑體" panose="020B0509000000000000" pitchFamily="49" charset="-120"/>
                <a:cs typeface="Times New Roman"/>
              </a:rPr>
              <a:t>107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附圖為小樺與媽媽某一天在牛排館用餐的對話：</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r>
            <a:b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b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圖中小樺的敘述「……」最可能是下列何者？</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r>
            <a:b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b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(A)</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酸鹼中和實驗中會加入『酚酞』</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(B)</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製造肥皂實驗中會加入『氫氧化鈉』</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(C)</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製造乙酸乙酯實驗中會加入『濃硫酸』</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(D)</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碳酸鈣製造二氧化碳實驗中會加入『鹽酸』</a:t>
            </a: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3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371" y="2708920"/>
            <a:ext cx="5217740" cy="3342853"/>
          </a:xfrm>
          <a:prstGeom prst="rect">
            <a:avLst/>
          </a:prstGeom>
          <a:noFill/>
          <a:ln>
            <a:noFill/>
          </a:ln>
        </p:spPr>
      </p:pic>
      <p:sp>
        <p:nvSpPr>
          <p:cNvPr id="4" name="矩形 3"/>
          <p:cNvSpPr/>
          <p:nvPr/>
        </p:nvSpPr>
        <p:spPr>
          <a:xfrm>
            <a:off x="6516216" y="2924944"/>
            <a:ext cx="2069976" cy="2862322"/>
          </a:xfrm>
          <a:prstGeom prst="rect">
            <a:avLst/>
          </a:prstGeom>
        </p:spPr>
        <p:txBody>
          <a:bodyPr wrap="square">
            <a:spAutoFit/>
          </a:bodyPr>
          <a:lstStyle/>
          <a:p>
            <a:pPr fontAlgn="auto">
              <a:spcBef>
                <a:spcPts val="0"/>
              </a:spcBef>
              <a:spcAft>
                <a:spcPts val="0"/>
              </a:spcAft>
            </a:pPr>
            <a:r>
              <a:rPr kumimoji="0" lang="zh-TW" altLang="zh-TW" sz="2000" kern="100" dirty="0">
                <a:solidFill>
                  <a:srgbClr val="FF0000"/>
                </a:solidFill>
                <a:latin typeface="Calibri"/>
                <a:ea typeface="標楷體"/>
                <a:cs typeface="Times New Roman"/>
              </a:rPr>
              <a:t>答案：</a:t>
            </a:r>
            <a:r>
              <a:rPr kumimoji="0" lang="en-US" altLang="zh-TW" sz="2000" kern="100" dirty="0">
                <a:solidFill>
                  <a:srgbClr val="FF0000"/>
                </a:solidFill>
                <a:latin typeface="Calibri"/>
                <a:ea typeface="新細明體"/>
                <a:cs typeface="Times New Roman"/>
              </a:rPr>
              <a:t>(C)</a:t>
            </a:r>
            <a:endParaRPr kumimoji="0" lang="zh-TW" altLang="zh-TW" sz="2000" kern="100" dirty="0">
              <a:solidFill>
                <a:prstClr val="black"/>
              </a:solidFill>
              <a:latin typeface="Calibri"/>
              <a:ea typeface="新細明體"/>
              <a:cs typeface="Times New Roman"/>
            </a:endParaRPr>
          </a:p>
          <a:p>
            <a:pPr fontAlgn="auto">
              <a:spcBef>
                <a:spcPts val="0"/>
              </a:spcBef>
              <a:spcAft>
                <a:spcPts val="0"/>
              </a:spcAft>
            </a:pPr>
            <a:r>
              <a:rPr kumimoji="0" lang="zh-TW" altLang="zh-TW" sz="2000" kern="100" dirty="0">
                <a:solidFill>
                  <a:srgbClr val="0000FF"/>
                </a:solidFill>
                <a:latin typeface="Calibri"/>
                <a:ea typeface="標楷體"/>
                <a:cs typeface="Times New Roman"/>
              </a:rPr>
              <a:t>解析：</a:t>
            </a:r>
            <a:r>
              <a:rPr kumimoji="0" lang="zh-TW" altLang="zh-TW" sz="2000" kern="100" dirty="0">
                <a:solidFill>
                  <a:srgbClr val="0000FF"/>
                </a:solidFill>
                <a:latin typeface="Calibri"/>
                <a:ea typeface="新細明體"/>
                <a:cs typeface="Times New Roman"/>
              </a:rPr>
              <a:t>加快反應速率的是催化劑；</a:t>
            </a:r>
            <a:endParaRPr kumimoji="0" lang="en-US" altLang="zh-TW" sz="2000" kern="100" dirty="0">
              <a:solidFill>
                <a:srgbClr val="0000FF"/>
              </a:solidFill>
              <a:latin typeface="Calibri"/>
              <a:ea typeface="新細明體"/>
              <a:cs typeface="Times New Roman"/>
            </a:endParaRPr>
          </a:p>
          <a:p>
            <a:pPr fontAlgn="auto">
              <a:spcBef>
                <a:spcPts val="0"/>
              </a:spcBef>
              <a:spcAft>
                <a:spcPts val="0"/>
              </a:spcAft>
            </a:pPr>
            <a:r>
              <a:rPr kumimoji="0" lang="en-US" altLang="zh-TW" sz="2000" kern="100" dirty="0">
                <a:solidFill>
                  <a:srgbClr val="0000FF"/>
                </a:solidFill>
                <a:latin typeface="Calibri"/>
                <a:ea typeface="新細明體"/>
                <a:cs typeface="Times New Roman"/>
              </a:rPr>
              <a:t>(A)</a:t>
            </a:r>
            <a:r>
              <a:rPr kumimoji="0" lang="zh-TW" altLang="zh-TW" sz="2000" kern="100" dirty="0">
                <a:solidFill>
                  <a:srgbClr val="0000FF"/>
                </a:solidFill>
                <a:latin typeface="Calibri"/>
                <a:ea typeface="新細明體"/>
                <a:cs typeface="Times New Roman"/>
              </a:rPr>
              <a:t>酚酞為指示劑；</a:t>
            </a:r>
            <a:r>
              <a:rPr kumimoji="0" lang="en-US" altLang="zh-TW" sz="2000" kern="100" dirty="0">
                <a:solidFill>
                  <a:srgbClr val="0000FF"/>
                </a:solidFill>
                <a:latin typeface="Calibri"/>
                <a:ea typeface="新細明體"/>
                <a:cs typeface="Times New Roman"/>
              </a:rPr>
              <a:t>(B)</a:t>
            </a:r>
            <a:r>
              <a:rPr kumimoji="0" lang="zh-TW" altLang="zh-TW" sz="2000" kern="100" dirty="0">
                <a:solidFill>
                  <a:srgbClr val="0000FF"/>
                </a:solidFill>
                <a:latin typeface="Calibri"/>
                <a:ea typeface="新細明體"/>
                <a:cs typeface="Times New Roman"/>
              </a:rPr>
              <a:t>氫氧化鈉為反應物；</a:t>
            </a:r>
            <a:endParaRPr kumimoji="0" lang="en-US" altLang="zh-TW" sz="2000" kern="100" dirty="0">
              <a:solidFill>
                <a:srgbClr val="0000FF"/>
              </a:solidFill>
              <a:latin typeface="Calibri"/>
              <a:ea typeface="新細明體"/>
              <a:cs typeface="Times New Roman"/>
            </a:endParaRPr>
          </a:p>
          <a:p>
            <a:pPr fontAlgn="auto">
              <a:spcBef>
                <a:spcPts val="0"/>
              </a:spcBef>
              <a:spcAft>
                <a:spcPts val="0"/>
              </a:spcAft>
            </a:pPr>
            <a:r>
              <a:rPr kumimoji="0" lang="en-US" altLang="zh-TW" sz="2000" kern="100" dirty="0">
                <a:solidFill>
                  <a:srgbClr val="0000FF"/>
                </a:solidFill>
                <a:latin typeface="Calibri"/>
                <a:ea typeface="新細明體"/>
                <a:cs typeface="Times New Roman"/>
              </a:rPr>
              <a:t>(C)</a:t>
            </a:r>
            <a:r>
              <a:rPr kumimoji="0" lang="zh-TW" altLang="zh-TW" sz="2000" kern="100" dirty="0">
                <a:solidFill>
                  <a:srgbClr val="0000FF"/>
                </a:solidFill>
                <a:latin typeface="Calibri"/>
                <a:ea typeface="新細明體"/>
                <a:cs typeface="Times New Roman"/>
              </a:rPr>
              <a:t>濃硫酸為催化劑；</a:t>
            </a:r>
            <a:endParaRPr kumimoji="0" lang="en-US" altLang="zh-TW" sz="2000" kern="100" dirty="0">
              <a:solidFill>
                <a:srgbClr val="0000FF"/>
              </a:solidFill>
              <a:latin typeface="Calibri"/>
              <a:ea typeface="新細明體"/>
              <a:cs typeface="Times New Roman"/>
            </a:endParaRPr>
          </a:p>
          <a:p>
            <a:pPr fontAlgn="auto">
              <a:spcBef>
                <a:spcPts val="0"/>
              </a:spcBef>
              <a:spcAft>
                <a:spcPts val="0"/>
              </a:spcAft>
            </a:pPr>
            <a:r>
              <a:rPr kumimoji="0" lang="en-US" altLang="zh-TW" sz="2000" kern="100" dirty="0">
                <a:solidFill>
                  <a:srgbClr val="0000FF"/>
                </a:solidFill>
                <a:latin typeface="Calibri"/>
                <a:ea typeface="新細明體"/>
                <a:cs typeface="Times New Roman"/>
              </a:rPr>
              <a:t>(D)</a:t>
            </a:r>
            <a:r>
              <a:rPr kumimoji="0" lang="zh-TW" altLang="zh-TW" sz="2000" kern="100" dirty="0">
                <a:solidFill>
                  <a:srgbClr val="0000FF"/>
                </a:solidFill>
                <a:latin typeface="Calibri"/>
                <a:ea typeface="新細明體"/>
                <a:cs typeface="Times New Roman"/>
              </a:rPr>
              <a:t>鹽酸為反應物。</a:t>
            </a:r>
            <a:endParaRPr kumimoji="0" lang="zh-TW" altLang="en-US" sz="2000" dirty="0">
              <a:solidFill>
                <a:prstClr val="black"/>
              </a:solidFill>
              <a:latin typeface="Calibri"/>
              <a:ea typeface="新細明體"/>
            </a:endParaRPr>
          </a:p>
        </p:txBody>
      </p:sp>
    </p:spTree>
    <p:extLst>
      <p:ext uri="{BB962C8B-B14F-4D97-AF65-F5344CB8AC3E}">
        <p14:creationId xmlns:p14="http://schemas.microsoft.com/office/powerpoint/2010/main" val="91286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3342453"/>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u="sng" dirty="0">
                <a:solidFill>
                  <a:srgbClr val="FF0000"/>
                </a:solidFill>
                <a:latin typeface="Arial"/>
              </a:rPr>
              <a:t>110</a:t>
            </a:r>
            <a:r>
              <a:rPr lang="zh-TW" altLang="en-US" sz="3200" u="sng" dirty="0">
                <a:solidFill>
                  <a:srgbClr val="000000"/>
                </a:solidFill>
                <a:latin typeface="Arial"/>
              </a:rPr>
              <a:t>小憲</a:t>
            </a:r>
            <a:r>
              <a:rPr lang="zh-TW" altLang="en-US" sz="3200" dirty="0">
                <a:solidFill>
                  <a:srgbClr val="000000"/>
                </a:solidFill>
                <a:latin typeface="Arial"/>
              </a:rPr>
              <a:t>欲探討反應物的四種濃度與應變變因</a:t>
            </a:r>
            <a:r>
              <a:rPr lang="en-US" altLang="zh-TW" sz="3200" dirty="0">
                <a:solidFill>
                  <a:srgbClr val="000000"/>
                </a:solidFill>
                <a:latin typeface="Arial"/>
              </a:rPr>
              <a:t>X</a:t>
            </a:r>
            <a:r>
              <a:rPr lang="zh-TW" altLang="en-US" sz="3200" dirty="0">
                <a:solidFill>
                  <a:srgbClr val="000000"/>
                </a:solidFill>
                <a:latin typeface="Arial"/>
              </a:rPr>
              <a:t>的關係，經由實驗結果，得到「反應物濃度上升，應變變因</a:t>
            </a:r>
            <a:r>
              <a:rPr lang="en-US" altLang="zh-TW" sz="3200" dirty="0">
                <a:solidFill>
                  <a:srgbClr val="000000"/>
                </a:solidFill>
                <a:latin typeface="Arial"/>
              </a:rPr>
              <a:t>X</a:t>
            </a:r>
            <a:r>
              <a:rPr lang="zh-TW" altLang="en-US" sz="3200" dirty="0">
                <a:solidFill>
                  <a:srgbClr val="000000"/>
                </a:solidFill>
                <a:latin typeface="Arial"/>
              </a:rPr>
              <a:t>之值越小」的結論。根據上述結論，</a:t>
            </a:r>
            <a:r>
              <a:rPr lang="zh-TW" altLang="en-US" sz="3200" u="sng" dirty="0">
                <a:solidFill>
                  <a:srgbClr val="000000"/>
                </a:solidFill>
                <a:latin typeface="Arial"/>
              </a:rPr>
              <a:t>小憲</a:t>
            </a:r>
            <a:r>
              <a:rPr lang="zh-TW" altLang="en-US" sz="3200" dirty="0">
                <a:solidFill>
                  <a:srgbClr val="000000"/>
                </a:solidFill>
                <a:latin typeface="Arial"/>
              </a:rPr>
              <a:t>的實驗紀錄和應變變因</a:t>
            </a:r>
            <a:r>
              <a:rPr lang="en-US" altLang="zh-TW" sz="3200" dirty="0">
                <a:solidFill>
                  <a:srgbClr val="000000"/>
                </a:solidFill>
                <a:latin typeface="Arial"/>
              </a:rPr>
              <a:t>X</a:t>
            </a:r>
            <a:r>
              <a:rPr lang="zh-TW" altLang="en-US" sz="3200" dirty="0">
                <a:solidFill>
                  <a:srgbClr val="000000"/>
                </a:solidFill>
                <a:latin typeface="Arial"/>
              </a:rPr>
              <a:t>的倒數</a:t>
            </a:r>
            <a:r>
              <a:rPr lang="en-US" altLang="zh-TW" sz="3200" dirty="0">
                <a:solidFill>
                  <a:srgbClr val="000000"/>
                </a:solidFill>
                <a:latin typeface="Arial"/>
              </a:rPr>
              <a:t>(1/X)</a:t>
            </a:r>
            <a:r>
              <a:rPr lang="zh-TW" altLang="en-US" sz="3200" dirty="0">
                <a:solidFill>
                  <a:srgbClr val="000000"/>
                </a:solidFill>
                <a:latin typeface="Arial"/>
              </a:rPr>
              <a:t>與反應物濃度的關係圖，可能為下列何者？</a:t>
            </a:r>
          </a:p>
        </p:txBody>
      </p:sp>
      <mc:AlternateContent xmlns:mc="http://schemas.openxmlformats.org/markup-compatibility/2006" xmlns:p14="http://schemas.microsoft.com/office/powerpoint/2010/main">
        <mc:Choice Requires="p14">
          <p:contentPart p14:bwMode="auto" r:id="rId3">
            <p14:nvContentPartPr>
              <p14:cNvPr id="6" name="筆跡 5">
                <a:extLst>
                  <a:ext uri="{FF2B5EF4-FFF2-40B4-BE49-F238E27FC236}">
                    <a16:creationId xmlns="" xmlns:a16="http://schemas.microsoft.com/office/drawing/2014/main" id="{53B0821D-C4F3-4A5C-BB36-FCA91BDE691B}"/>
                  </a:ext>
                </a:extLst>
              </p14:cNvPr>
              <p14:cNvContentPartPr/>
              <p14:nvPr/>
            </p14:nvContentPartPr>
            <p14:xfrm>
              <a:off x="8019000" y="1491120"/>
              <a:ext cx="562680" cy="116640"/>
            </p14:xfrm>
          </p:contentPart>
        </mc:Choice>
        <mc:Fallback xmlns="">
          <p:pic>
            <p:nvPicPr>
              <p:cNvPr id="6" name="筆跡 5">
                <a:extLst>
                  <a:ext uri="{FF2B5EF4-FFF2-40B4-BE49-F238E27FC236}">
                    <a16:creationId xmlns:a16="http://schemas.microsoft.com/office/drawing/2014/main" id="{53B0821D-C4F3-4A5C-BB36-FCA91BDE691B}"/>
                  </a:ext>
                </a:extLst>
              </p:cNvPr>
              <p:cNvPicPr/>
              <p:nvPr/>
            </p:nvPicPr>
            <p:blipFill>
              <a:blip r:embed="rId10"/>
              <a:stretch>
                <a:fillRect/>
              </a:stretch>
            </p:blipFill>
            <p:spPr>
              <a:xfrm>
                <a:off x="8003160" y="1427760"/>
                <a:ext cx="594000" cy="243360"/>
              </a:xfrm>
              <a:prstGeom prst="rect">
                <a:avLst/>
              </a:prstGeom>
            </p:spPr>
          </p:pic>
        </mc:Fallback>
      </mc:AlternateContent>
    </p:spTree>
    <p:extLst>
      <p:ext uri="{BB962C8B-B14F-4D97-AF65-F5344CB8AC3E}">
        <p14:creationId xmlns:p14="http://schemas.microsoft.com/office/powerpoint/2010/main" val="299639616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19045" y="418643"/>
            <a:ext cx="8429625" cy="3884140"/>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000000"/>
                </a:solidFill>
                <a:latin typeface="Times New Roman"/>
                <a:ea typeface="標楷體" pitchFamily="65" charset="-120"/>
              </a:rPr>
              <a:t>(A)				</a:t>
            </a:r>
            <a:r>
              <a:rPr lang="zh-TW" alt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(B)</a:t>
            </a:r>
          </a:p>
          <a:p>
            <a:pPr marL="541338" indent="-541338" algn="just">
              <a:lnSpc>
                <a:spcPct val="110000"/>
              </a:lnSpc>
            </a:pPr>
            <a:endParaRPr lang="en-US" altLang="zh-TW" sz="3200" dirty="0">
              <a:solidFill>
                <a:srgbClr val="000000"/>
              </a:solidFill>
              <a:latin typeface="Times New Roman"/>
              <a:ea typeface="標楷體" pitchFamily="65" charset="-120"/>
            </a:endParaRPr>
          </a:p>
          <a:p>
            <a:pPr marL="541338" indent="-541338" algn="just">
              <a:lnSpc>
                <a:spcPct val="110000"/>
              </a:lnSpc>
            </a:pPr>
            <a:endParaRPr lang="en-US" altLang="zh-TW" sz="3200" dirty="0">
              <a:solidFill>
                <a:srgbClr val="000000"/>
              </a:solidFill>
              <a:latin typeface="Times New Roman"/>
              <a:ea typeface="標楷體" pitchFamily="65" charset="-120"/>
            </a:endParaRPr>
          </a:p>
          <a:p>
            <a:pPr marL="541338" indent="-541338" algn="just">
              <a:lnSpc>
                <a:spcPct val="110000"/>
              </a:lnSpc>
            </a:pPr>
            <a:endParaRPr lang="en-US" altLang="zh-TW" sz="3200" dirty="0">
              <a:solidFill>
                <a:srgbClr val="000000"/>
              </a:solidFill>
              <a:latin typeface="Times New Roman"/>
              <a:ea typeface="標楷體" pitchFamily="65" charset="-120"/>
            </a:endParaRPr>
          </a:p>
          <a:p>
            <a:pPr marL="541338" indent="-541338" algn="just">
              <a:lnSpc>
                <a:spcPct val="110000"/>
              </a:lnSpc>
            </a:pPr>
            <a:endParaRPr lang="en-US" altLang="zh-TW" sz="3200" dirty="0">
              <a:solidFill>
                <a:srgbClr val="000000"/>
              </a:solidFill>
              <a:latin typeface="Times New Roman"/>
              <a:ea typeface="標楷體" pitchFamily="65" charset="-120"/>
            </a:endParaRPr>
          </a:p>
          <a:p>
            <a:pPr marL="541338" indent="-541338" algn="just">
              <a:lnSpc>
                <a:spcPct val="110000"/>
              </a:lnSpc>
            </a:pPr>
            <a:endParaRPr lang="en-US" altLang="zh-TW" sz="3200" dirty="0">
              <a:solidFill>
                <a:srgbClr val="000000"/>
              </a:solidFill>
              <a:latin typeface="Times New Roman"/>
              <a:ea typeface="標楷體" pitchFamily="65" charset="-120"/>
            </a:endParaRPr>
          </a:p>
          <a:p>
            <a:pPr marL="541338" indent="-541338" algn="just">
              <a:lnSpc>
                <a:spcPct val="110000"/>
              </a:lnSpc>
            </a:pPr>
            <a:r>
              <a:rPr lang="en-US" altLang="zh-TW" sz="3200" dirty="0">
                <a:solidFill>
                  <a:srgbClr val="000000"/>
                </a:solidFill>
                <a:latin typeface="Times New Roman"/>
                <a:ea typeface="標楷體" pitchFamily="65" charset="-120"/>
              </a:rPr>
              <a:t>(C)					    </a:t>
            </a:r>
            <a:r>
              <a:rPr lang="zh-TW" alt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(D)</a:t>
            </a:r>
          </a:p>
        </p:txBody>
      </p:sp>
      <p:graphicFrame>
        <p:nvGraphicFramePr>
          <p:cNvPr id="8" name="表格 7"/>
          <p:cNvGraphicFramePr>
            <a:graphicFrameLocks noGrp="1"/>
          </p:cNvGraphicFramePr>
          <p:nvPr>
            <p:extLst>
              <p:ext uri="{D42A27DB-BD31-4B8C-83A1-F6EECF244321}">
                <p14:modId xmlns:p14="http://schemas.microsoft.com/office/powerpoint/2010/main" val="4187825591"/>
              </p:ext>
            </p:extLst>
          </p:nvPr>
        </p:nvGraphicFramePr>
        <p:xfrm>
          <a:off x="739317" y="56437"/>
          <a:ext cx="3623336" cy="1615440"/>
        </p:xfrm>
        <a:graphic>
          <a:graphicData uri="http://schemas.openxmlformats.org/drawingml/2006/table">
            <a:tbl>
              <a:tblPr firstRow="1" bandRow="1">
                <a:tableStyleId>{5C22544A-7EE6-4342-B048-85BDC9FD1C3A}</a:tableStyleId>
              </a:tblPr>
              <a:tblGrid>
                <a:gridCol w="1656000">
                  <a:extLst>
                    <a:ext uri="{9D8B030D-6E8A-4147-A177-3AD203B41FA5}">
                      <a16:colId xmlns="" xmlns:a16="http://schemas.microsoft.com/office/drawing/2014/main" val="20000"/>
                    </a:ext>
                  </a:extLst>
                </a:gridCol>
                <a:gridCol w="563336">
                  <a:extLst>
                    <a:ext uri="{9D8B030D-6E8A-4147-A177-3AD203B41FA5}">
                      <a16:colId xmlns="" xmlns:a16="http://schemas.microsoft.com/office/drawing/2014/main" val="20001"/>
                    </a:ext>
                  </a:extLst>
                </a:gridCol>
                <a:gridCol w="468000">
                  <a:extLst>
                    <a:ext uri="{9D8B030D-6E8A-4147-A177-3AD203B41FA5}">
                      <a16:colId xmlns="" xmlns:a16="http://schemas.microsoft.com/office/drawing/2014/main" val="20002"/>
                    </a:ext>
                  </a:extLst>
                </a:gridCol>
                <a:gridCol w="468000">
                  <a:extLst>
                    <a:ext uri="{9D8B030D-6E8A-4147-A177-3AD203B41FA5}">
                      <a16:colId xmlns="" xmlns:a16="http://schemas.microsoft.com/office/drawing/2014/main" val="20003"/>
                    </a:ext>
                  </a:extLst>
                </a:gridCol>
                <a:gridCol w="468000">
                  <a:extLst>
                    <a:ext uri="{9D8B030D-6E8A-4147-A177-3AD203B41FA5}">
                      <a16:colId xmlns="" xmlns:a16="http://schemas.microsoft.com/office/drawing/2014/main" val="20004"/>
                    </a:ext>
                  </a:extLst>
                </a:gridCol>
              </a:tblGrid>
              <a:tr h="514434">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kumimoji="1" lang="zh-TW" altLang="en-US" sz="2800" b="0" i="0" kern="1200" spc="-200" baseline="0">
                          <a:solidFill>
                            <a:schemeClr val="tx1"/>
                          </a:solidFill>
                          <a:latin typeface="+mn-lt"/>
                          <a:ea typeface="標楷體" pitchFamily="65" charset="-120"/>
                          <a:cs typeface="+mn-cs"/>
                        </a:rPr>
                        <a:t>反應物濃度</a:t>
                      </a:r>
                      <a:r>
                        <a:rPr kumimoji="1" lang="en-US" altLang="zh-TW" sz="2800" b="0" i="0" kern="1200" spc="-200" baseline="0">
                          <a:solidFill>
                            <a:schemeClr val="tx1"/>
                          </a:solidFill>
                          <a:latin typeface="+mn-lt"/>
                          <a:ea typeface="標楷體" pitchFamily="65" charset="-120"/>
                          <a:cs typeface="+mn-cs"/>
                        </a:rPr>
                        <a:t>(M)</a:t>
                      </a:r>
                      <a:endParaRPr kumimoji="1" lang="zh-TW" altLang="en-US" sz="2800" b="0" kern="1200" spc="-200" baseline="0">
                        <a:solidFill>
                          <a:schemeClr val="tx1"/>
                        </a:solidFill>
                        <a:latin typeface="+mn-lt"/>
                        <a:ea typeface="標楷體" pitchFamily="65" charset="-120"/>
                        <a:cs typeface="+mn-cs"/>
                      </a:endParaRPr>
                    </a:p>
                  </a:txBody>
                  <a:tcPr marL="0" marR="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0.1</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0.2</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0.3</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0.4</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59316">
                <a:tc>
                  <a:txBody>
                    <a:bodyPr/>
                    <a:lstStyle/>
                    <a:p>
                      <a:pPr marL="0" indent="-317500" algn="ctr" defTabSz="914400" rtl="0" eaLnBrk="1" latinLnBrk="0" hangingPunct="1">
                        <a:lnSpc>
                          <a:spcPts val="3000"/>
                        </a:lnSpc>
                        <a:spcAft>
                          <a:spcPts val="0"/>
                        </a:spcAft>
                        <a:tabLst>
                          <a:tab pos="684530" algn="r"/>
                          <a:tab pos="1431290" algn="l"/>
                          <a:tab pos="2302510" algn="l"/>
                          <a:tab pos="3182620" algn="l"/>
                        </a:tabLst>
                      </a:pPr>
                      <a:r>
                        <a:rPr kumimoji="1" lang="zh-TW" altLang="en-US" sz="2800" b="0" i="0" kern="1200" spc="-200" baseline="0">
                          <a:solidFill>
                            <a:schemeClr val="tx1"/>
                          </a:solidFill>
                          <a:latin typeface="+mn-lt"/>
                          <a:ea typeface="標楷體" pitchFamily="65" charset="-120"/>
                          <a:cs typeface="+mn-cs"/>
                        </a:rPr>
                        <a:t>應變變因</a:t>
                      </a:r>
                      <a:r>
                        <a:rPr kumimoji="1" lang="en-US" altLang="zh-TW" sz="2800" b="0" i="0" kern="1200" spc="-200" baseline="0">
                          <a:solidFill>
                            <a:schemeClr val="tx1"/>
                          </a:solidFill>
                          <a:latin typeface="+mn-lt"/>
                          <a:ea typeface="標楷體" pitchFamily="65" charset="-120"/>
                          <a:cs typeface="+mn-cs"/>
                        </a:rPr>
                        <a:t>X</a:t>
                      </a:r>
                      <a:br>
                        <a:rPr kumimoji="1" lang="en-US" altLang="zh-TW" sz="2800" b="0" i="0" kern="1200" spc="-200" baseline="0">
                          <a:solidFill>
                            <a:schemeClr val="tx1"/>
                          </a:solidFill>
                          <a:latin typeface="+mn-lt"/>
                          <a:ea typeface="標楷體" pitchFamily="65" charset="-120"/>
                          <a:cs typeface="+mn-cs"/>
                        </a:rPr>
                      </a:br>
                      <a:r>
                        <a:rPr kumimoji="1" lang="en-US" altLang="zh-TW" sz="2800" b="0" i="0" kern="1200" spc="-200" baseline="0">
                          <a:solidFill>
                            <a:schemeClr val="tx1"/>
                          </a:solidFill>
                          <a:latin typeface="+mn-lt"/>
                          <a:ea typeface="標楷體" pitchFamily="65" charset="-120"/>
                          <a:cs typeface="+mn-cs"/>
                        </a:rPr>
                        <a:t>(</a:t>
                      </a:r>
                      <a:r>
                        <a:rPr kumimoji="1" lang="zh-TW" altLang="en-US" sz="2800" b="0" i="0" kern="1200" spc="-200" baseline="0">
                          <a:solidFill>
                            <a:schemeClr val="tx1"/>
                          </a:solidFill>
                          <a:latin typeface="+mn-lt"/>
                          <a:ea typeface="標楷體" pitchFamily="65" charset="-120"/>
                          <a:cs typeface="+mn-cs"/>
                        </a:rPr>
                        <a:t>秒</a:t>
                      </a:r>
                      <a:r>
                        <a:rPr kumimoji="1" lang="en-US" altLang="zh-TW" sz="2800" b="0" i="0" kern="1200" spc="-200" baseline="0">
                          <a:solidFill>
                            <a:schemeClr val="tx1"/>
                          </a:solidFill>
                          <a:latin typeface="+mn-lt"/>
                          <a:ea typeface="標楷體" pitchFamily="65" charset="-120"/>
                          <a:cs typeface="+mn-cs"/>
                        </a:rPr>
                        <a:t>)</a:t>
                      </a:r>
                      <a:endParaRPr kumimoji="1" lang="zh-TW" sz="2800" b="0" i="0" kern="1200" spc="-200" baseline="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100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50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33</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dirty="0">
                          <a:solidFill>
                            <a:schemeClr val="tx1"/>
                          </a:solidFill>
                          <a:latin typeface="+mn-lt"/>
                          <a:ea typeface="標楷體" pitchFamily="65" charset="-120"/>
                          <a:cs typeface="+mn-cs"/>
                        </a:rPr>
                        <a:t>25</a:t>
                      </a:r>
                      <a:endParaRPr kumimoji="1" lang="zh-TW" sz="2800" b="0" i="0" kern="1200" dirty="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2519264662"/>
              </p:ext>
            </p:extLst>
          </p:nvPr>
        </p:nvGraphicFramePr>
        <p:xfrm>
          <a:off x="5282805" y="56437"/>
          <a:ext cx="3636000" cy="1615440"/>
        </p:xfrm>
        <a:graphic>
          <a:graphicData uri="http://schemas.openxmlformats.org/drawingml/2006/table">
            <a:tbl>
              <a:tblPr firstRow="1" bandRow="1">
                <a:tableStyleId>{5C22544A-7EE6-4342-B048-85BDC9FD1C3A}</a:tableStyleId>
              </a:tblPr>
              <a:tblGrid>
                <a:gridCol w="1656000">
                  <a:extLst>
                    <a:ext uri="{9D8B030D-6E8A-4147-A177-3AD203B41FA5}">
                      <a16:colId xmlns="" xmlns:a16="http://schemas.microsoft.com/office/drawing/2014/main" val="20000"/>
                    </a:ext>
                  </a:extLst>
                </a:gridCol>
                <a:gridCol w="468000">
                  <a:extLst>
                    <a:ext uri="{9D8B030D-6E8A-4147-A177-3AD203B41FA5}">
                      <a16:colId xmlns="" xmlns:a16="http://schemas.microsoft.com/office/drawing/2014/main" val="20001"/>
                    </a:ext>
                  </a:extLst>
                </a:gridCol>
                <a:gridCol w="468000">
                  <a:extLst>
                    <a:ext uri="{9D8B030D-6E8A-4147-A177-3AD203B41FA5}">
                      <a16:colId xmlns="" xmlns:a16="http://schemas.microsoft.com/office/drawing/2014/main" val="20002"/>
                    </a:ext>
                  </a:extLst>
                </a:gridCol>
                <a:gridCol w="468000">
                  <a:extLst>
                    <a:ext uri="{9D8B030D-6E8A-4147-A177-3AD203B41FA5}">
                      <a16:colId xmlns="" xmlns:a16="http://schemas.microsoft.com/office/drawing/2014/main" val="20003"/>
                    </a:ext>
                  </a:extLst>
                </a:gridCol>
                <a:gridCol w="576000">
                  <a:extLst>
                    <a:ext uri="{9D8B030D-6E8A-4147-A177-3AD203B41FA5}">
                      <a16:colId xmlns="" xmlns:a16="http://schemas.microsoft.com/office/drawing/2014/main" val="20004"/>
                    </a:ext>
                  </a:extLst>
                </a:gridCol>
              </a:tblGrid>
              <a:tr h="514434">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kumimoji="1" lang="zh-TW" altLang="en-US" sz="2800" b="0" i="0" kern="1200" spc="-200" baseline="0">
                          <a:solidFill>
                            <a:schemeClr val="tx1"/>
                          </a:solidFill>
                          <a:latin typeface="+mn-lt"/>
                          <a:ea typeface="標楷體" pitchFamily="65" charset="-120"/>
                          <a:cs typeface="+mn-cs"/>
                        </a:rPr>
                        <a:t>反應物濃度</a:t>
                      </a:r>
                      <a:r>
                        <a:rPr kumimoji="1" lang="en-US" altLang="zh-TW" sz="2800" b="0" i="0" kern="1200" spc="-200" baseline="0">
                          <a:solidFill>
                            <a:schemeClr val="tx1"/>
                          </a:solidFill>
                          <a:latin typeface="+mn-lt"/>
                          <a:ea typeface="標楷體" pitchFamily="65" charset="-120"/>
                          <a:cs typeface="+mn-cs"/>
                        </a:rPr>
                        <a:t>(M)</a:t>
                      </a:r>
                      <a:endParaRPr kumimoji="1" lang="zh-TW" altLang="en-US" sz="2800" b="0" kern="1200" spc="-200" baseline="0">
                        <a:solidFill>
                          <a:schemeClr val="tx1"/>
                        </a:solidFill>
                        <a:latin typeface="+mn-lt"/>
                        <a:ea typeface="標楷體" pitchFamily="65" charset="-120"/>
                        <a:cs typeface="+mn-cs"/>
                      </a:endParaRPr>
                    </a:p>
                  </a:txBody>
                  <a:tcPr marL="0" marR="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0.1</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0.2</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0.3</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0.4</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59316">
                <a:tc>
                  <a:txBody>
                    <a:bodyPr/>
                    <a:lstStyle/>
                    <a:p>
                      <a:pPr marL="0" indent="-317500" algn="ctr" defTabSz="914400" rtl="0" eaLnBrk="1" latinLnBrk="0" hangingPunct="1">
                        <a:lnSpc>
                          <a:spcPts val="3000"/>
                        </a:lnSpc>
                        <a:spcAft>
                          <a:spcPts val="0"/>
                        </a:spcAft>
                        <a:tabLst>
                          <a:tab pos="684530" algn="r"/>
                          <a:tab pos="1431290" algn="l"/>
                          <a:tab pos="2302510" algn="l"/>
                          <a:tab pos="3182620" algn="l"/>
                        </a:tabLst>
                      </a:pPr>
                      <a:r>
                        <a:rPr kumimoji="1" lang="zh-TW" altLang="en-US" sz="2800" b="0" i="0" kern="1200" spc="-200" baseline="0">
                          <a:solidFill>
                            <a:schemeClr val="tx1"/>
                          </a:solidFill>
                          <a:latin typeface="+mn-lt"/>
                          <a:ea typeface="標楷體" pitchFamily="65" charset="-120"/>
                          <a:cs typeface="+mn-cs"/>
                        </a:rPr>
                        <a:t>應變變因</a:t>
                      </a:r>
                      <a:r>
                        <a:rPr kumimoji="1" lang="en-US" altLang="zh-TW" sz="2800" b="0" i="0" kern="1200" spc="-200" baseline="0">
                          <a:solidFill>
                            <a:schemeClr val="tx1"/>
                          </a:solidFill>
                          <a:latin typeface="+mn-lt"/>
                          <a:ea typeface="標楷體" pitchFamily="65" charset="-120"/>
                          <a:cs typeface="+mn-cs"/>
                        </a:rPr>
                        <a:t>X</a:t>
                      </a:r>
                      <a:br>
                        <a:rPr kumimoji="1" lang="en-US" altLang="zh-TW" sz="2800" b="0" i="0" kern="1200" spc="-200" baseline="0">
                          <a:solidFill>
                            <a:schemeClr val="tx1"/>
                          </a:solidFill>
                          <a:latin typeface="+mn-lt"/>
                          <a:ea typeface="標楷體" pitchFamily="65" charset="-120"/>
                          <a:cs typeface="+mn-cs"/>
                        </a:rPr>
                      </a:br>
                      <a:r>
                        <a:rPr kumimoji="1" lang="en-US" altLang="zh-TW" sz="2800" b="0" i="0" kern="1200" spc="-200" baseline="0">
                          <a:solidFill>
                            <a:schemeClr val="tx1"/>
                          </a:solidFill>
                          <a:latin typeface="+mn-lt"/>
                          <a:ea typeface="標楷體" pitchFamily="65" charset="-120"/>
                          <a:cs typeface="+mn-cs"/>
                        </a:rPr>
                        <a:t>(</a:t>
                      </a:r>
                      <a:r>
                        <a:rPr kumimoji="1" lang="zh-TW" altLang="en-US" sz="2800" b="0" i="0" kern="1200" spc="-200" baseline="0">
                          <a:solidFill>
                            <a:schemeClr val="tx1"/>
                          </a:solidFill>
                          <a:latin typeface="+mn-lt"/>
                          <a:ea typeface="標楷體" pitchFamily="65" charset="-120"/>
                          <a:cs typeface="+mn-cs"/>
                        </a:rPr>
                        <a:t>秒</a:t>
                      </a:r>
                      <a:r>
                        <a:rPr kumimoji="1" lang="en-US" altLang="zh-TW" sz="2800" b="0" i="0" kern="1200" spc="-200" baseline="0">
                          <a:solidFill>
                            <a:schemeClr val="tx1"/>
                          </a:solidFill>
                          <a:latin typeface="+mn-lt"/>
                          <a:ea typeface="標楷體" pitchFamily="65" charset="-120"/>
                          <a:cs typeface="+mn-cs"/>
                        </a:rPr>
                        <a:t>)</a:t>
                      </a:r>
                      <a:endParaRPr kumimoji="1" lang="zh-TW" sz="2800" b="0" i="0" kern="1200" spc="-200" baseline="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25</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33</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50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dirty="0">
                          <a:solidFill>
                            <a:schemeClr val="tx1"/>
                          </a:solidFill>
                          <a:latin typeface="+mn-lt"/>
                          <a:ea typeface="標楷體" pitchFamily="65" charset="-120"/>
                          <a:cs typeface="+mn-cs"/>
                        </a:rPr>
                        <a:t>100</a:t>
                      </a:r>
                      <a:endParaRPr kumimoji="1" lang="zh-TW" sz="2800" b="0" i="0" kern="1200" dirty="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1719568845"/>
              </p:ext>
            </p:extLst>
          </p:nvPr>
        </p:nvGraphicFramePr>
        <p:xfrm>
          <a:off x="739317" y="3398387"/>
          <a:ext cx="3623336" cy="1615440"/>
        </p:xfrm>
        <a:graphic>
          <a:graphicData uri="http://schemas.openxmlformats.org/drawingml/2006/table">
            <a:tbl>
              <a:tblPr firstRow="1" bandRow="1">
                <a:tableStyleId>{5C22544A-7EE6-4342-B048-85BDC9FD1C3A}</a:tableStyleId>
              </a:tblPr>
              <a:tblGrid>
                <a:gridCol w="1656000">
                  <a:extLst>
                    <a:ext uri="{9D8B030D-6E8A-4147-A177-3AD203B41FA5}">
                      <a16:colId xmlns="" xmlns:a16="http://schemas.microsoft.com/office/drawing/2014/main" val="20000"/>
                    </a:ext>
                  </a:extLst>
                </a:gridCol>
                <a:gridCol w="491834">
                  <a:extLst>
                    <a:ext uri="{9D8B030D-6E8A-4147-A177-3AD203B41FA5}">
                      <a16:colId xmlns="" xmlns:a16="http://schemas.microsoft.com/office/drawing/2014/main" val="20001"/>
                    </a:ext>
                  </a:extLst>
                </a:gridCol>
                <a:gridCol w="491834">
                  <a:extLst>
                    <a:ext uri="{9D8B030D-6E8A-4147-A177-3AD203B41FA5}">
                      <a16:colId xmlns="" xmlns:a16="http://schemas.microsoft.com/office/drawing/2014/main" val="20002"/>
                    </a:ext>
                  </a:extLst>
                </a:gridCol>
                <a:gridCol w="491834">
                  <a:extLst>
                    <a:ext uri="{9D8B030D-6E8A-4147-A177-3AD203B41FA5}">
                      <a16:colId xmlns="" xmlns:a16="http://schemas.microsoft.com/office/drawing/2014/main" val="20003"/>
                    </a:ext>
                  </a:extLst>
                </a:gridCol>
                <a:gridCol w="491834">
                  <a:extLst>
                    <a:ext uri="{9D8B030D-6E8A-4147-A177-3AD203B41FA5}">
                      <a16:colId xmlns="" xmlns:a16="http://schemas.microsoft.com/office/drawing/2014/main" val="20004"/>
                    </a:ext>
                  </a:extLst>
                </a:gridCol>
              </a:tblGrid>
              <a:tr h="514434">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kumimoji="1" lang="zh-TW" altLang="en-US" sz="2800" b="0" i="0" kern="1200" spc="-200" baseline="0">
                          <a:solidFill>
                            <a:schemeClr val="tx1"/>
                          </a:solidFill>
                          <a:latin typeface="+mn-lt"/>
                          <a:ea typeface="標楷體" pitchFamily="65" charset="-120"/>
                          <a:cs typeface="+mn-cs"/>
                        </a:rPr>
                        <a:t>反應物濃度</a:t>
                      </a:r>
                      <a:r>
                        <a:rPr kumimoji="1" lang="en-US" altLang="zh-TW" sz="2800" b="0" i="0" kern="1200" spc="-200" baseline="0">
                          <a:solidFill>
                            <a:schemeClr val="tx1"/>
                          </a:solidFill>
                          <a:latin typeface="+mn-lt"/>
                          <a:ea typeface="標楷體" pitchFamily="65" charset="-120"/>
                          <a:cs typeface="+mn-cs"/>
                        </a:rPr>
                        <a:t>(M)</a:t>
                      </a:r>
                      <a:endParaRPr kumimoji="1" lang="zh-TW" altLang="en-US" sz="2800" b="0" kern="1200" spc="-200" baseline="0">
                        <a:solidFill>
                          <a:schemeClr val="tx1"/>
                        </a:solidFill>
                        <a:latin typeface="+mn-lt"/>
                        <a:ea typeface="標楷體" pitchFamily="65" charset="-120"/>
                        <a:cs typeface="+mn-cs"/>
                      </a:endParaRPr>
                    </a:p>
                  </a:txBody>
                  <a:tcPr marL="0" marR="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0.1</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0.2</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0.3</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0.4</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59316">
                <a:tc>
                  <a:txBody>
                    <a:bodyPr/>
                    <a:lstStyle/>
                    <a:p>
                      <a:pPr marL="0" indent="-317500" algn="ctr" defTabSz="914400" rtl="0" eaLnBrk="1" latinLnBrk="0" hangingPunct="1">
                        <a:lnSpc>
                          <a:spcPts val="3000"/>
                        </a:lnSpc>
                        <a:spcAft>
                          <a:spcPts val="0"/>
                        </a:spcAft>
                        <a:tabLst>
                          <a:tab pos="684530" algn="r"/>
                          <a:tab pos="1431290" algn="l"/>
                          <a:tab pos="2302510" algn="l"/>
                          <a:tab pos="3182620" algn="l"/>
                        </a:tabLst>
                      </a:pPr>
                      <a:r>
                        <a:rPr kumimoji="1" lang="zh-TW" altLang="en-US" sz="2800" b="0" i="0" kern="1200" spc="-200" baseline="0">
                          <a:solidFill>
                            <a:schemeClr val="tx1"/>
                          </a:solidFill>
                          <a:latin typeface="+mn-lt"/>
                          <a:ea typeface="標楷體" pitchFamily="65" charset="-120"/>
                          <a:cs typeface="+mn-cs"/>
                        </a:rPr>
                        <a:t>應變變因</a:t>
                      </a:r>
                      <a:r>
                        <a:rPr kumimoji="1" lang="en-US" altLang="zh-TW" sz="2800" b="0" i="0" kern="1200" spc="-200" baseline="0">
                          <a:solidFill>
                            <a:schemeClr val="tx1"/>
                          </a:solidFill>
                          <a:latin typeface="+mn-lt"/>
                          <a:ea typeface="標楷體" pitchFamily="65" charset="-120"/>
                          <a:cs typeface="+mn-cs"/>
                        </a:rPr>
                        <a:t>X</a:t>
                      </a:r>
                      <a:br>
                        <a:rPr kumimoji="1" lang="en-US" altLang="zh-TW" sz="2800" b="0" i="0" kern="1200" spc="-200" baseline="0">
                          <a:solidFill>
                            <a:schemeClr val="tx1"/>
                          </a:solidFill>
                          <a:latin typeface="+mn-lt"/>
                          <a:ea typeface="標楷體" pitchFamily="65" charset="-120"/>
                          <a:cs typeface="+mn-cs"/>
                        </a:rPr>
                      </a:br>
                      <a:r>
                        <a:rPr kumimoji="1" lang="en-US" altLang="zh-TW" sz="2800" b="0" i="0" kern="1200" spc="-200" baseline="0">
                          <a:solidFill>
                            <a:schemeClr val="tx1"/>
                          </a:solidFill>
                          <a:latin typeface="+mn-lt"/>
                          <a:ea typeface="標楷體" pitchFamily="65" charset="-120"/>
                          <a:cs typeface="+mn-cs"/>
                        </a:rPr>
                        <a:t>(</a:t>
                      </a:r>
                      <a:r>
                        <a:rPr kumimoji="1" lang="zh-TW" altLang="en-US" sz="2800" b="0" i="0" kern="1200" spc="-200" baseline="0">
                          <a:solidFill>
                            <a:schemeClr val="tx1"/>
                          </a:solidFill>
                          <a:latin typeface="+mn-lt"/>
                          <a:ea typeface="標楷體" pitchFamily="65" charset="-120"/>
                          <a:cs typeface="+mn-cs"/>
                        </a:rPr>
                        <a:t>秒</a:t>
                      </a:r>
                      <a:r>
                        <a:rPr kumimoji="1" lang="en-US" altLang="zh-TW" sz="2800" b="0" i="0" kern="1200" spc="-200" baseline="0">
                          <a:solidFill>
                            <a:schemeClr val="tx1"/>
                          </a:solidFill>
                          <a:latin typeface="+mn-lt"/>
                          <a:ea typeface="標楷體" pitchFamily="65" charset="-120"/>
                          <a:cs typeface="+mn-cs"/>
                        </a:rPr>
                        <a:t>)</a:t>
                      </a:r>
                      <a:endParaRPr kumimoji="1" lang="zh-TW" sz="2800" b="0" i="0" kern="1200" spc="-200" baseline="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10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20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30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40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3020959767"/>
              </p:ext>
            </p:extLst>
          </p:nvPr>
        </p:nvGraphicFramePr>
        <p:xfrm>
          <a:off x="5282805" y="3398387"/>
          <a:ext cx="3636000" cy="1615440"/>
        </p:xfrm>
        <a:graphic>
          <a:graphicData uri="http://schemas.openxmlformats.org/drawingml/2006/table">
            <a:tbl>
              <a:tblPr firstRow="1" bandRow="1">
                <a:tableStyleId>{5C22544A-7EE6-4342-B048-85BDC9FD1C3A}</a:tableStyleId>
              </a:tblPr>
              <a:tblGrid>
                <a:gridCol w="1656000">
                  <a:extLst>
                    <a:ext uri="{9D8B030D-6E8A-4147-A177-3AD203B41FA5}">
                      <a16:colId xmlns="" xmlns:a16="http://schemas.microsoft.com/office/drawing/2014/main" val="20000"/>
                    </a:ext>
                  </a:extLst>
                </a:gridCol>
                <a:gridCol w="495000">
                  <a:extLst>
                    <a:ext uri="{9D8B030D-6E8A-4147-A177-3AD203B41FA5}">
                      <a16:colId xmlns="" xmlns:a16="http://schemas.microsoft.com/office/drawing/2014/main" val="20001"/>
                    </a:ext>
                  </a:extLst>
                </a:gridCol>
                <a:gridCol w="495000">
                  <a:extLst>
                    <a:ext uri="{9D8B030D-6E8A-4147-A177-3AD203B41FA5}">
                      <a16:colId xmlns="" xmlns:a16="http://schemas.microsoft.com/office/drawing/2014/main" val="20002"/>
                    </a:ext>
                  </a:extLst>
                </a:gridCol>
                <a:gridCol w="495000">
                  <a:extLst>
                    <a:ext uri="{9D8B030D-6E8A-4147-A177-3AD203B41FA5}">
                      <a16:colId xmlns="" xmlns:a16="http://schemas.microsoft.com/office/drawing/2014/main" val="20003"/>
                    </a:ext>
                  </a:extLst>
                </a:gridCol>
                <a:gridCol w="495000">
                  <a:extLst>
                    <a:ext uri="{9D8B030D-6E8A-4147-A177-3AD203B41FA5}">
                      <a16:colId xmlns="" xmlns:a16="http://schemas.microsoft.com/office/drawing/2014/main" val="20004"/>
                    </a:ext>
                  </a:extLst>
                </a:gridCol>
              </a:tblGrid>
              <a:tr h="514434">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kumimoji="1" lang="zh-TW" altLang="en-US" sz="2800" b="0" i="0" kern="1200" spc="-200" baseline="0">
                          <a:solidFill>
                            <a:schemeClr val="tx1"/>
                          </a:solidFill>
                          <a:latin typeface="+mn-lt"/>
                          <a:ea typeface="標楷體" pitchFamily="65" charset="-120"/>
                          <a:cs typeface="+mn-cs"/>
                        </a:rPr>
                        <a:t>反應物濃度</a:t>
                      </a:r>
                      <a:r>
                        <a:rPr kumimoji="1" lang="en-US" altLang="zh-TW" sz="2800" b="0" i="0" kern="1200" spc="-200" baseline="0">
                          <a:solidFill>
                            <a:schemeClr val="tx1"/>
                          </a:solidFill>
                          <a:latin typeface="+mn-lt"/>
                          <a:ea typeface="標楷體" pitchFamily="65" charset="-120"/>
                          <a:cs typeface="+mn-cs"/>
                        </a:rPr>
                        <a:t>(M)</a:t>
                      </a:r>
                      <a:endParaRPr kumimoji="1" lang="zh-TW" altLang="en-US" sz="2800" b="0" kern="1200" spc="-200" baseline="0">
                        <a:solidFill>
                          <a:schemeClr val="tx1"/>
                        </a:solidFill>
                        <a:latin typeface="+mn-lt"/>
                        <a:ea typeface="標楷體" pitchFamily="65" charset="-120"/>
                        <a:cs typeface="+mn-cs"/>
                      </a:endParaRPr>
                    </a:p>
                  </a:txBody>
                  <a:tcPr marL="0" marR="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0.1</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0.2</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0.3</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0.4</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59316">
                <a:tc>
                  <a:txBody>
                    <a:bodyPr/>
                    <a:lstStyle/>
                    <a:p>
                      <a:pPr marL="0" indent="-317500" algn="ctr" defTabSz="914400" rtl="0" eaLnBrk="1" latinLnBrk="0" hangingPunct="1">
                        <a:lnSpc>
                          <a:spcPts val="3000"/>
                        </a:lnSpc>
                        <a:spcAft>
                          <a:spcPts val="0"/>
                        </a:spcAft>
                        <a:tabLst>
                          <a:tab pos="684530" algn="r"/>
                          <a:tab pos="1431290" algn="l"/>
                          <a:tab pos="2302510" algn="l"/>
                          <a:tab pos="3182620" algn="l"/>
                        </a:tabLst>
                      </a:pPr>
                      <a:r>
                        <a:rPr kumimoji="1" lang="zh-TW" altLang="en-US" sz="2800" b="0" i="0" kern="1200" spc="-200" baseline="0">
                          <a:solidFill>
                            <a:schemeClr val="tx1"/>
                          </a:solidFill>
                          <a:latin typeface="+mn-lt"/>
                          <a:ea typeface="標楷體" pitchFamily="65" charset="-120"/>
                          <a:cs typeface="+mn-cs"/>
                        </a:rPr>
                        <a:t>應變變因</a:t>
                      </a:r>
                      <a:r>
                        <a:rPr kumimoji="1" lang="en-US" altLang="zh-TW" sz="2800" b="0" i="0" kern="1200" spc="-200" baseline="0">
                          <a:solidFill>
                            <a:schemeClr val="tx1"/>
                          </a:solidFill>
                          <a:latin typeface="+mn-lt"/>
                          <a:ea typeface="標楷體" pitchFamily="65" charset="-120"/>
                          <a:cs typeface="+mn-cs"/>
                        </a:rPr>
                        <a:t>X</a:t>
                      </a:r>
                      <a:br>
                        <a:rPr kumimoji="1" lang="en-US" altLang="zh-TW" sz="2800" b="0" i="0" kern="1200" spc="-200" baseline="0">
                          <a:solidFill>
                            <a:schemeClr val="tx1"/>
                          </a:solidFill>
                          <a:latin typeface="+mn-lt"/>
                          <a:ea typeface="標楷體" pitchFamily="65" charset="-120"/>
                          <a:cs typeface="+mn-cs"/>
                        </a:rPr>
                      </a:br>
                      <a:r>
                        <a:rPr kumimoji="1" lang="en-US" altLang="zh-TW" sz="2800" b="0" i="0" kern="1200" spc="-200" baseline="0">
                          <a:solidFill>
                            <a:schemeClr val="tx1"/>
                          </a:solidFill>
                          <a:latin typeface="+mn-lt"/>
                          <a:ea typeface="標楷體" pitchFamily="65" charset="-120"/>
                          <a:cs typeface="+mn-cs"/>
                        </a:rPr>
                        <a:t>(</a:t>
                      </a:r>
                      <a:r>
                        <a:rPr kumimoji="1" lang="zh-TW" altLang="en-US" sz="2800" b="0" i="0" kern="1200" spc="-200" baseline="0">
                          <a:solidFill>
                            <a:schemeClr val="tx1"/>
                          </a:solidFill>
                          <a:latin typeface="+mn-lt"/>
                          <a:ea typeface="標楷體" pitchFamily="65" charset="-120"/>
                          <a:cs typeface="+mn-cs"/>
                        </a:rPr>
                        <a:t>秒</a:t>
                      </a:r>
                      <a:r>
                        <a:rPr kumimoji="1" lang="en-US" altLang="zh-TW" sz="2800" b="0" i="0" kern="1200" spc="-200" baseline="0">
                          <a:solidFill>
                            <a:schemeClr val="tx1"/>
                          </a:solidFill>
                          <a:latin typeface="+mn-lt"/>
                          <a:ea typeface="標楷體" pitchFamily="65" charset="-120"/>
                          <a:cs typeface="+mn-cs"/>
                        </a:rPr>
                        <a:t>)</a:t>
                      </a:r>
                      <a:endParaRPr kumimoji="1" lang="zh-TW" sz="2800" b="0" i="0" kern="1200" spc="-200" baseline="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40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30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20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10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pSp>
        <p:nvGrpSpPr>
          <p:cNvPr id="6" name="群組 5"/>
          <p:cNvGrpSpPr/>
          <p:nvPr/>
        </p:nvGrpSpPr>
        <p:grpSpPr>
          <a:xfrm>
            <a:off x="611934" y="1694917"/>
            <a:ext cx="2675238" cy="1652893"/>
            <a:chOff x="775223" y="1716689"/>
            <a:chExt cx="2675238" cy="1652893"/>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048" y="1716689"/>
              <a:ext cx="1561580" cy="1281296"/>
            </a:xfrm>
            <a:prstGeom prst="rect">
              <a:avLst/>
            </a:prstGeom>
          </p:spPr>
        </p:pic>
        <p:sp>
          <p:nvSpPr>
            <p:cNvPr id="5" name="矩形 4"/>
            <p:cNvSpPr/>
            <p:nvPr/>
          </p:nvSpPr>
          <p:spPr>
            <a:xfrm>
              <a:off x="919494" y="1716689"/>
              <a:ext cx="64633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1/X</a:t>
              </a:r>
              <a:endParaRPr lang="zh-TW" altLang="en-US" sz="2800" spc="-200">
                <a:solidFill>
                  <a:srgbClr val="000000"/>
                </a:solidFill>
                <a:latin typeface="Times New Roman"/>
                <a:ea typeface="標楷體" pitchFamily="65" charset="-120"/>
              </a:endParaRPr>
            </a:p>
          </p:txBody>
        </p:sp>
        <p:sp>
          <p:nvSpPr>
            <p:cNvPr id="19" name="矩形 18"/>
            <p:cNvSpPr/>
            <p:nvPr/>
          </p:nvSpPr>
          <p:spPr>
            <a:xfrm>
              <a:off x="775223" y="2105195"/>
              <a:ext cx="93487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a:t>
              </a:r>
              <a:r>
                <a:rPr lang="zh-TW" altLang="en-US" sz="2800" spc="-200">
                  <a:solidFill>
                    <a:srgbClr val="000000"/>
                  </a:solidFill>
                  <a:latin typeface="Times New Roman"/>
                  <a:ea typeface="標楷體" pitchFamily="65" charset="-120"/>
                </a:rPr>
                <a:t>秒</a:t>
              </a:r>
              <a:r>
                <a:rPr lang="en-US" altLang="zh-TW" sz="2800" spc="-200">
                  <a:solidFill>
                    <a:srgbClr val="000000"/>
                  </a:solidFill>
                  <a:latin typeface="Times New Roman"/>
                  <a:ea typeface="標楷體" pitchFamily="65" charset="-120"/>
                </a:rPr>
                <a:t>)</a:t>
              </a:r>
              <a:endParaRPr lang="zh-TW" altLang="en-US" sz="2800" spc="-200">
                <a:solidFill>
                  <a:srgbClr val="000000"/>
                </a:solidFill>
                <a:latin typeface="Times New Roman"/>
                <a:ea typeface="標楷體" pitchFamily="65" charset="-120"/>
              </a:endParaRPr>
            </a:p>
          </p:txBody>
        </p:sp>
        <p:sp>
          <p:nvSpPr>
            <p:cNvPr id="20" name="矩形 19"/>
            <p:cNvSpPr/>
            <p:nvPr/>
          </p:nvSpPr>
          <p:spPr>
            <a:xfrm>
              <a:off x="1379027" y="2836905"/>
              <a:ext cx="338554"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0</a:t>
              </a:r>
              <a:endParaRPr lang="zh-TW" altLang="en-US" sz="2800" spc="-200">
                <a:solidFill>
                  <a:srgbClr val="000000"/>
                </a:solidFill>
                <a:latin typeface="Times New Roman"/>
                <a:ea typeface="標楷體" pitchFamily="65" charset="-120"/>
              </a:endParaRPr>
            </a:p>
          </p:txBody>
        </p:sp>
        <p:sp>
          <p:nvSpPr>
            <p:cNvPr id="21" name="矩形 20"/>
            <p:cNvSpPr/>
            <p:nvPr/>
          </p:nvSpPr>
          <p:spPr>
            <a:xfrm>
              <a:off x="2116441" y="2846362"/>
              <a:ext cx="1334020" cy="523220"/>
            </a:xfrm>
            <a:prstGeom prst="rect">
              <a:avLst/>
            </a:prstGeom>
          </p:spPr>
          <p:txBody>
            <a:bodyPr wrap="none">
              <a:spAutoFit/>
            </a:bodyPr>
            <a:lstStyle/>
            <a:p>
              <a:r>
                <a:rPr lang="zh-TW" altLang="en-US" sz="2800" spc="-200">
                  <a:solidFill>
                    <a:srgbClr val="000000"/>
                  </a:solidFill>
                  <a:latin typeface="Times New Roman"/>
                  <a:ea typeface="標楷體" pitchFamily="65" charset="-120"/>
                </a:rPr>
                <a:t>濃度</a:t>
              </a:r>
              <a:r>
                <a:rPr lang="en-US" altLang="zh-TW" sz="2800" spc="-200">
                  <a:solidFill>
                    <a:srgbClr val="000000"/>
                  </a:solidFill>
                  <a:latin typeface="Times New Roman"/>
                  <a:ea typeface="標楷體" pitchFamily="65" charset="-120"/>
                </a:rPr>
                <a:t>(M)</a:t>
              </a:r>
              <a:endParaRPr lang="zh-TW" altLang="en-US" sz="2800" spc="-200">
                <a:solidFill>
                  <a:srgbClr val="000000"/>
                </a:solidFill>
                <a:latin typeface="Times New Roman"/>
                <a:ea typeface="標楷體" pitchFamily="65" charset="-120"/>
              </a:endParaRPr>
            </a:p>
          </p:txBody>
        </p:sp>
      </p:grpSp>
      <p:grpSp>
        <p:nvGrpSpPr>
          <p:cNvPr id="24" name="群組 23"/>
          <p:cNvGrpSpPr/>
          <p:nvPr/>
        </p:nvGrpSpPr>
        <p:grpSpPr>
          <a:xfrm>
            <a:off x="5206303" y="1716689"/>
            <a:ext cx="2675238" cy="1652893"/>
            <a:chOff x="775223" y="1716689"/>
            <a:chExt cx="2675238" cy="1652893"/>
          </a:xfrm>
        </p:grpSpPr>
        <p:pic>
          <p:nvPicPr>
            <p:cNvPr id="25" name="圖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048" y="1727226"/>
              <a:ext cx="1561580" cy="1260222"/>
            </a:xfrm>
            <a:prstGeom prst="rect">
              <a:avLst/>
            </a:prstGeom>
          </p:spPr>
        </p:pic>
        <p:sp>
          <p:nvSpPr>
            <p:cNvPr id="26" name="矩形 25"/>
            <p:cNvSpPr/>
            <p:nvPr/>
          </p:nvSpPr>
          <p:spPr>
            <a:xfrm>
              <a:off x="919494" y="1716689"/>
              <a:ext cx="64633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1/X</a:t>
              </a:r>
              <a:endParaRPr lang="zh-TW" altLang="en-US" sz="2800" spc="-200">
                <a:solidFill>
                  <a:srgbClr val="000000"/>
                </a:solidFill>
                <a:latin typeface="Times New Roman"/>
                <a:ea typeface="標楷體" pitchFamily="65" charset="-120"/>
              </a:endParaRPr>
            </a:p>
          </p:txBody>
        </p:sp>
        <p:sp>
          <p:nvSpPr>
            <p:cNvPr id="27" name="矩形 26"/>
            <p:cNvSpPr/>
            <p:nvPr/>
          </p:nvSpPr>
          <p:spPr>
            <a:xfrm>
              <a:off x="775223" y="2105195"/>
              <a:ext cx="93487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a:t>
              </a:r>
              <a:r>
                <a:rPr lang="zh-TW" altLang="en-US" sz="2800" spc="-200">
                  <a:solidFill>
                    <a:srgbClr val="000000"/>
                  </a:solidFill>
                  <a:latin typeface="Times New Roman"/>
                  <a:ea typeface="標楷體" pitchFamily="65" charset="-120"/>
                </a:rPr>
                <a:t>秒</a:t>
              </a:r>
              <a:r>
                <a:rPr lang="en-US" altLang="zh-TW" sz="2800" spc="-200">
                  <a:solidFill>
                    <a:srgbClr val="000000"/>
                  </a:solidFill>
                  <a:latin typeface="Times New Roman"/>
                  <a:ea typeface="標楷體" pitchFamily="65" charset="-120"/>
                </a:rPr>
                <a:t>)</a:t>
              </a:r>
              <a:endParaRPr lang="zh-TW" altLang="en-US" sz="2800" spc="-200">
                <a:solidFill>
                  <a:srgbClr val="000000"/>
                </a:solidFill>
                <a:latin typeface="Times New Roman"/>
                <a:ea typeface="標楷體" pitchFamily="65" charset="-120"/>
              </a:endParaRPr>
            </a:p>
          </p:txBody>
        </p:sp>
        <p:sp>
          <p:nvSpPr>
            <p:cNvPr id="28" name="矩形 27"/>
            <p:cNvSpPr/>
            <p:nvPr/>
          </p:nvSpPr>
          <p:spPr>
            <a:xfrm>
              <a:off x="1379027" y="2836905"/>
              <a:ext cx="338554"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0</a:t>
              </a:r>
              <a:endParaRPr lang="zh-TW" altLang="en-US" sz="2800" spc="-200">
                <a:solidFill>
                  <a:srgbClr val="000000"/>
                </a:solidFill>
                <a:latin typeface="Times New Roman"/>
                <a:ea typeface="標楷體" pitchFamily="65" charset="-120"/>
              </a:endParaRPr>
            </a:p>
          </p:txBody>
        </p:sp>
        <p:sp>
          <p:nvSpPr>
            <p:cNvPr id="29" name="矩形 28"/>
            <p:cNvSpPr/>
            <p:nvPr/>
          </p:nvSpPr>
          <p:spPr>
            <a:xfrm>
              <a:off x="2116441" y="2846362"/>
              <a:ext cx="1334020" cy="523220"/>
            </a:xfrm>
            <a:prstGeom prst="rect">
              <a:avLst/>
            </a:prstGeom>
          </p:spPr>
          <p:txBody>
            <a:bodyPr wrap="none">
              <a:spAutoFit/>
            </a:bodyPr>
            <a:lstStyle/>
            <a:p>
              <a:r>
                <a:rPr lang="zh-TW" altLang="en-US" sz="2800" spc="-200">
                  <a:solidFill>
                    <a:srgbClr val="000000"/>
                  </a:solidFill>
                  <a:latin typeface="Times New Roman"/>
                  <a:ea typeface="標楷體" pitchFamily="65" charset="-120"/>
                </a:rPr>
                <a:t>濃度</a:t>
              </a:r>
              <a:r>
                <a:rPr lang="en-US" altLang="zh-TW" sz="2800" spc="-200">
                  <a:solidFill>
                    <a:srgbClr val="000000"/>
                  </a:solidFill>
                  <a:latin typeface="Times New Roman"/>
                  <a:ea typeface="標楷體" pitchFamily="65" charset="-120"/>
                </a:rPr>
                <a:t>(M)</a:t>
              </a:r>
              <a:endParaRPr lang="zh-TW" altLang="en-US" sz="2800" spc="-200">
                <a:solidFill>
                  <a:srgbClr val="000000"/>
                </a:solidFill>
                <a:latin typeface="Times New Roman"/>
                <a:ea typeface="標楷體" pitchFamily="65" charset="-120"/>
              </a:endParaRPr>
            </a:p>
          </p:txBody>
        </p:sp>
      </p:grpSp>
      <p:grpSp>
        <p:nvGrpSpPr>
          <p:cNvPr id="37" name="群組 36"/>
          <p:cNvGrpSpPr/>
          <p:nvPr/>
        </p:nvGrpSpPr>
        <p:grpSpPr>
          <a:xfrm>
            <a:off x="611934" y="5049011"/>
            <a:ext cx="2675238" cy="1689243"/>
            <a:chOff x="775223" y="1680339"/>
            <a:chExt cx="2675238" cy="1689243"/>
          </a:xfrm>
        </p:grpSpPr>
        <p:pic>
          <p:nvPicPr>
            <p:cNvPr id="38" name="圖片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048" y="1680339"/>
              <a:ext cx="1561580" cy="1245136"/>
            </a:xfrm>
            <a:prstGeom prst="rect">
              <a:avLst/>
            </a:prstGeom>
          </p:spPr>
        </p:pic>
        <p:sp>
          <p:nvSpPr>
            <p:cNvPr id="39" name="矩形 38"/>
            <p:cNvSpPr/>
            <p:nvPr/>
          </p:nvSpPr>
          <p:spPr>
            <a:xfrm>
              <a:off x="919494" y="1716689"/>
              <a:ext cx="64633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1/X</a:t>
              </a:r>
              <a:endParaRPr lang="zh-TW" altLang="en-US" sz="2800" spc="-200">
                <a:solidFill>
                  <a:srgbClr val="000000"/>
                </a:solidFill>
                <a:latin typeface="Times New Roman"/>
                <a:ea typeface="標楷體" pitchFamily="65" charset="-120"/>
              </a:endParaRPr>
            </a:p>
          </p:txBody>
        </p:sp>
        <p:sp>
          <p:nvSpPr>
            <p:cNvPr id="40" name="矩形 39"/>
            <p:cNvSpPr/>
            <p:nvPr/>
          </p:nvSpPr>
          <p:spPr>
            <a:xfrm>
              <a:off x="775223" y="2105195"/>
              <a:ext cx="93487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a:t>
              </a:r>
              <a:r>
                <a:rPr lang="zh-TW" altLang="en-US" sz="2800" spc="-200">
                  <a:solidFill>
                    <a:srgbClr val="000000"/>
                  </a:solidFill>
                  <a:latin typeface="Times New Roman"/>
                  <a:ea typeface="標楷體" pitchFamily="65" charset="-120"/>
                </a:rPr>
                <a:t>秒</a:t>
              </a:r>
              <a:r>
                <a:rPr lang="en-US" altLang="zh-TW" sz="2800" spc="-200">
                  <a:solidFill>
                    <a:srgbClr val="000000"/>
                  </a:solidFill>
                  <a:latin typeface="Times New Roman"/>
                  <a:ea typeface="標楷體" pitchFamily="65" charset="-120"/>
                </a:rPr>
                <a:t>)</a:t>
              </a:r>
              <a:endParaRPr lang="zh-TW" altLang="en-US" sz="2800" spc="-200">
                <a:solidFill>
                  <a:srgbClr val="000000"/>
                </a:solidFill>
                <a:latin typeface="Times New Roman"/>
                <a:ea typeface="標楷體" pitchFamily="65" charset="-120"/>
              </a:endParaRPr>
            </a:p>
          </p:txBody>
        </p:sp>
        <p:sp>
          <p:nvSpPr>
            <p:cNvPr id="41" name="矩形 40"/>
            <p:cNvSpPr/>
            <p:nvPr/>
          </p:nvSpPr>
          <p:spPr>
            <a:xfrm>
              <a:off x="1379027" y="2836905"/>
              <a:ext cx="338554" cy="523220"/>
            </a:xfrm>
            <a:prstGeom prst="rect">
              <a:avLst/>
            </a:prstGeom>
            <a:effectLst>
              <a:glow rad="127000">
                <a:schemeClr val="bg1"/>
              </a:glow>
            </a:effectLst>
          </p:spPr>
          <p:txBody>
            <a:bodyPr wrap="none">
              <a:spAutoFit/>
            </a:bodyPr>
            <a:lstStyle/>
            <a:p>
              <a:r>
                <a:rPr lang="en-US" altLang="zh-TW" sz="2800" spc="-200">
                  <a:solidFill>
                    <a:srgbClr val="000000"/>
                  </a:solidFill>
                  <a:effectLst>
                    <a:glow rad="127000">
                      <a:srgbClr val="FFFFFF"/>
                    </a:glow>
                  </a:effectLst>
                  <a:latin typeface="Times New Roman"/>
                  <a:ea typeface="標楷體" pitchFamily="65" charset="-120"/>
                </a:rPr>
                <a:t>0</a:t>
              </a:r>
              <a:endParaRPr lang="zh-TW" altLang="en-US" sz="2800" spc="-200">
                <a:solidFill>
                  <a:srgbClr val="000000"/>
                </a:solidFill>
                <a:effectLst>
                  <a:glow rad="127000">
                    <a:srgbClr val="FFFFFF"/>
                  </a:glow>
                </a:effectLst>
                <a:latin typeface="Times New Roman"/>
                <a:ea typeface="標楷體" pitchFamily="65" charset="-120"/>
              </a:endParaRPr>
            </a:p>
          </p:txBody>
        </p:sp>
        <p:sp>
          <p:nvSpPr>
            <p:cNvPr id="42" name="矩形 41"/>
            <p:cNvSpPr/>
            <p:nvPr/>
          </p:nvSpPr>
          <p:spPr>
            <a:xfrm>
              <a:off x="2116441" y="2846362"/>
              <a:ext cx="1334020" cy="523220"/>
            </a:xfrm>
            <a:prstGeom prst="rect">
              <a:avLst/>
            </a:prstGeom>
            <a:effectLst>
              <a:glow rad="127000">
                <a:schemeClr val="bg1"/>
              </a:glow>
            </a:effectLst>
          </p:spPr>
          <p:txBody>
            <a:bodyPr wrap="none">
              <a:spAutoFit/>
            </a:bodyPr>
            <a:lstStyle/>
            <a:p>
              <a:r>
                <a:rPr lang="zh-TW" altLang="en-US" sz="2800" spc="-200">
                  <a:solidFill>
                    <a:srgbClr val="000000"/>
                  </a:solidFill>
                  <a:effectLst>
                    <a:glow rad="127000">
                      <a:srgbClr val="FFFFFF"/>
                    </a:glow>
                  </a:effectLst>
                  <a:latin typeface="Times New Roman"/>
                  <a:ea typeface="標楷體" pitchFamily="65" charset="-120"/>
                </a:rPr>
                <a:t>濃度</a:t>
              </a:r>
              <a:r>
                <a:rPr lang="en-US" altLang="zh-TW" sz="2800" spc="-200">
                  <a:solidFill>
                    <a:srgbClr val="000000"/>
                  </a:solidFill>
                  <a:effectLst>
                    <a:glow rad="127000">
                      <a:srgbClr val="FFFFFF"/>
                    </a:glow>
                  </a:effectLst>
                  <a:latin typeface="Times New Roman"/>
                  <a:ea typeface="標楷體" pitchFamily="65" charset="-120"/>
                </a:rPr>
                <a:t>(M)</a:t>
              </a:r>
              <a:endParaRPr lang="zh-TW" altLang="en-US" sz="2800" spc="-200">
                <a:solidFill>
                  <a:srgbClr val="000000"/>
                </a:solidFill>
                <a:effectLst>
                  <a:glow rad="127000">
                    <a:srgbClr val="FFFFFF"/>
                  </a:glow>
                </a:effectLst>
                <a:latin typeface="Times New Roman"/>
                <a:ea typeface="標楷體" pitchFamily="65" charset="-120"/>
              </a:endParaRPr>
            </a:p>
          </p:txBody>
        </p:sp>
      </p:grpSp>
      <p:grpSp>
        <p:nvGrpSpPr>
          <p:cNvPr id="43" name="群組 42"/>
          <p:cNvGrpSpPr/>
          <p:nvPr/>
        </p:nvGrpSpPr>
        <p:grpSpPr>
          <a:xfrm>
            <a:off x="5350574" y="5049011"/>
            <a:ext cx="2675238" cy="1689243"/>
            <a:chOff x="775223" y="1680339"/>
            <a:chExt cx="2675238" cy="1689243"/>
          </a:xfrm>
        </p:grpSpPr>
        <p:pic>
          <p:nvPicPr>
            <p:cNvPr id="44" name="圖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2628" y="1680339"/>
              <a:ext cx="1556419" cy="1245136"/>
            </a:xfrm>
            <a:prstGeom prst="rect">
              <a:avLst/>
            </a:prstGeom>
          </p:spPr>
        </p:pic>
        <p:sp>
          <p:nvSpPr>
            <p:cNvPr id="45" name="矩形 44"/>
            <p:cNvSpPr/>
            <p:nvPr/>
          </p:nvSpPr>
          <p:spPr>
            <a:xfrm>
              <a:off x="919494" y="1716689"/>
              <a:ext cx="64633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1/X</a:t>
              </a:r>
              <a:endParaRPr lang="zh-TW" altLang="en-US" sz="2800" spc="-200">
                <a:solidFill>
                  <a:srgbClr val="000000"/>
                </a:solidFill>
                <a:latin typeface="Times New Roman"/>
                <a:ea typeface="標楷體" pitchFamily="65" charset="-120"/>
              </a:endParaRPr>
            </a:p>
          </p:txBody>
        </p:sp>
        <p:sp>
          <p:nvSpPr>
            <p:cNvPr id="46" name="矩形 45"/>
            <p:cNvSpPr/>
            <p:nvPr/>
          </p:nvSpPr>
          <p:spPr>
            <a:xfrm>
              <a:off x="775223" y="2105195"/>
              <a:ext cx="93487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a:t>
              </a:r>
              <a:r>
                <a:rPr lang="zh-TW" altLang="en-US" sz="2800" spc="-200">
                  <a:solidFill>
                    <a:srgbClr val="000000"/>
                  </a:solidFill>
                  <a:latin typeface="Times New Roman"/>
                  <a:ea typeface="標楷體" pitchFamily="65" charset="-120"/>
                </a:rPr>
                <a:t>秒</a:t>
              </a:r>
              <a:r>
                <a:rPr lang="en-US" altLang="zh-TW" sz="2800" spc="-200">
                  <a:solidFill>
                    <a:srgbClr val="000000"/>
                  </a:solidFill>
                  <a:latin typeface="Times New Roman"/>
                  <a:ea typeface="標楷體" pitchFamily="65" charset="-120"/>
                </a:rPr>
                <a:t>)</a:t>
              </a:r>
              <a:endParaRPr lang="zh-TW" altLang="en-US" sz="2800" spc="-200">
                <a:solidFill>
                  <a:srgbClr val="000000"/>
                </a:solidFill>
                <a:latin typeface="Times New Roman"/>
                <a:ea typeface="標楷體" pitchFamily="65" charset="-120"/>
              </a:endParaRPr>
            </a:p>
          </p:txBody>
        </p:sp>
        <p:sp>
          <p:nvSpPr>
            <p:cNvPr id="47" name="矩形 46"/>
            <p:cNvSpPr/>
            <p:nvPr/>
          </p:nvSpPr>
          <p:spPr>
            <a:xfrm>
              <a:off x="1379027" y="2836905"/>
              <a:ext cx="338554" cy="523220"/>
            </a:xfrm>
            <a:prstGeom prst="rect">
              <a:avLst/>
            </a:prstGeom>
            <a:effectLst>
              <a:glow rad="127000">
                <a:schemeClr val="bg1"/>
              </a:glow>
            </a:effectLst>
          </p:spPr>
          <p:txBody>
            <a:bodyPr wrap="none">
              <a:spAutoFit/>
            </a:bodyPr>
            <a:lstStyle/>
            <a:p>
              <a:r>
                <a:rPr lang="en-US" altLang="zh-TW" sz="2800" spc="-200">
                  <a:solidFill>
                    <a:srgbClr val="000000"/>
                  </a:solidFill>
                  <a:effectLst>
                    <a:glow rad="127000">
                      <a:srgbClr val="FFFFFF"/>
                    </a:glow>
                  </a:effectLst>
                  <a:latin typeface="Times New Roman"/>
                  <a:ea typeface="標楷體" pitchFamily="65" charset="-120"/>
                </a:rPr>
                <a:t>0</a:t>
              </a:r>
              <a:endParaRPr lang="zh-TW" altLang="en-US" sz="2800" spc="-200">
                <a:solidFill>
                  <a:srgbClr val="000000"/>
                </a:solidFill>
                <a:effectLst>
                  <a:glow rad="127000">
                    <a:srgbClr val="FFFFFF"/>
                  </a:glow>
                </a:effectLst>
                <a:latin typeface="Times New Roman"/>
                <a:ea typeface="標楷體" pitchFamily="65" charset="-120"/>
              </a:endParaRPr>
            </a:p>
          </p:txBody>
        </p:sp>
        <p:sp>
          <p:nvSpPr>
            <p:cNvPr id="48" name="矩形 47"/>
            <p:cNvSpPr/>
            <p:nvPr/>
          </p:nvSpPr>
          <p:spPr>
            <a:xfrm>
              <a:off x="2116441" y="2846362"/>
              <a:ext cx="1334020" cy="523220"/>
            </a:xfrm>
            <a:prstGeom prst="rect">
              <a:avLst/>
            </a:prstGeom>
            <a:effectLst>
              <a:glow rad="127000">
                <a:schemeClr val="bg1"/>
              </a:glow>
            </a:effectLst>
          </p:spPr>
          <p:txBody>
            <a:bodyPr wrap="none">
              <a:spAutoFit/>
            </a:bodyPr>
            <a:lstStyle/>
            <a:p>
              <a:r>
                <a:rPr lang="zh-TW" altLang="en-US" sz="2800" spc="-200">
                  <a:solidFill>
                    <a:srgbClr val="000000"/>
                  </a:solidFill>
                  <a:effectLst>
                    <a:glow rad="127000">
                      <a:srgbClr val="FFFFFF"/>
                    </a:glow>
                  </a:effectLst>
                  <a:latin typeface="Times New Roman"/>
                  <a:ea typeface="標楷體" pitchFamily="65" charset="-120"/>
                </a:rPr>
                <a:t>濃度</a:t>
              </a:r>
              <a:r>
                <a:rPr lang="en-US" altLang="zh-TW" sz="2800" spc="-200">
                  <a:solidFill>
                    <a:srgbClr val="000000"/>
                  </a:solidFill>
                  <a:effectLst>
                    <a:glow rad="127000">
                      <a:srgbClr val="FFFFFF"/>
                    </a:glow>
                  </a:effectLst>
                  <a:latin typeface="Times New Roman"/>
                  <a:ea typeface="標楷體" pitchFamily="65" charset="-120"/>
                </a:rPr>
                <a:t>(M)</a:t>
              </a:r>
              <a:endParaRPr lang="zh-TW" altLang="en-US" sz="2800" spc="-200">
                <a:solidFill>
                  <a:srgbClr val="000000"/>
                </a:solidFill>
                <a:effectLst>
                  <a:glow rad="127000">
                    <a:srgbClr val="FFFFFF"/>
                  </a:glow>
                </a:effectLst>
                <a:latin typeface="Times New Roman"/>
                <a:ea typeface="標楷體" pitchFamily="65" charset="-120"/>
              </a:endParaRPr>
            </a:p>
          </p:txBody>
        </p:sp>
      </p:grpSp>
    </p:spTree>
    <p:extLst>
      <p:ext uri="{BB962C8B-B14F-4D97-AF65-F5344CB8AC3E}">
        <p14:creationId xmlns:p14="http://schemas.microsoft.com/office/powerpoint/2010/main" val="36047516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222706"/>
            <a:ext cx="8429625" cy="5509200"/>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22</a:t>
            </a:r>
            <a:r>
              <a:rPr lang="zh-TW" altLang="en-US" sz="3200" dirty="0">
                <a:solidFill>
                  <a:srgbClr val="000000"/>
                </a:solidFill>
                <a:latin typeface="Times New Roman"/>
                <a:ea typeface="標楷體" pitchFamily="65" charset="-120"/>
              </a:rPr>
              <a:t>下列為探討製造氧氣的實驗，實驗步驟如下：</a:t>
            </a:r>
          </a:p>
          <a:p>
            <a:pPr marL="1425575" indent="-849313" algn="just">
              <a:lnSpc>
                <a:spcPct val="110000"/>
              </a:lnSpc>
            </a:pPr>
            <a:r>
              <a:rPr lang="zh-TW" altLang="en-US" sz="3200" dirty="0">
                <a:solidFill>
                  <a:srgbClr val="000000"/>
                </a:solidFill>
                <a:latin typeface="Times New Roman"/>
                <a:ea typeface="標楷體" pitchFamily="65" charset="-120"/>
              </a:rPr>
              <a:t>一、將胡蘿蔔磨成泥狀後，取</a:t>
            </a:r>
            <a:r>
              <a:rPr lang="en-US" altLang="zh-TW" sz="3200" dirty="0">
                <a:solidFill>
                  <a:srgbClr val="000000"/>
                </a:solidFill>
                <a:latin typeface="Times New Roman"/>
                <a:ea typeface="標楷體" pitchFamily="65" charset="-120"/>
              </a:rPr>
              <a:t>20</a:t>
            </a:r>
            <a:r>
              <a:rPr lang="zh-TW" altLang="en-US" sz="3200" dirty="0">
                <a:solidFill>
                  <a:srgbClr val="000000"/>
                </a:solidFill>
                <a:latin typeface="Times New Roman"/>
                <a:ea typeface="標楷體" pitchFamily="65" charset="-120"/>
              </a:rPr>
              <a:t>公克放入錐形瓶中，並在瓶內裝入足以淹沒胡蘿蔔的水。</a:t>
            </a:r>
          </a:p>
          <a:p>
            <a:pPr marL="1425575" indent="-849313" algn="just">
              <a:lnSpc>
                <a:spcPct val="110000"/>
              </a:lnSpc>
            </a:pPr>
            <a:r>
              <a:rPr lang="zh-TW" altLang="en-US" sz="3200" dirty="0">
                <a:solidFill>
                  <a:srgbClr val="000000"/>
                </a:solidFill>
                <a:latin typeface="Times New Roman"/>
                <a:ea typeface="標楷體" pitchFamily="65" charset="-120"/>
              </a:rPr>
              <a:t>二、將上述錐形瓶與薊頭漏斗、橡皮軟管等器材組裝成排水集氣裝置，如圖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九</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所示。</a:t>
            </a:r>
            <a:endParaRPr lang="en-US" altLang="zh-TW" sz="3200" dirty="0">
              <a:solidFill>
                <a:srgbClr val="000000"/>
              </a:solidFill>
              <a:latin typeface="Times New Roman"/>
              <a:ea typeface="標楷體" pitchFamily="65" charset="-120"/>
            </a:endParaRPr>
          </a:p>
          <a:p>
            <a:pPr marL="1425575" indent="-849313" algn="just">
              <a:lnSpc>
                <a:spcPct val="110000"/>
              </a:lnSpc>
            </a:pPr>
            <a:endParaRPr lang="en-US" altLang="zh-TW" sz="3200" dirty="0">
              <a:solidFill>
                <a:srgbClr val="000000"/>
              </a:solidFill>
              <a:latin typeface="Times New Roman"/>
              <a:ea typeface="標楷體" pitchFamily="65" charset="-120"/>
            </a:endParaRPr>
          </a:p>
          <a:p>
            <a:pPr marL="1425575" indent="-849313" algn="ctr">
              <a:lnSpc>
                <a:spcPct val="110000"/>
              </a:lnSpc>
            </a:pPr>
            <a:r>
              <a:rPr lang="en-US" altLang="zh-TW" sz="3200" dirty="0">
                <a:solidFill>
                  <a:srgbClr val="000000"/>
                </a:solidFill>
                <a:latin typeface="Times New Roman"/>
                <a:ea typeface="標楷體" pitchFamily="65" charset="-120"/>
              </a:rPr>
              <a:t>                                       (</a:t>
            </a:r>
            <a:r>
              <a:rPr lang="zh-TW" altLang="en-US" sz="3200" dirty="0">
                <a:solidFill>
                  <a:srgbClr val="000000"/>
                </a:solidFill>
                <a:latin typeface="Times New Roman"/>
                <a:ea typeface="標楷體" pitchFamily="65" charset="-120"/>
              </a:rPr>
              <a:t>圖九</a:t>
            </a:r>
            <a:r>
              <a:rPr lang="en-US" altLang="zh-TW" sz="3200" dirty="0">
                <a:solidFill>
                  <a:srgbClr val="000000"/>
                </a:solidFill>
                <a:latin typeface="Times New Roman"/>
                <a:ea typeface="標楷體" pitchFamily="65" charset="-120"/>
              </a:rPr>
              <a:t>)</a:t>
            </a:r>
            <a:endParaRPr lang="zh-TW" altLang="en-US" sz="3200" dirty="0">
              <a:solidFill>
                <a:srgbClr val="000000"/>
              </a:solidFill>
              <a:latin typeface="Times New Roman"/>
              <a:ea typeface="標楷體" pitchFamily="65" charset="-120"/>
            </a:endParaRPr>
          </a:p>
        </p:txBody>
      </p:sp>
      <p:pic>
        <p:nvPicPr>
          <p:cNvPr id="2050" name="Picture 2"/>
          <p:cNvPicPr>
            <a:picLocks noChangeAspect="1" noChangeArrowheads="1"/>
          </p:cNvPicPr>
          <p:nvPr/>
        </p:nvPicPr>
        <p:blipFill>
          <a:blip r:embed="rId3">
            <a:lum contrast="20000"/>
            <a:extLst>
              <a:ext uri="{28A0092B-C50C-407E-A947-70E740481C1C}">
                <a14:useLocalDpi xmlns:a14="http://schemas.microsoft.com/office/drawing/2010/main" val="0"/>
              </a:ext>
            </a:extLst>
          </a:blip>
          <a:srcRect t="13370"/>
          <a:stretch>
            <a:fillRect/>
          </a:stretch>
        </p:blipFill>
        <p:spPr bwMode="auto">
          <a:xfrm>
            <a:off x="3217162" y="4063547"/>
            <a:ext cx="2947797" cy="200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69981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222706"/>
            <a:ext cx="8429625" cy="4425827"/>
          </a:xfrm>
          <a:prstGeom prst="rect">
            <a:avLst/>
          </a:prstGeom>
          <a:noFill/>
          <a:ln w="9525">
            <a:noFill/>
            <a:miter lim="800000"/>
            <a:headEnd/>
            <a:tailEnd/>
          </a:ln>
        </p:spPr>
        <p:txBody>
          <a:bodyPr wrap="square">
            <a:spAutoFit/>
          </a:bodyPr>
          <a:lstStyle/>
          <a:p>
            <a:pPr marL="1425575" indent="-849313" algn="just">
              <a:lnSpc>
                <a:spcPct val="110000"/>
              </a:lnSpc>
            </a:pPr>
            <a:r>
              <a:rPr lang="zh-TW" altLang="en-US" sz="3200">
                <a:solidFill>
                  <a:srgbClr val="000000"/>
                </a:solidFill>
                <a:latin typeface="Times New Roman"/>
                <a:ea typeface="標楷體" pitchFamily="65" charset="-120"/>
              </a:rPr>
              <a:t>三、將</a:t>
            </a:r>
            <a:r>
              <a:rPr lang="en-US" altLang="zh-TW" sz="3200">
                <a:solidFill>
                  <a:srgbClr val="000000"/>
                </a:solidFill>
                <a:latin typeface="Times New Roman"/>
                <a:ea typeface="標楷體" pitchFamily="65" charset="-120"/>
              </a:rPr>
              <a:t>5%</a:t>
            </a:r>
            <a:r>
              <a:rPr lang="zh-TW" altLang="en-US" sz="3200">
                <a:solidFill>
                  <a:srgbClr val="000000"/>
                </a:solidFill>
                <a:latin typeface="Times New Roman"/>
                <a:ea typeface="標楷體" pitchFamily="65" charset="-120"/>
              </a:rPr>
              <a:t>的雙氧水</a:t>
            </a:r>
            <a:r>
              <a:rPr lang="en-US" altLang="zh-TW" sz="3200">
                <a:solidFill>
                  <a:srgbClr val="000000"/>
                </a:solidFill>
                <a:latin typeface="Times New Roman"/>
                <a:ea typeface="標楷體" pitchFamily="65" charset="-120"/>
              </a:rPr>
              <a:t>50mL</a:t>
            </a:r>
            <a:r>
              <a:rPr lang="zh-TW" altLang="en-US" sz="3200">
                <a:solidFill>
                  <a:srgbClr val="000000"/>
                </a:solidFill>
                <a:latin typeface="Times New Roman"/>
                <a:ea typeface="標楷體" pitchFamily="65" charset="-120"/>
              </a:rPr>
              <a:t>倒入薊頭漏斗中，並記錄反應開始</a:t>
            </a:r>
            <a:r>
              <a:rPr lang="en-US" altLang="zh-TW" sz="3200">
                <a:solidFill>
                  <a:srgbClr val="000000"/>
                </a:solidFill>
                <a:latin typeface="Times New Roman"/>
                <a:ea typeface="標楷體" pitchFamily="65" charset="-120"/>
              </a:rPr>
              <a:t>5</a:t>
            </a:r>
            <a:r>
              <a:rPr lang="zh-TW" altLang="en-US" sz="3200">
                <a:solidFill>
                  <a:srgbClr val="000000"/>
                </a:solidFill>
                <a:latin typeface="Times New Roman"/>
                <a:ea typeface="標楷體" pitchFamily="65" charset="-120"/>
              </a:rPr>
              <a:t>分鐘內所收集到氣體的體積。</a:t>
            </a:r>
          </a:p>
          <a:p>
            <a:pPr marL="1425575" indent="-849313" algn="just">
              <a:lnSpc>
                <a:spcPct val="110000"/>
              </a:lnSpc>
            </a:pPr>
            <a:r>
              <a:rPr lang="zh-TW" altLang="en-US" sz="3200">
                <a:solidFill>
                  <a:srgbClr val="000000"/>
                </a:solidFill>
                <a:latin typeface="Times New Roman"/>
                <a:ea typeface="標楷體" pitchFamily="65" charset="-120"/>
              </a:rPr>
              <a:t>四、將步驟一胡蘿蔔的處理方式分別改切成丁塊、片狀、絲狀，以及刨成薄片，並重複進行上述各步驟實驗。實驗結果如表</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五</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所示：</a:t>
            </a:r>
            <a:endParaRPr lang="en-US" altLang="zh-TW" sz="3200">
              <a:solidFill>
                <a:srgbClr val="000000"/>
              </a:solidFill>
              <a:latin typeface="Times New Roman"/>
              <a:ea typeface="標楷體" pitchFamily="65" charset="-120"/>
            </a:endParaRPr>
          </a:p>
          <a:p>
            <a:pPr marL="1425575" indent="-849313" algn="ctr">
              <a:lnSpc>
                <a:spcPct val="110000"/>
              </a:lnSpc>
            </a:pPr>
            <a:r>
              <a:rPr lang="zh-TW" altLang="en-US" sz="3200">
                <a:solidFill>
                  <a:srgbClr val="000000"/>
                </a:solidFill>
                <a:latin typeface="Times New Roman"/>
                <a:ea typeface="標楷體" pitchFamily="65" charset="-120"/>
              </a:rPr>
              <a:t>表</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五</a:t>
            </a:r>
            <a:r>
              <a:rPr lang="en-US" altLang="zh-TW" sz="3200">
                <a:solidFill>
                  <a:srgbClr val="000000"/>
                </a:solidFill>
                <a:latin typeface="Times New Roman"/>
                <a:ea typeface="標楷體" pitchFamily="65" charset="-120"/>
              </a:rPr>
              <a:t>)</a:t>
            </a:r>
            <a:endParaRPr lang="zh-TW" altLang="en-US" sz="3200">
              <a:solidFill>
                <a:srgbClr val="000000"/>
              </a:solidFill>
              <a:latin typeface="Times New Roman"/>
              <a:ea typeface="標楷體" pitchFamily="65"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550142725"/>
              </p:ext>
            </p:extLst>
          </p:nvPr>
        </p:nvGraphicFramePr>
        <p:xfrm>
          <a:off x="918216" y="4574928"/>
          <a:ext cx="7735927" cy="1280160"/>
        </p:xfrm>
        <a:graphic>
          <a:graphicData uri="http://schemas.openxmlformats.org/drawingml/2006/table">
            <a:tbl>
              <a:tblPr firstRow="1" bandRow="1">
                <a:tableStyleId>{5C22544A-7EE6-4342-B048-85BDC9FD1C3A}</a:tableStyleId>
              </a:tblPr>
              <a:tblGrid>
                <a:gridCol w="2020927">
                  <a:extLst>
                    <a:ext uri="{9D8B030D-6E8A-4147-A177-3AD203B41FA5}">
                      <a16:colId xmlns="" xmlns:a16="http://schemas.microsoft.com/office/drawing/2014/main" val="20000"/>
                    </a:ext>
                  </a:extLst>
                </a:gridCol>
                <a:gridCol w="1143000">
                  <a:extLst>
                    <a:ext uri="{9D8B030D-6E8A-4147-A177-3AD203B41FA5}">
                      <a16:colId xmlns="" xmlns:a16="http://schemas.microsoft.com/office/drawing/2014/main" val="20001"/>
                    </a:ext>
                  </a:extLst>
                </a:gridCol>
                <a:gridCol w="1143000">
                  <a:extLst>
                    <a:ext uri="{9D8B030D-6E8A-4147-A177-3AD203B41FA5}">
                      <a16:colId xmlns="" xmlns:a16="http://schemas.microsoft.com/office/drawing/2014/main" val="20002"/>
                    </a:ext>
                  </a:extLst>
                </a:gridCol>
                <a:gridCol w="1143000">
                  <a:extLst>
                    <a:ext uri="{9D8B030D-6E8A-4147-A177-3AD203B41FA5}">
                      <a16:colId xmlns="" xmlns:a16="http://schemas.microsoft.com/office/drawing/2014/main" val="20003"/>
                    </a:ext>
                  </a:extLst>
                </a:gridCol>
                <a:gridCol w="1143000">
                  <a:extLst>
                    <a:ext uri="{9D8B030D-6E8A-4147-A177-3AD203B41FA5}">
                      <a16:colId xmlns="" xmlns:a16="http://schemas.microsoft.com/office/drawing/2014/main" val="20004"/>
                    </a:ext>
                  </a:extLst>
                </a:gridCol>
                <a:gridCol w="1143000">
                  <a:extLst>
                    <a:ext uri="{9D8B030D-6E8A-4147-A177-3AD203B41FA5}">
                      <a16:colId xmlns="" xmlns:a16="http://schemas.microsoft.com/office/drawing/2014/main" val="20005"/>
                    </a:ext>
                  </a:extLst>
                </a:gridCol>
              </a:tblGrid>
              <a:tr h="0">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胡蘿蔔</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泥狀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丁塊</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片狀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絲狀</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薄片</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22563">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收集到的</a:t>
                      </a:r>
                      <a:r>
                        <a:rPr kumimoji="1" lang="en-US" altLang="zh-TW" sz="2800" b="0" i="0" kern="1200">
                          <a:solidFill>
                            <a:schemeClr val="tx1"/>
                          </a:solidFill>
                          <a:latin typeface="+mn-lt"/>
                          <a:ea typeface="標楷體" pitchFamily="65" charset="-120"/>
                          <a:cs typeface="+mn-cs"/>
                        </a:rPr>
                        <a:t/>
                      </a:r>
                      <a:br>
                        <a:rPr kumimoji="1" lang="en-US" altLang="zh-TW" sz="2800" b="0" i="0" kern="1200">
                          <a:solidFill>
                            <a:schemeClr val="tx1"/>
                          </a:solidFill>
                          <a:latin typeface="+mn-lt"/>
                          <a:ea typeface="標楷體" pitchFamily="65" charset="-120"/>
                          <a:cs typeface="+mn-cs"/>
                        </a:rPr>
                      </a:br>
                      <a:r>
                        <a:rPr kumimoji="1" lang="zh-TW" sz="2800" b="0" i="0" kern="1200">
                          <a:solidFill>
                            <a:schemeClr val="tx1"/>
                          </a:solidFill>
                          <a:latin typeface="+mn-lt"/>
                          <a:ea typeface="標楷體" pitchFamily="65" charset="-120"/>
                          <a:cs typeface="+mn-cs"/>
                        </a:rPr>
                        <a:t>氧氣量</a:t>
                      </a:r>
                      <a:r>
                        <a:rPr kumimoji="1" lang="en-US" sz="2800" b="0" i="0" kern="1200">
                          <a:solidFill>
                            <a:schemeClr val="tx1"/>
                          </a:solidFill>
                          <a:latin typeface="+mn-lt"/>
                          <a:ea typeface="標楷體" pitchFamily="65" charset="-120"/>
                          <a:cs typeface="+mn-cs"/>
                        </a:rPr>
                        <a:t>(mL)</a:t>
                      </a:r>
                      <a:endParaRPr kumimoji="1" lang="zh-TW" sz="2800" b="0" i="0" kern="1200">
                        <a:solidFill>
                          <a:schemeClr val="tx1"/>
                        </a:solidFill>
                        <a:latin typeface="+mn-lt"/>
                        <a:ea typeface="標楷體" pitchFamily="65" charset="-120"/>
                        <a:cs typeface="+mn-cs"/>
                      </a:endParaRP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395</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48</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63</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328</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180</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32774829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4234482"/>
          </a:xfrm>
        </p:spPr>
        <p:txBody>
          <a:bodyPr>
            <a:normAutofit fontScale="90000"/>
          </a:bodyPr>
          <a:lstStyle/>
          <a:p>
            <a:pPr algn="l"/>
            <a:r>
              <a:rPr lang="en-US" altLang="zh-TW" sz="28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2800" kern="100" dirty="0" smtClean="0">
                <a:latin typeface="華康粗黑體" panose="020B0709000000000000" pitchFamily="49" charset="-120"/>
                <a:ea typeface="華康粗黑體" panose="020B0709000000000000" pitchFamily="49" charset="-120"/>
                <a:cs typeface="Times New Roman"/>
              </a:rPr>
              <a:t>室溫</a:t>
            </a:r>
            <a:r>
              <a:rPr lang="zh-TW" altLang="zh-TW" sz="2800" kern="100" dirty="0">
                <a:latin typeface="華康粗黑體" panose="020B0709000000000000" pitchFamily="49" charset="-120"/>
                <a:ea typeface="華康粗黑體" panose="020B0709000000000000" pitchFamily="49" charset="-120"/>
                <a:cs typeface="Times New Roman"/>
              </a:rPr>
              <a:t>時，在含有橘紅色二鉻酸根離子</a:t>
            </a:r>
            <a:r>
              <a:rPr lang="en-US" altLang="zh-TW" sz="2800" kern="100" dirty="0">
                <a:latin typeface="華康粗黑體" panose="020B0709000000000000" pitchFamily="49" charset="-120"/>
                <a:ea typeface="華康粗黑體" panose="020B0709000000000000" pitchFamily="49" charset="-120"/>
                <a:cs typeface="Times New Roman"/>
              </a:rPr>
              <a:t>[</a:t>
            </a:r>
            <a:r>
              <a:rPr lang="en-US" altLang="zh-TW" sz="2800" kern="100" dirty="0" err="1">
                <a:latin typeface="華康粗黑體" panose="020B0709000000000000" pitchFamily="49" charset="-120"/>
                <a:ea typeface="華康粗黑體" panose="020B0709000000000000" pitchFamily="49" charset="-120"/>
                <a:cs typeface="Times New Roman"/>
              </a:rPr>
              <a:t>Cr</a:t>
            </a:r>
            <a:r>
              <a:rPr lang="en-US" altLang="zh-TW" sz="2800" kern="100" baseline="-25000" dirty="0" err="1">
                <a:latin typeface="華康粗黑體" panose="020B0709000000000000" pitchFamily="49" charset="-120"/>
                <a:ea typeface="華康粗黑體" panose="020B0709000000000000" pitchFamily="49" charset="-120"/>
                <a:cs typeface="Times New Roman"/>
              </a:rPr>
              <a:t>2</a:t>
            </a:r>
            <a:r>
              <a:rPr lang="en-US" altLang="zh-TW" sz="2800" kern="100" dirty="0" err="1">
                <a:latin typeface="華康粗黑體" panose="020B0709000000000000" pitchFamily="49" charset="-120"/>
                <a:ea typeface="華康粗黑體" panose="020B0709000000000000" pitchFamily="49" charset="-120"/>
                <a:cs typeface="Times New Roman"/>
              </a:rPr>
              <a:t>O</a:t>
            </a:r>
            <a:r>
              <a:rPr lang="en-US" altLang="zh-TW" sz="2800" kern="100" baseline="-25000" dirty="0" err="1">
                <a:latin typeface="華康粗黑體" panose="020B0709000000000000" pitchFamily="49" charset="-120"/>
                <a:ea typeface="華康粗黑體" panose="020B0709000000000000" pitchFamily="49" charset="-120"/>
                <a:cs typeface="Times New Roman"/>
              </a:rPr>
              <a:t>7</a:t>
            </a:r>
            <a:r>
              <a:rPr lang="en-US" altLang="zh-TW" sz="2800" kern="100" dirty="0">
                <a:latin typeface="華康粗黑體" panose="020B0709000000000000" pitchFamily="49" charset="-120"/>
                <a:ea typeface="華康粗黑體" panose="020B0709000000000000" pitchFamily="49" charset="-120"/>
                <a:cs typeface="Times New Roman"/>
              </a:rPr>
              <a:t> </a:t>
            </a:r>
            <a:r>
              <a:rPr lang="en-US" altLang="zh-TW" sz="2800" kern="100" baseline="30000" dirty="0">
                <a:latin typeface="華康粗黑體" panose="020B0709000000000000" pitchFamily="49" charset="-120"/>
                <a:ea typeface="華康粗黑體" panose="020B0709000000000000" pitchFamily="49" charset="-120"/>
                <a:cs typeface="Times New Roman"/>
              </a:rPr>
              <a:t>2</a:t>
            </a:r>
            <a:r>
              <a:rPr lang="zh-TW" altLang="zh-TW" sz="2800" kern="100" baseline="30000" dirty="0">
                <a:latin typeface="華康粗黑體" panose="020B0709000000000000" pitchFamily="49" charset="-120"/>
                <a:ea typeface="華康粗黑體" panose="020B0709000000000000" pitchFamily="49" charset="-120"/>
                <a:cs typeface="Times New Roman"/>
              </a:rPr>
              <a:t>－</a:t>
            </a:r>
            <a:r>
              <a:rPr lang="en-US" altLang="zh-TW" sz="2800" kern="100" dirty="0">
                <a:latin typeface="華康粗黑體" panose="020B0709000000000000" pitchFamily="49" charset="-120"/>
                <a:ea typeface="華康粗黑體" panose="020B0709000000000000" pitchFamily="49" charset="-120"/>
                <a:cs typeface="Times New Roman"/>
              </a:rPr>
              <a:t>]</a:t>
            </a:r>
            <a:r>
              <a:rPr lang="zh-TW" altLang="zh-TW" sz="2800" kern="100" dirty="0">
                <a:latin typeface="華康粗黑體" panose="020B0709000000000000" pitchFamily="49" charset="-120"/>
                <a:ea typeface="華康粗黑體" panose="020B0709000000000000" pitchFamily="49" charset="-120"/>
                <a:cs typeface="Times New Roman"/>
              </a:rPr>
              <a:t>的水溶液中加入氫氧化鈉，會產生黃色的鉻酸根離子</a:t>
            </a:r>
            <a:r>
              <a:rPr lang="en-US" altLang="zh-TW" sz="2800" kern="100" dirty="0">
                <a:latin typeface="華康粗黑體" panose="020B0709000000000000" pitchFamily="49" charset="-120"/>
                <a:ea typeface="華康粗黑體" panose="020B0709000000000000" pitchFamily="49" charset="-120"/>
                <a:cs typeface="Times New Roman"/>
              </a:rPr>
              <a:t>[</a:t>
            </a:r>
            <a:r>
              <a:rPr lang="en-US" altLang="zh-TW" sz="2800" kern="100" dirty="0" err="1">
                <a:latin typeface="華康粗黑體" panose="020B0709000000000000" pitchFamily="49" charset="-120"/>
                <a:ea typeface="華康粗黑體" panose="020B0709000000000000" pitchFamily="49" charset="-120"/>
                <a:cs typeface="Times New Roman"/>
              </a:rPr>
              <a:t>CrO</a:t>
            </a:r>
            <a:r>
              <a:rPr lang="en-US" altLang="zh-TW" sz="2800" kern="100" baseline="-25000" dirty="0" err="1">
                <a:latin typeface="華康粗黑體" panose="020B0709000000000000" pitchFamily="49" charset="-120"/>
                <a:ea typeface="華康粗黑體" panose="020B0709000000000000" pitchFamily="49" charset="-120"/>
                <a:cs typeface="Times New Roman"/>
              </a:rPr>
              <a:t>4</a:t>
            </a:r>
            <a:r>
              <a:rPr lang="en-US" altLang="zh-TW" sz="2800" kern="100" dirty="0">
                <a:latin typeface="華康粗黑體" panose="020B0709000000000000" pitchFamily="49" charset="-120"/>
                <a:ea typeface="華康粗黑體" panose="020B0709000000000000" pitchFamily="49" charset="-120"/>
                <a:cs typeface="Times New Roman"/>
              </a:rPr>
              <a:t> </a:t>
            </a:r>
            <a:r>
              <a:rPr lang="en-US" altLang="zh-TW" sz="2800" kern="100" baseline="30000" dirty="0">
                <a:latin typeface="華康粗黑體" panose="020B0709000000000000" pitchFamily="49" charset="-120"/>
                <a:ea typeface="華康粗黑體" panose="020B0709000000000000" pitchFamily="49" charset="-120"/>
                <a:cs typeface="Times New Roman"/>
              </a:rPr>
              <a:t>2</a:t>
            </a:r>
            <a:r>
              <a:rPr lang="zh-TW" altLang="zh-TW" sz="2800" kern="100" baseline="30000" dirty="0">
                <a:latin typeface="華康粗黑體" panose="020B0709000000000000" pitchFamily="49" charset="-120"/>
                <a:ea typeface="華康粗黑體" panose="020B0709000000000000" pitchFamily="49" charset="-120"/>
                <a:cs typeface="Times New Roman"/>
              </a:rPr>
              <a:t>－</a:t>
            </a:r>
            <a:r>
              <a:rPr lang="en-US" altLang="zh-TW" sz="2800" kern="100" dirty="0">
                <a:latin typeface="華康粗黑體" panose="020B0709000000000000" pitchFamily="49" charset="-120"/>
                <a:ea typeface="華康粗黑體" panose="020B0709000000000000" pitchFamily="49" charset="-120"/>
                <a:cs typeface="Times New Roman"/>
              </a:rPr>
              <a:t>]</a:t>
            </a:r>
            <a:r>
              <a:rPr lang="zh-TW" altLang="zh-TW" sz="2800" kern="100" dirty="0">
                <a:latin typeface="華康粗黑體" panose="020B0709000000000000" pitchFamily="49" charset="-120"/>
                <a:ea typeface="華康粗黑體" panose="020B0709000000000000" pitchFamily="49" charset="-120"/>
                <a:cs typeface="Times New Roman"/>
              </a:rPr>
              <a:t>，達平衡時，其可逆反應附表示為：</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en-US" altLang="zh-TW" sz="2800" kern="100" dirty="0" err="1">
                <a:latin typeface="華康粗黑體" panose="020B0709000000000000" pitchFamily="49" charset="-120"/>
                <a:ea typeface="華康粗黑體" panose="020B0709000000000000" pitchFamily="49" charset="-120"/>
                <a:cs typeface="Times New Roman"/>
              </a:rPr>
              <a:t>Cr</a:t>
            </a:r>
            <a:r>
              <a:rPr lang="en-US" altLang="zh-TW" sz="2800" kern="100" baseline="-25000" dirty="0" err="1">
                <a:latin typeface="華康粗黑體" panose="020B0709000000000000" pitchFamily="49" charset="-120"/>
                <a:ea typeface="華康粗黑體" panose="020B0709000000000000" pitchFamily="49" charset="-120"/>
                <a:cs typeface="Times New Roman"/>
              </a:rPr>
              <a:t>2</a:t>
            </a:r>
            <a:r>
              <a:rPr lang="en-US" altLang="zh-TW" sz="2800" kern="100" dirty="0" err="1">
                <a:latin typeface="華康粗黑體" panose="020B0709000000000000" pitchFamily="49" charset="-120"/>
                <a:ea typeface="華康粗黑體" panose="020B0709000000000000" pitchFamily="49" charset="-120"/>
                <a:cs typeface="Times New Roman"/>
              </a:rPr>
              <a:t>O</a:t>
            </a:r>
            <a:r>
              <a:rPr lang="en-US" altLang="zh-TW" sz="2800" kern="100" baseline="-25000" dirty="0" err="1">
                <a:latin typeface="華康粗黑體" panose="020B0709000000000000" pitchFamily="49" charset="-120"/>
                <a:ea typeface="華康粗黑體" panose="020B0709000000000000" pitchFamily="49" charset="-120"/>
                <a:cs typeface="Times New Roman"/>
              </a:rPr>
              <a:t>7</a:t>
            </a:r>
            <a:r>
              <a:rPr lang="en-US" altLang="zh-TW" sz="2800" kern="100" baseline="30000" dirty="0" err="1">
                <a:latin typeface="華康粗黑體" panose="020B0709000000000000" pitchFamily="49" charset="-120"/>
                <a:ea typeface="華康粗黑體" panose="020B0709000000000000" pitchFamily="49" charset="-120"/>
                <a:cs typeface="Times New Roman"/>
              </a:rPr>
              <a:t>2</a:t>
            </a:r>
            <a:r>
              <a:rPr lang="zh-TW" altLang="zh-TW" sz="2800" kern="100" baseline="30000" dirty="0">
                <a:latin typeface="華康粗黑體" panose="020B0709000000000000" pitchFamily="49" charset="-120"/>
                <a:ea typeface="華康粗黑體" panose="020B0709000000000000" pitchFamily="49" charset="-120"/>
                <a:cs typeface="Times New Roman"/>
              </a:rPr>
              <a:t>－</a:t>
            </a:r>
            <a:r>
              <a:rPr lang="zh-TW" altLang="zh-TW" sz="2800" kern="100" dirty="0">
                <a:latin typeface="華康粗黑體" panose="020B0709000000000000" pitchFamily="49" charset="-120"/>
                <a:ea typeface="華康粗黑體" panose="020B0709000000000000" pitchFamily="49" charset="-120"/>
                <a:cs typeface="Times New Roman"/>
              </a:rPr>
              <a:t>＋</a:t>
            </a:r>
            <a:r>
              <a:rPr lang="en-US" altLang="zh-TW" sz="2800" kern="100" dirty="0" err="1">
                <a:latin typeface="華康粗黑體" panose="020B0709000000000000" pitchFamily="49" charset="-120"/>
                <a:ea typeface="華康粗黑體" panose="020B0709000000000000" pitchFamily="49" charset="-120"/>
                <a:cs typeface="Times New Roman"/>
              </a:rPr>
              <a:t>2OH</a:t>
            </a:r>
            <a:r>
              <a:rPr lang="zh-TW" altLang="zh-TW" sz="2800" kern="100" baseline="30000" dirty="0">
                <a:latin typeface="華康粗黑體" panose="020B0709000000000000" pitchFamily="49" charset="-120"/>
                <a:ea typeface="華康粗黑體" panose="020B0709000000000000" pitchFamily="49" charset="-120"/>
                <a:cs typeface="Times New Roman"/>
              </a:rPr>
              <a:t>－</a:t>
            </a:r>
            <a:r>
              <a:rPr lang="zh-TW" altLang="zh-TW" sz="2800" kern="100" dirty="0">
                <a:latin typeface="華康粗黑體" panose="020B0709000000000000" pitchFamily="49" charset="-120"/>
                <a:ea typeface="華康粗黑體" panose="020B0709000000000000" pitchFamily="49" charset="-120"/>
                <a:cs typeface="Times New Roman"/>
              </a:rPr>
              <a:t> </a:t>
            </a:r>
            <a:r>
              <a:rPr lang="en-US" altLang="zh-TW" sz="2800" kern="100" dirty="0" err="1">
                <a:latin typeface="華康粗黑體" panose="020B0709000000000000" pitchFamily="49" charset="-120"/>
                <a:ea typeface="華康粗黑體" panose="020B0709000000000000" pitchFamily="49" charset="-120"/>
                <a:cs typeface="Times New Roman"/>
              </a:rPr>
              <a:t>2CrO</a:t>
            </a:r>
            <a:r>
              <a:rPr lang="en-US" altLang="zh-TW" sz="2800" kern="100" baseline="-25000" dirty="0" err="1">
                <a:latin typeface="華康粗黑體" panose="020B0709000000000000" pitchFamily="49" charset="-120"/>
                <a:ea typeface="華康粗黑體" panose="020B0709000000000000" pitchFamily="49" charset="-120"/>
                <a:cs typeface="Times New Roman"/>
              </a:rPr>
              <a:t>4</a:t>
            </a:r>
            <a:r>
              <a:rPr lang="en-US" altLang="zh-TW" sz="2800" kern="100" baseline="30000" dirty="0" err="1">
                <a:latin typeface="華康粗黑體" panose="020B0709000000000000" pitchFamily="49" charset="-120"/>
                <a:ea typeface="華康粗黑體" panose="020B0709000000000000" pitchFamily="49" charset="-120"/>
                <a:cs typeface="Times New Roman"/>
              </a:rPr>
              <a:t>2</a:t>
            </a:r>
            <a:r>
              <a:rPr lang="zh-TW" altLang="zh-TW" sz="2800" kern="100" baseline="30000" dirty="0">
                <a:latin typeface="華康粗黑體" panose="020B0709000000000000" pitchFamily="49" charset="-120"/>
                <a:ea typeface="華康粗黑體" panose="020B0709000000000000" pitchFamily="49" charset="-120"/>
                <a:cs typeface="Times New Roman"/>
              </a:rPr>
              <a:t>－</a:t>
            </a:r>
            <a:r>
              <a:rPr lang="zh-TW" altLang="zh-TW" sz="2800" kern="100" dirty="0">
                <a:latin typeface="華康粗黑體" panose="020B0709000000000000" pitchFamily="49" charset="-120"/>
                <a:ea typeface="華康粗黑體" panose="020B0709000000000000" pitchFamily="49" charset="-120"/>
                <a:cs typeface="Times New Roman"/>
              </a:rPr>
              <a:t>＋</a:t>
            </a:r>
            <a:r>
              <a:rPr lang="en-US" altLang="zh-TW" sz="2800" kern="100" dirty="0">
                <a:latin typeface="華康粗黑體" panose="020B0709000000000000" pitchFamily="49" charset="-120"/>
                <a:ea typeface="華康粗黑體" panose="020B0709000000000000" pitchFamily="49" charset="-120"/>
                <a:cs typeface="Times New Roman"/>
              </a:rPr>
              <a:t>H</a:t>
            </a:r>
            <a:r>
              <a:rPr lang="en-US" altLang="zh-TW" sz="2800" kern="100" baseline="-25000" dirty="0">
                <a:latin typeface="華康粗黑體" panose="020B0709000000000000" pitchFamily="49" charset="-120"/>
                <a:ea typeface="華康粗黑體" panose="020B0709000000000000" pitchFamily="49" charset="-120"/>
                <a:cs typeface="Times New Roman"/>
              </a:rPr>
              <a:t>2</a:t>
            </a:r>
            <a:r>
              <a:rPr lang="en-US" altLang="zh-TW" sz="2800" kern="100" dirty="0">
                <a:latin typeface="華康粗黑體" panose="020B0709000000000000" pitchFamily="49" charset="-120"/>
                <a:ea typeface="華康粗黑體" panose="020B0709000000000000" pitchFamily="49" charset="-120"/>
                <a:cs typeface="Times New Roman"/>
              </a:rPr>
              <a:t>O</a:t>
            </a:r>
            <a:br>
              <a:rPr lang="en-US" altLang="zh-TW" sz="2800" kern="100" dirty="0">
                <a:latin typeface="華康粗黑體" panose="020B0709000000000000" pitchFamily="49" charset="-120"/>
                <a:ea typeface="華康粗黑體" panose="020B0709000000000000" pitchFamily="49" charset="-120"/>
                <a:cs typeface="Times New Roman"/>
              </a:rPr>
            </a:br>
            <a:r>
              <a:rPr lang="zh-TW" altLang="zh-TW" sz="2800" kern="100" dirty="0">
                <a:latin typeface="華康粗黑體" panose="020B0709000000000000" pitchFamily="49" charset="-120"/>
                <a:ea typeface="華康粗黑體" panose="020B0709000000000000" pitchFamily="49" charset="-120"/>
                <a:cs typeface="Times New Roman"/>
              </a:rPr>
              <a:t>若對上述水溶液通入二氧化碳，使平衡再次移動，則關於此反應趨向和物質濃度的敘述，下列何者正確？</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en-US" altLang="zh-TW" sz="2800" b="1" kern="100" dirty="0">
                <a:latin typeface="華康粗黑體" panose="020B0709000000000000" pitchFamily="49" charset="-120"/>
                <a:ea typeface="華康粗黑體" panose="020B0709000000000000" pitchFamily="49" charset="-120"/>
                <a:cs typeface="Times New Roman"/>
              </a:rPr>
              <a:t>(A)</a:t>
            </a:r>
            <a:r>
              <a:rPr lang="zh-TW" altLang="zh-TW" sz="2800" kern="100" dirty="0">
                <a:latin typeface="華康粗黑體" panose="020B0709000000000000" pitchFamily="49" charset="-120"/>
                <a:ea typeface="華康粗黑體" panose="020B0709000000000000" pitchFamily="49" charset="-120"/>
                <a:cs typeface="Times New Roman"/>
              </a:rPr>
              <a:t>反應向正反應方向進行，達新平衡時，</a:t>
            </a:r>
            <a:r>
              <a:rPr lang="en-US" altLang="zh-TW" sz="2800" kern="100" dirty="0">
                <a:latin typeface="華康粗黑體" panose="020B0709000000000000" pitchFamily="49" charset="-120"/>
                <a:ea typeface="華康粗黑體" panose="020B0709000000000000" pitchFamily="49" charset="-120"/>
                <a:cs typeface="Times New Roman"/>
              </a:rPr>
              <a:t>[</a:t>
            </a:r>
            <a:r>
              <a:rPr lang="en-US" altLang="zh-TW" sz="2800" kern="100" dirty="0" err="1">
                <a:latin typeface="華康粗黑體" panose="020B0709000000000000" pitchFamily="49" charset="-120"/>
                <a:ea typeface="華康粗黑體" panose="020B0709000000000000" pitchFamily="49" charset="-120"/>
                <a:cs typeface="Times New Roman"/>
              </a:rPr>
              <a:t>Cr</a:t>
            </a:r>
            <a:r>
              <a:rPr lang="en-US" altLang="zh-TW" sz="2800" kern="100" baseline="-25000" dirty="0" err="1">
                <a:latin typeface="華康粗黑體" panose="020B0709000000000000" pitchFamily="49" charset="-120"/>
                <a:ea typeface="華康粗黑體" panose="020B0709000000000000" pitchFamily="49" charset="-120"/>
                <a:cs typeface="Times New Roman"/>
              </a:rPr>
              <a:t>2</a:t>
            </a:r>
            <a:r>
              <a:rPr lang="en-US" altLang="zh-TW" sz="2800" kern="100" dirty="0" err="1">
                <a:latin typeface="華康粗黑體" panose="020B0709000000000000" pitchFamily="49" charset="-120"/>
                <a:ea typeface="華康粗黑體" panose="020B0709000000000000" pitchFamily="49" charset="-120"/>
                <a:cs typeface="Times New Roman"/>
              </a:rPr>
              <a:t>O</a:t>
            </a:r>
            <a:r>
              <a:rPr lang="en-US" altLang="zh-TW" sz="2800" kern="100" baseline="-25000" dirty="0" err="1">
                <a:latin typeface="華康粗黑體" panose="020B0709000000000000" pitchFamily="49" charset="-120"/>
                <a:ea typeface="華康粗黑體" panose="020B0709000000000000" pitchFamily="49" charset="-120"/>
                <a:cs typeface="Times New Roman"/>
              </a:rPr>
              <a:t>7</a:t>
            </a:r>
            <a:r>
              <a:rPr lang="en-US" altLang="zh-TW" sz="2800" kern="100" dirty="0">
                <a:latin typeface="華康粗黑體" panose="020B0709000000000000" pitchFamily="49" charset="-120"/>
                <a:ea typeface="華康粗黑體" panose="020B0709000000000000" pitchFamily="49" charset="-120"/>
                <a:cs typeface="Times New Roman"/>
              </a:rPr>
              <a:t> </a:t>
            </a:r>
            <a:r>
              <a:rPr lang="en-US" altLang="zh-TW" sz="2800" kern="100" baseline="30000" dirty="0">
                <a:latin typeface="華康粗黑體" panose="020B0709000000000000" pitchFamily="49" charset="-120"/>
                <a:ea typeface="華康粗黑體" panose="020B0709000000000000" pitchFamily="49" charset="-120"/>
                <a:cs typeface="Times New Roman"/>
              </a:rPr>
              <a:t>2</a:t>
            </a:r>
            <a:r>
              <a:rPr lang="zh-TW" altLang="zh-TW" sz="2800" kern="100" baseline="30000" dirty="0">
                <a:latin typeface="華康粗黑體" panose="020B0709000000000000" pitchFamily="49" charset="-120"/>
                <a:ea typeface="華康粗黑體" panose="020B0709000000000000" pitchFamily="49" charset="-120"/>
                <a:cs typeface="Times New Roman"/>
              </a:rPr>
              <a:t>－</a:t>
            </a:r>
            <a:r>
              <a:rPr lang="en-US" altLang="zh-TW" sz="2800" kern="100" dirty="0">
                <a:latin typeface="華康粗黑體" panose="020B0709000000000000" pitchFamily="49" charset="-120"/>
                <a:ea typeface="華康粗黑體" panose="020B0709000000000000" pitchFamily="49" charset="-120"/>
                <a:cs typeface="Times New Roman"/>
              </a:rPr>
              <a:t>]</a:t>
            </a:r>
            <a:r>
              <a:rPr lang="zh-TW" altLang="zh-TW" sz="2800" kern="100" dirty="0">
                <a:latin typeface="華康粗黑體" panose="020B0709000000000000" pitchFamily="49" charset="-120"/>
                <a:ea typeface="華康粗黑體" panose="020B0709000000000000" pitchFamily="49" charset="-120"/>
                <a:cs typeface="Times New Roman"/>
              </a:rPr>
              <a:t>等於</a:t>
            </a:r>
            <a:r>
              <a:rPr lang="en-US" altLang="zh-TW" sz="2800" kern="100" dirty="0">
                <a:latin typeface="華康粗黑體" panose="020B0709000000000000" pitchFamily="49" charset="-120"/>
                <a:ea typeface="華康粗黑體" panose="020B0709000000000000" pitchFamily="49" charset="-120"/>
                <a:cs typeface="Times New Roman"/>
              </a:rPr>
              <a:t>0 </a:t>
            </a:r>
            <a:r>
              <a:rPr lang="en-US" altLang="zh-TW" sz="2800" b="1" kern="100" dirty="0">
                <a:latin typeface="華康粗黑體" panose="020B0709000000000000" pitchFamily="49" charset="-120"/>
                <a:ea typeface="華康粗黑體" panose="020B0709000000000000" pitchFamily="49" charset="-120"/>
                <a:cs typeface="Times New Roman"/>
              </a:rPr>
              <a:t>(B)</a:t>
            </a:r>
            <a:r>
              <a:rPr lang="zh-TW" altLang="zh-TW" sz="2800" kern="100" dirty="0">
                <a:latin typeface="華康粗黑體" panose="020B0709000000000000" pitchFamily="49" charset="-120"/>
                <a:ea typeface="華康粗黑體" panose="020B0709000000000000" pitchFamily="49" charset="-120"/>
                <a:cs typeface="Times New Roman"/>
              </a:rPr>
              <a:t>反應向正反應方向進行，達新平衡時，</a:t>
            </a:r>
            <a:r>
              <a:rPr lang="en-US" altLang="zh-TW" sz="2800" kern="100" dirty="0">
                <a:latin typeface="華康粗黑體" panose="020B0709000000000000" pitchFamily="49" charset="-120"/>
                <a:ea typeface="華康粗黑體" panose="020B0709000000000000" pitchFamily="49" charset="-120"/>
                <a:cs typeface="Times New Roman"/>
              </a:rPr>
              <a:t>[</a:t>
            </a:r>
            <a:r>
              <a:rPr lang="en-US" altLang="zh-TW" sz="2800" kern="100" dirty="0" err="1">
                <a:latin typeface="華康粗黑體" panose="020B0709000000000000" pitchFamily="49" charset="-120"/>
                <a:ea typeface="華康粗黑體" panose="020B0709000000000000" pitchFamily="49" charset="-120"/>
                <a:cs typeface="Times New Roman"/>
              </a:rPr>
              <a:t>CrO</a:t>
            </a:r>
            <a:r>
              <a:rPr lang="en-US" altLang="zh-TW" sz="2800" kern="100" baseline="-25000" dirty="0" err="1">
                <a:latin typeface="華康粗黑體" panose="020B0709000000000000" pitchFamily="49" charset="-120"/>
                <a:ea typeface="華康粗黑體" panose="020B0709000000000000" pitchFamily="49" charset="-120"/>
                <a:cs typeface="Times New Roman"/>
              </a:rPr>
              <a:t>4</a:t>
            </a:r>
            <a:r>
              <a:rPr lang="en-US" altLang="zh-TW" sz="2800" kern="100" dirty="0">
                <a:latin typeface="華康粗黑體" panose="020B0709000000000000" pitchFamily="49" charset="-120"/>
                <a:ea typeface="華康粗黑體" panose="020B0709000000000000" pitchFamily="49" charset="-120"/>
                <a:cs typeface="Times New Roman"/>
              </a:rPr>
              <a:t> </a:t>
            </a:r>
            <a:r>
              <a:rPr lang="en-US" altLang="zh-TW" sz="2800" kern="100" baseline="30000" dirty="0">
                <a:latin typeface="華康粗黑體" panose="020B0709000000000000" pitchFamily="49" charset="-120"/>
                <a:ea typeface="華康粗黑體" panose="020B0709000000000000" pitchFamily="49" charset="-120"/>
                <a:cs typeface="Times New Roman"/>
              </a:rPr>
              <a:t>2</a:t>
            </a:r>
            <a:r>
              <a:rPr lang="zh-TW" altLang="zh-TW" sz="2800" kern="100" baseline="30000" dirty="0">
                <a:latin typeface="華康粗黑體" panose="020B0709000000000000" pitchFamily="49" charset="-120"/>
                <a:ea typeface="華康粗黑體" panose="020B0709000000000000" pitchFamily="49" charset="-120"/>
                <a:cs typeface="Times New Roman"/>
              </a:rPr>
              <a:t>－</a:t>
            </a:r>
            <a:r>
              <a:rPr lang="en-US" altLang="zh-TW" sz="2800" kern="100" dirty="0">
                <a:latin typeface="華康粗黑體" panose="020B0709000000000000" pitchFamily="49" charset="-120"/>
                <a:ea typeface="華康粗黑體" panose="020B0709000000000000" pitchFamily="49" charset="-120"/>
                <a:cs typeface="Times New Roman"/>
              </a:rPr>
              <a:t>]</a:t>
            </a:r>
            <a:r>
              <a:rPr lang="zh-TW" altLang="zh-TW" sz="2800" kern="100" dirty="0">
                <a:latin typeface="華康粗黑體" panose="020B0709000000000000" pitchFamily="49" charset="-120"/>
                <a:ea typeface="華康粗黑體" panose="020B0709000000000000" pitchFamily="49" charset="-120"/>
                <a:cs typeface="Times New Roman"/>
              </a:rPr>
              <a:t>增加 </a:t>
            </a:r>
            <a:r>
              <a:rPr lang="en-US" altLang="zh-TW" sz="2800" b="1" kern="100" dirty="0">
                <a:latin typeface="華康粗黑體" panose="020B0709000000000000" pitchFamily="49" charset="-120"/>
                <a:ea typeface="華康粗黑體" panose="020B0709000000000000" pitchFamily="49" charset="-120"/>
                <a:cs typeface="Times New Roman"/>
              </a:rPr>
              <a:t>(C)</a:t>
            </a:r>
            <a:r>
              <a:rPr lang="zh-TW" altLang="zh-TW" sz="2800" kern="100" dirty="0">
                <a:latin typeface="華康粗黑體" panose="020B0709000000000000" pitchFamily="49" charset="-120"/>
                <a:ea typeface="華康粗黑體" panose="020B0709000000000000" pitchFamily="49" charset="-120"/>
                <a:cs typeface="Times New Roman"/>
              </a:rPr>
              <a:t>反應向逆反應方向進行，達新平衡時，</a:t>
            </a:r>
            <a:r>
              <a:rPr lang="en-US" altLang="zh-TW" sz="2800" kern="100" dirty="0">
                <a:latin typeface="華康粗黑體" panose="020B0709000000000000" pitchFamily="49" charset="-120"/>
                <a:ea typeface="華康粗黑體" panose="020B0709000000000000" pitchFamily="49" charset="-120"/>
                <a:cs typeface="Times New Roman"/>
              </a:rPr>
              <a:t>[</a:t>
            </a:r>
            <a:r>
              <a:rPr lang="en-US" altLang="zh-TW" sz="2800" kern="100" dirty="0" err="1">
                <a:latin typeface="華康粗黑體" panose="020B0709000000000000" pitchFamily="49" charset="-120"/>
                <a:ea typeface="華康粗黑體" panose="020B0709000000000000" pitchFamily="49" charset="-120"/>
                <a:cs typeface="Times New Roman"/>
              </a:rPr>
              <a:t>CrO</a:t>
            </a:r>
            <a:r>
              <a:rPr lang="en-US" altLang="zh-TW" sz="2800" kern="100" baseline="-25000" dirty="0" err="1">
                <a:latin typeface="華康粗黑體" panose="020B0709000000000000" pitchFamily="49" charset="-120"/>
                <a:ea typeface="華康粗黑體" panose="020B0709000000000000" pitchFamily="49" charset="-120"/>
                <a:cs typeface="Times New Roman"/>
              </a:rPr>
              <a:t>4</a:t>
            </a:r>
            <a:r>
              <a:rPr lang="en-US" altLang="zh-TW" sz="2800" kern="100" dirty="0">
                <a:latin typeface="華康粗黑體" panose="020B0709000000000000" pitchFamily="49" charset="-120"/>
                <a:ea typeface="華康粗黑體" panose="020B0709000000000000" pitchFamily="49" charset="-120"/>
                <a:cs typeface="Times New Roman"/>
              </a:rPr>
              <a:t> </a:t>
            </a:r>
            <a:r>
              <a:rPr lang="en-US" altLang="zh-TW" sz="2800" kern="100" baseline="30000" dirty="0">
                <a:latin typeface="華康粗黑體" panose="020B0709000000000000" pitchFamily="49" charset="-120"/>
                <a:ea typeface="華康粗黑體" panose="020B0709000000000000" pitchFamily="49" charset="-120"/>
                <a:cs typeface="Times New Roman"/>
              </a:rPr>
              <a:t>2</a:t>
            </a:r>
            <a:r>
              <a:rPr lang="zh-TW" altLang="zh-TW" sz="2800" kern="100" baseline="30000" dirty="0">
                <a:latin typeface="華康粗黑體" panose="020B0709000000000000" pitchFamily="49" charset="-120"/>
                <a:ea typeface="華康粗黑體" panose="020B0709000000000000" pitchFamily="49" charset="-120"/>
                <a:cs typeface="Times New Roman"/>
              </a:rPr>
              <a:t>－</a:t>
            </a:r>
            <a:r>
              <a:rPr lang="en-US" altLang="zh-TW" sz="2800" kern="100" dirty="0">
                <a:latin typeface="華康粗黑體" panose="020B0709000000000000" pitchFamily="49" charset="-120"/>
                <a:ea typeface="華康粗黑體" panose="020B0709000000000000" pitchFamily="49" charset="-120"/>
                <a:cs typeface="Times New Roman"/>
              </a:rPr>
              <a:t>]</a:t>
            </a:r>
            <a:r>
              <a:rPr lang="zh-TW" altLang="zh-TW" sz="2800" kern="100" dirty="0">
                <a:latin typeface="華康粗黑體" panose="020B0709000000000000" pitchFamily="49" charset="-120"/>
                <a:ea typeface="華康粗黑體" panose="020B0709000000000000" pitchFamily="49" charset="-120"/>
                <a:cs typeface="Times New Roman"/>
              </a:rPr>
              <a:t>等於</a:t>
            </a:r>
            <a:r>
              <a:rPr lang="en-US" altLang="zh-TW" sz="2800" kern="100" dirty="0">
                <a:latin typeface="華康粗黑體" panose="020B0709000000000000" pitchFamily="49" charset="-120"/>
                <a:ea typeface="華康粗黑體" panose="020B0709000000000000" pitchFamily="49" charset="-120"/>
                <a:cs typeface="Times New Roman"/>
              </a:rPr>
              <a:t>0</a:t>
            </a:r>
            <a:r>
              <a:rPr lang="en-US" altLang="zh-TW" sz="2800" b="1" kern="100" dirty="0">
                <a:latin typeface="華康粗黑體" panose="020B0709000000000000" pitchFamily="49" charset="-120"/>
                <a:ea typeface="華康粗黑體" panose="020B0709000000000000" pitchFamily="49" charset="-120"/>
                <a:cs typeface="Times New Roman"/>
              </a:rPr>
              <a:t>(D)</a:t>
            </a:r>
            <a:r>
              <a:rPr lang="zh-TW" altLang="zh-TW" sz="2800" kern="100" dirty="0">
                <a:latin typeface="華康粗黑體" panose="020B0709000000000000" pitchFamily="49" charset="-120"/>
                <a:ea typeface="華康粗黑體" panose="020B0709000000000000" pitchFamily="49" charset="-120"/>
                <a:cs typeface="Times New Roman"/>
              </a:rPr>
              <a:t>反應向逆反應方向進行，達新平衡時，</a:t>
            </a:r>
            <a:r>
              <a:rPr lang="en-US" altLang="zh-TW" sz="2800" kern="100" dirty="0">
                <a:latin typeface="華康粗黑體" panose="020B0709000000000000" pitchFamily="49" charset="-120"/>
                <a:ea typeface="華康粗黑體" panose="020B0709000000000000" pitchFamily="49" charset="-120"/>
                <a:cs typeface="Times New Roman"/>
              </a:rPr>
              <a:t>[</a:t>
            </a:r>
            <a:r>
              <a:rPr lang="en-US" altLang="zh-TW" sz="2800" kern="100" dirty="0" err="1">
                <a:latin typeface="華康粗黑體" panose="020B0709000000000000" pitchFamily="49" charset="-120"/>
                <a:ea typeface="華康粗黑體" panose="020B0709000000000000" pitchFamily="49" charset="-120"/>
                <a:cs typeface="Times New Roman"/>
              </a:rPr>
              <a:t>Cr</a:t>
            </a:r>
            <a:r>
              <a:rPr lang="en-US" altLang="zh-TW" sz="2800" kern="100" baseline="-25000" dirty="0" err="1">
                <a:latin typeface="華康粗黑體" panose="020B0709000000000000" pitchFamily="49" charset="-120"/>
                <a:ea typeface="華康粗黑體" panose="020B0709000000000000" pitchFamily="49" charset="-120"/>
                <a:cs typeface="Times New Roman"/>
              </a:rPr>
              <a:t>2</a:t>
            </a:r>
            <a:r>
              <a:rPr lang="en-US" altLang="zh-TW" sz="2800" kern="100" dirty="0" err="1">
                <a:latin typeface="華康粗黑體" panose="020B0709000000000000" pitchFamily="49" charset="-120"/>
                <a:ea typeface="華康粗黑體" panose="020B0709000000000000" pitchFamily="49" charset="-120"/>
                <a:cs typeface="Times New Roman"/>
              </a:rPr>
              <a:t>O</a:t>
            </a:r>
            <a:r>
              <a:rPr lang="en-US" altLang="zh-TW" sz="2800" kern="100" baseline="-25000" dirty="0" err="1">
                <a:latin typeface="華康粗黑體" panose="020B0709000000000000" pitchFamily="49" charset="-120"/>
                <a:ea typeface="華康粗黑體" panose="020B0709000000000000" pitchFamily="49" charset="-120"/>
                <a:cs typeface="Times New Roman"/>
              </a:rPr>
              <a:t>7</a:t>
            </a:r>
            <a:r>
              <a:rPr lang="en-US" altLang="zh-TW" sz="2800" kern="100" dirty="0">
                <a:latin typeface="華康粗黑體" panose="020B0709000000000000" pitchFamily="49" charset="-120"/>
                <a:ea typeface="華康粗黑體" panose="020B0709000000000000" pitchFamily="49" charset="-120"/>
                <a:cs typeface="Times New Roman"/>
              </a:rPr>
              <a:t> </a:t>
            </a:r>
            <a:r>
              <a:rPr lang="en-US" altLang="zh-TW" sz="2800" kern="100" baseline="30000" dirty="0">
                <a:latin typeface="華康粗黑體" panose="020B0709000000000000" pitchFamily="49" charset="-120"/>
                <a:ea typeface="華康粗黑體" panose="020B0709000000000000" pitchFamily="49" charset="-120"/>
                <a:cs typeface="Times New Roman"/>
              </a:rPr>
              <a:t>2</a:t>
            </a:r>
            <a:r>
              <a:rPr lang="zh-TW" altLang="zh-TW" sz="2800" kern="100" baseline="30000" dirty="0">
                <a:latin typeface="華康粗黑體" panose="020B0709000000000000" pitchFamily="49" charset="-120"/>
                <a:ea typeface="華康粗黑體" panose="020B0709000000000000" pitchFamily="49" charset="-120"/>
                <a:cs typeface="Times New Roman"/>
              </a:rPr>
              <a:t>－</a:t>
            </a:r>
            <a:r>
              <a:rPr lang="en-US" altLang="zh-TW" sz="2800" kern="100" dirty="0">
                <a:latin typeface="華康粗黑體" panose="020B0709000000000000" pitchFamily="49" charset="-120"/>
                <a:ea typeface="華康粗黑體" panose="020B0709000000000000" pitchFamily="49" charset="-120"/>
                <a:cs typeface="Times New Roman"/>
              </a:rPr>
              <a:t>]</a:t>
            </a:r>
            <a:r>
              <a:rPr lang="zh-TW" altLang="zh-TW" sz="2800" kern="100" dirty="0">
                <a:latin typeface="華康粗黑體" panose="020B0709000000000000" pitchFamily="49" charset="-120"/>
                <a:ea typeface="華康粗黑體" panose="020B0709000000000000" pitchFamily="49" charset="-120"/>
                <a:cs typeface="Times New Roman"/>
              </a:rPr>
              <a:t>增加</a:t>
            </a:r>
            <a:endParaRPr lang="zh-TW" altLang="en-US" sz="2800" dirty="0">
              <a:latin typeface="華康粗黑體" panose="020B0709000000000000" pitchFamily="49" charset="-120"/>
              <a:ea typeface="華康粗黑體" panose="020B0709000000000000" pitchFamily="49" charset="-120"/>
            </a:endParaRPr>
          </a:p>
        </p:txBody>
      </p:sp>
      <p:sp>
        <p:nvSpPr>
          <p:cNvPr id="3" name="文字方塊 2"/>
          <p:cNvSpPr txBox="1"/>
          <p:nvPr/>
        </p:nvSpPr>
        <p:spPr>
          <a:xfrm>
            <a:off x="323528" y="4797152"/>
            <a:ext cx="8280920" cy="1631216"/>
          </a:xfrm>
          <a:prstGeom prst="rect">
            <a:avLst/>
          </a:prstGeom>
          <a:noFill/>
        </p:spPr>
        <p:txBody>
          <a:bodyPr wrap="square" rtlCol="0">
            <a:spAutoFit/>
          </a:bodyPr>
          <a:lstStyle/>
          <a:p>
            <a:pPr fontAlgn="auto">
              <a:spcBef>
                <a:spcPts val="0"/>
              </a:spcBef>
              <a:spcAft>
                <a:spcPts val="0"/>
              </a:spcAft>
            </a:pPr>
            <a:r>
              <a:rPr kumimoji="0" lang="zh-TW" altLang="zh-TW" sz="20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000" kern="100" dirty="0">
                <a:solidFill>
                  <a:srgbClr val="FF0000"/>
                </a:solidFill>
                <a:latin typeface="華康POP1體W9" panose="040B0909000000000000" pitchFamily="81" charset="-120"/>
                <a:ea typeface="華康POP1體W9" panose="040B0909000000000000" pitchFamily="81" charset="-120"/>
                <a:cs typeface="Times New Roman"/>
              </a:rPr>
              <a:t>(D)</a:t>
            </a:r>
            <a:endParaRPr kumimoji="0" lang="zh-TW" altLang="zh-TW" sz="20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解析：二氧化碳溶於水中呈弱酸性，故水溶液通入二氧化碳後，</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H</a:t>
            </a:r>
            <a:r>
              <a:rPr kumimoji="0" lang="zh-TW" altLang="zh-TW" sz="2000" kern="100" baseline="30000" dirty="0">
                <a:solidFill>
                  <a:srgbClr val="0000FF"/>
                </a:solidFill>
                <a:latin typeface="華康POP1體W9" panose="040B0909000000000000" pitchFamily="81" charset="-120"/>
                <a:ea typeface="華康POP1體W9" panose="040B0909000000000000" pitchFamily="81" charset="-120"/>
                <a:cs typeface="Times New Roman"/>
              </a:rPr>
              <a:t>＋</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增加、</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OH</a:t>
            </a:r>
            <a:r>
              <a:rPr kumimoji="0" lang="zh-TW" altLang="zh-TW" sz="2000" kern="100" baseline="30000" dirty="0">
                <a:solidFill>
                  <a:srgbClr val="0000FF"/>
                </a:solidFill>
                <a:latin typeface="華康POP1體W9" panose="040B0909000000000000" pitchFamily="81" charset="-120"/>
                <a:ea typeface="華康POP1體W9" panose="040B0909000000000000" pitchFamily="81" charset="-120"/>
                <a:cs typeface="Times New Roman"/>
              </a:rPr>
              <a:t>－</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減少，使得反應向左進行，即反應向逆反應方向進行；達新平衡時，</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000" kern="100" dirty="0" err="1">
                <a:solidFill>
                  <a:srgbClr val="0000FF"/>
                </a:solidFill>
                <a:latin typeface="華康POP1體W9" panose="040B0909000000000000" pitchFamily="81" charset="-120"/>
                <a:ea typeface="華康POP1體W9" panose="040B0909000000000000" pitchFamily="81" charset="-120"/>
                <a:cs typeface="Times New Roman"/>
              </a:rPr>
              <a:t>Cr</a:t>
            </a:r>
            <a:r>
              <a:rPr kumimoji="0" lang="en-US" altLang="zh-TW" sz="2000" kern="100" baseline="-25000" dirty="0" err="1">
                <a:solidFill>
                  <a:srgbClr val="0000FF"/>
                </a:solidFill>
                <a:latin typeface="華康POP1體W9" panose="040B0909000000000000" pitchFamily="81" charset="-120"/>
                <a:ea typeface="華康POP1體W9" panose="040B0909000000000000" pitchFamily="81" charset="-120"/>
                <a:cs typeface="Times New Roman"/>
              </a:rPr>
              <a:t>2</a:t>
            </a:r>
            <a:r>
              <a:rPr kumimoji="0" lang="en-US" altLang="zh-TW" sz="2000" kern="100" dirty="0" err="1">
                <a:solidFill>
                  <a:srgbClr val="0000FF"/>
                </a:solidFill>
                <a:latin typeface="華康POP1體W9" panose="040B0909000000000000" pitchFamily="81" charset="-120"/>
                <a:ea typeface="華康POP1體W9" panose="040B0909000000000000" pitchFamily="81" charset="-120"/>
                <a:cs typeface="Times New Roman"/>
              </a:rPr>
              <a:t>O</a:t>
            </a:r>
            <a:r>
              <a:rPr kumimoji="0" lang="en-US" altLang="zh-TW" sz="2000" kern="100" baseline="-25000" dirty="0" err="1">
                <a:solidFill>
                  <a:srgbClr val="0000FF"/>
                </a:solidFill>
                <a:latin typeface="華康POP1體W9" panose="040B0909000000000000" pitchFamily="81" charset="-120"/>
                <a:ea typeface="華康POP1體W9" panose="040B0909000000000000" pitchFamily="81" charset="-120"/>
                <a:cs typeface="Times New Roman"/>
              </a:rPr>
              <a:t>7</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 </a:t>
            </a:r>
            <a:r>
              <a:rPr kumimoji="0" lang="en-US" altLang="zh-TW" sz="2000" kern="100" baseline="30000" dirty="0">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000" kern="100" baseline="300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增加、</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000" kern="100" dirty="0" err="1">
                <a:solidFill>
                  <a:srgbClr val="0000FF"/>
                </a:solidFill>
                <a:latin typeface="華康POP1體W9" panose="040B0909000000000000" pitchFamily="81" charset="-120"/>
                <a:ea typeface="華康POP1體W9" panose="040B0909000000000000" pitchFamily="81" charset="-120"/>
                <a:cs typeface="Times New Roman"/>
              </a:rPr>
              <a:t>CrO</a:t>
            </a:r>
            <a:r>
              <a:rPr kumimoji="0" lang="en-US" altLang="zh-TW" sz="2000" kern="100" baseline="-25000" dirty="0" err="1">
                <a:solidFill>
                  <a:srgbClr val="0000FF"/>
                </a:solidFill>
                <a:latin typeface="華康POP1體W9" panose="040B0909000000000000" pitchFamily="81" charset="-120"/>
                <a:ea typeface="華康POP1體W9" panose="040B0909000000000000" pitchFamily="81" charset="-120"/>
                <a:cs typeface="Times New Roman"/>
              </a:rPr>
              <a:t>4</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 </a:t>
            </a:r>
            <a:r>
              <a:rPr kumimoji="0" lang="en-US" altLang="zh-TW" sz="2000" kern="100" baseline="30000" dirty="0">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000" kern="100" baseline="300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減少，但不會等於</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0</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，故選</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(D)</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。（在可逆反應</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，兩側的離子濃度和數目都不可能為</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0</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a:t>
            </a:r>
            <a:endParaRPr kumimoji="0" lang="zh-TW" altLang="en-US" sz="20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277934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zh-TW" altLang="en-US" sz="5400">
                <a:solidFill>
                  <a:srgbClr val="FF0000"/>
                </a:solidFill>
                <a:ea typeface="華康勘亭流" pitchFamily="65" charset="-120"/>
              </a:rPr>
              <a:t>有機化合物分類</a:t>
            </a:r>
          </a:p>
        </p:txBody>
      </p:sp>
      <p:sp>
        <p:nvSpPr>
          <p:cNvPr id="74755" name="Rectangle 3"/>
          <p:cNvSpPr>
            <a:spLocks noGrp="1" noChangeArrowheads="1"/>
          </p:cNvSpPr>
          <p:nvPr>
            <p:ph type="body" idx="1"/>
          </p:nvPr>
        </p:nvSpPr>
        <p:spPr/>
        <p:txBody>
          <a:bodyPr/>
          <a:lstStyle/>
          <a:p>
            <a:pPr>
              <a:lnSpc>
                <a:spcPct val="90000"/>
              </a:lnSpc>
            </a:pPr>
            <a:r>
              <a:rPr lang="zh-TW" altLang="en-US">
                <a:solidFill>
                  <a:srgbClr val="0066FF"/>
                </a:solidFill>
                <a:ea typeface="華康中圓體" pitchFamily="49" charset="-120"/>
              </a:rPr>
              <a:t>烴類</a:t>
            </a:r>
          </a:p>
          <a:p>
            <a:pPr>
              <a:lnSpc>
                <a:spcPct val="90000"/>
              </a:lnSpc>
            </a:pPr>
            <a:r>
              <a:rPr lang="zh-TW" altLang="en-US">
                <a:solidFill>
                  <a:srgbClr val="0066FF"/>
                </a:solidFill>
                <a:ea typeface="華康中圓體" pitchFamily="49" charset="-120"/>
              </a:rPr>
              <a:t>烷</a:t>
            </a:r>
          </a:p>
          <a:p>
            <a:pPr>
              <a:lnSpc>
                <a:spcPct val="90000"/>
              </a:lnSpc>
            </a:pPr>
            <a:r>
              <a:rPr lang="zh-TW" altLang="en-US">
                <a:solidFill>
                  <a:srgbClr val="0066FF"/>
                </a:solidFill>
                <a:ea typeface="華康中圓體" pitchFamily="49" charset="-120"/>
              </a:rPr>
              <a:t>烯</a:t>
            </a:r>
          </a:p>
          <a:p>
            <a:pPr>
              <a:lnSpc>
                <a:spcPct val="90000"/>
              </a:lnSpc>
            </a:pPr>
            <a:r>
              <a:rPr lang="zh-TW" altLang="en-US">
                <a:solidFill>
                  <a:srgbClr val="0066FF"/>
                </a:solidFill>
                <a:ea typeface="華康中圓體" pitchFamily="49" charset="-120"/>
              </a:rPr>
              <a:t>炔</a:t>
            </a:r>
          </a:p>
          <a:p>
            <a:pPr>
              <a:lnSpc>
                <a:spcPct val="90000"/>
              </a:lnSpc>
            </a:pPr>
            <a:r>
              <a:rPr lang="zh-TW" altLang="en-US">
                <a:solidFill>
                  <a:srgbClr val="0066FF"/>
                </a:solidFill>
                <a:ea typeface="華康中圓體" pitchFamily="49" charset="-120"/>
              </a:rPr>
              <a:t>有機酸</a:t>
            </a:r>
          </a:p>
          <a:p>
            <a:pPr>
              <a:lnSpc>
                <a:spcPct val="90000"/>
              </a:lnSpc>
            </a:pPr>
            <a:r>
              <a:rPr lang="zh-TW" altLang="en-US">
                <a:solidFill>
                  <a:srgbClr val="0066FF"/>
                </a:solidFill>
                <a:ea typeface="華康中圓體" pitchFamily="49" charset="-120"/>
              </a:rPr>
              <a:t>醇</a:t>
            </a:r>
          </a:p>
          <a:p>
            <a:pPr>
              <a:lnSpc>
                <a:spcPct val="90000"/>
              </a:lnSpc>
            </a:pPr>
            <a:r>
              <a:rPr lang="zh-TW" altLang="en-US">
                <a:solidFill>
                  <a:srgbClr val="0066FF"/>
                </a:solidFill>
                <a:ea typeface="華康中圓體" pitchFamily="49" charset="-120"/>
              </a:rPr>
              <a:t>酯</a:t>
            </a:r>
          </a:p>
          <a:p>
            <a:pPr>
              <a:lnSpc>
                <a:spcPct val="90000"/>
              </a:lnSpc>
            </a:pPr>
            <a:r>
              <a:rPr lang="zh-TW" altLang="en-US">
                <a:solidFill>
                  <a:srgbClr val="0066FF"/>
                </a:solidFill>
                <a:ea typeface="華康中圓體" pitchFamily="49" charset="-120"/>
              </a:rPr>
              <a:t>醣</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539750" y="404813"/>
            <a:ext cx="8229600" cy="2260600"/>
          </a:xfrm>
        </p:spPr>
        <p:txBody>
          <a:bodyPr/>
          <a:lstStyle/>
          <a:p>
            <a:pPr>
              <a:lnSpc>
                <a:spcPct val="90000"/>
              </a:lnSpc>
            </a:pPr>
            <a:r>
              <a:rPr lang="en-US" altLang="zh-TW" sz="2800" dirty="0">
                <a:solidFill>
                  <a:srgbClr val="FF0000"/>
                </a:solidFill>
              </a:rPr>
              <a:t>103</a:t>
            </a:r>
          </a:p>
          <a:p>
            <a:pPr>
              <a:lnSpc>
                <a:spcPct val="90000"/>
              </a:lnSpc>
            </a:pPr>
            <a:r>
              <a:rPr lang="zh-TW" altLang="en-US" sz="2800" dirty="0"/>
              <a:t>附圖為某一種有機化合物的分子結構示意圖，根據其原子種類判斷，下列何者最可能是同一類的有機化合物？ </a:t>
            </a:r>
            <a:r>
              <a:rPr lang="en-US" altLang="zh-TW" sz="2800" dirty="0"/>
              <a:t>(A)</a:t>
            </a:r>
            <a:r>
              <a:rPr lang="zh-TW" altLang="en-US" sz="2800" dirty="0"/>
              <a:t>水 </a:t>
            </a:r>
            <a:r>
              <a:rPr lang="en-US" altLang="zh-TW" sz="2800" dirty="0"/>
              <a:t>(B)</a:t>
            </a:r>
            <a:r>
              <a:rPr lang="zh-TW" altLang="en-US" sz="2800" dirty="0"/>
              <a:t>甲烷 </a:t>
            </a:r>
            <a:r>
              <a:rPr lang="en-US" altLang="zh-TW" sz="2800" dirty="0"/>
              <a:t>(C)</a:t>
            </a:r>
            <a:r>
              <a:rPr lang="zh-TW" altLang="en-US" sz="2800" dirty="0"/>
              <a:t>乙醇 </a:t>
            </a:r>
            <a:r>
              <a:rPr lang="en-US" altLang="zh-TW" sz="2800" dirty="0"/>
              <a:t>(D)</a:t>
            </a:r>
            <a:r>
              <a:rPr lang="zh-TW" altLang="en-US" sz="2800" dirty="0"/>
              <a:t>氫氧化鈉 </a:t>
            </a:r>
          </a:p>
        </p:txBody>
      </p:sp>
      <p:pic>
        <p:nvPicPr>
          <p:cNvPr id="12292" name="Picture 4" descr="Y8F35A0-K-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2852738"/>
            <a:ext cx="273685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6588125" y="4752975"/>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ppt_x"/>
                                          </p:val>
                                        </p:tav>
                                        <p:tav tm="100000">
                                          <p:val>
                                            <p:strVal val="#ppt_x"/>
                                          </p:val>
                                        </p:tav>
                                      </p:tavLst>
                                    </p:anim>
                                    <p:anim calcmode="lin" valueType="num">
                                      <p:cBhvr additive="base">
                                        <p:cTn id="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body" idx="1"/>
          </p:nvPr>
        </p:nvSpPr>
        <p:spPr>
          <a:xfrm>
            <a:off x="395288" y="333375"/>
            <a:ext cx="8229600" cy="4103688"/>
          </a:xfrm>
        </p:spPr>
        <p:txBody>
          <a:bodyPr/>
          <a:lstStyle/>
          <a:p>
            <a:pPr marL="609600" indent="-609600"/>
            <a:r>
              <a:rPr lang="zh-TW" altLang="en-US"/>
              <a:t>小仕將乙醇、醋酸和少許的濃硫酸混合後，隔水加熟，反應產生物質甲和有機物乙。他將物質甲和有機物乙各</a:t>
            </a:r>
            <a:r>
              <a:rPr lang="en-US" altLang="zh-TW"/>
              <a:t>5 mL</a:t>
            </a:r>
            <a:r>
              <a:rPr lang="zh-TW" altLang="en-US"/>
              <a:t>，依序加入含有等量純水的</a:t>
            </a:r>
            <a:r>
              <a:rPr lang="en-US" altLang="zh-TW"/>
              <a:t>X</a:t>
            </a:r>
            <a:r>
              <a:rPr lang="zh-TW" altLang="en-US"/>
              <a:t>、</a:t>
            </a:r>
            <a:r>
              <a:rPr lang="en-US" altLang="zh-TW"/>
              <a:t>Y</a:t>
            </a:r>
            <a:r>
              <a:rPr lang="zh-TW" altLang="en-US"/>
              <a:t>二支試管中，如附圖所示，混合後靜置一段時間，下列何者為小仕觀察到這二支試管內的狀況？</a:t>
            </a:r>
            <a:br>
              <a:rPr lang="zh-TW" altLang="en-US"/>
            </a:br>
            <a:r>
              <a:rPr lang="zh-TW" altLang="en-US"/>
              <a:t/>
            </a:r>
            <a:br>
              <a:rPr lang="zh-TW" altLang="en-US"/>
            </a:br>
            <a:endParaRPr lang="zh-TW" altLang="en-US"/>
          </a:p>
        </p:txBody>
      </p:sp>
      <p:sp>
        <p:nvSpPr>
          <p:cNvPr id="217091" name="Rectangle 3"/>
          <p:cNvSpPr>
            <a:spLocks noChangeArrowheads="1"/>
          </p:cNvSpPr>
          <p:nvPr/>
        </p:nvSpPr>
        <p:spPr bwMode="auto">
          <a:xfrm>
            <a:off x="684213" y="4005263"/>
            <a:ext cx="7632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a:t>                (A) </a:t>
            </a:r>
            <a:r>
              <a:rPr lang="zh-TW" altLang="en-US"/>
              <a:t>　               </a:t>
            </a:r>
            <a:r>
              <a:rPr lang="en-US" altLang="zh-TW"/>
              <a:t>(B) </a:t>
            </a:r>
            <a:r>
              <a:rPr lang="zh-TW" altLang="en-US"/>
              <a:t>　                 </a:t>
            </a:r>
            <a:r>
              <a:rPr lang="en-US" altLang="zh-TW"/>
              <a:t>(C) </a:t>
            </a:r>
            <a:r>
              <a:rPr lang="zh-TW" altLang="en-US"/>
              <a:t>　                      </a:t>
            </a:r>
            <a:r>
              <a:rPr lang="en-US" altLang="zh-TW"/>
              <a:t>(D)</a:t>
            </a:r>
          </a:p>
        </p:txBody>
      </p:sp>
      <p:pic>
        <p:nvPicPr>
          <p:cNvPr id="217092" name="Picture 4" descr="Y8F39A0-K-1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716338"/>
            <a:ext cx="5746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5" descr="Y8F39A0-K-1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716338"/>
            <a:ext cx="5429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6" descr="Y8F39A0-K-1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3644900"/>
            <a:ext cx="5429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7" descr="Y8F39A0-K-16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3716338"/>
            <a:ext cx="6064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6" name="Picture 8" descr="Y8F39A0-K-16"/>
          <p:cNvPicPr>
            <a:picLocks noChangeAspect="1" noChangeArrowheads="1"/>
          </p:cNvPicPr>
          <p:nvPr/>
        </p:nvPicPr>
        <p:blipFill>
          <a:blip r:embed="rId6">
            <a:lum bright="-26000" contrast="44000"/>
            <a:extLst>
              <a:ext uri="{28A0092B-C50C-407E-A947-70E740481C1C}">
                <a14:useLocalDpi xmlns:a14="http://schemas.microsoft.com/office/drawing/2010/main" val="0"/>
              </a:ext>
            </a:extLst>
          </a:blip>
          <a:srcRect/>
          <a:stretch>
            <a:fillRect/>
          </a:stretch>
        </p:blipFill>
        <p:spPr bwMode="auto">
          <a:xfrm>
            <a:off x="395288" y="3573463"/>
            <a:ext cx="13239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7" name="Rectangle 9"/>
          <p:cNvSpPr>
            <a:spLocks noChangeArrowheads="1"/>
          </p:cNvSpPr>
          <p:nvPr/>
        </p:nvSpPr>
        <p:spPr bwMode="auto">
          <a:xfrm>
            <a:off x="6227763" y="6237288"/>
            <a:ext cx="108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7097">
                                            <p:txEl>
                                              <p:pRg st="0" end="0"/>
                                            </p:txEl>
                                          </p:spTgt>
                                        </p:tgtEl>
                                        <p:attrNameLst>
                                          <p:attrName>style.visibility</p:attrName>
                                        </p:attrNameLst>
                                      </p:cBhvr>
                                      <p:to>
                                        <p:strVal val="visible"/>
                                      </p:to>
                                    </p:set>
                                    <p:anim calcmode="lin" valueType="num">
                                      <p:cBhvr additive="base">
                                        <p:cTn id="7" dur="500" fill="hold"/>
                                        <p:tgtEl>
                                          <p:spTgt spid="21709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709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自然27-1"/>
          <p:cNvPicPr>
            <a:picLocks noChangeAspect="1" noChangeArrowheads="1"/>
          </p:cNvPicPr>
          <p:nvPr/>
        </p:nvPicPr>
        <p:blipFill>
          <a:blip r:embed="rId2">
            <a:extLst>
              <a:ext uri="{28A0092B-C50C-407E-A947-70E740481C1C}">
                <a14:useLocalDpi xmlns:a14="http://schemas.microsoft.com/office/drawing/2010/main" val="0"/>
              </a:ext>
            </a:extLst>
          </a:blip>
          <a:srcRect b="16624"/>
          <a:stretch>
            <a:fillRect/>
          </a:stretch>
        </p:blipFill>
        <p:spPr bwMode="auto">
          <a:xfrm>
            <a:off x="0" y="0"/>
            <a:ext cx="9002280" cy="2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2286000" y="2690336"/>
            <a:ext cx="5598368" cy="2554545"/>
          </a:xfrm>
          <a:prstGeom prst="rect">
            <a:avLst/>
          </a:prstGeom>
        </p:spPr>
        <p:txBody>
          <a:bodyPr wrap="square">
            <a:spAutoFit/>
          </a:bodyPr>
          <a:lstStyle/>
          <a:p>
            <a:r>
              <a:rPr lang="zh-TW" altLang="en-US" sz="3200" dirty="0"/>
              <a:t>機組	每度電碳排放量（</a:t>
            </a:r>
            <a:r>
              <a:rPr lang="en-US" altLang="zh-TW" sz="3200" dirty="0"/>
              <a:t>g</a:t>
            </a:r>
            <a:r>
              <a:rPr lang="zh-TW" altLang="en-US" sz="3200" dirty="0"/>
              <a:t>）</a:t>
            </a:r>
          </a:p>
          <a:p>
            <a:r>
              <a:rPr lang="zh-TW" altLang="en-US" sz="3200" dirty="0"/>
              <a:t>燃煤機組	約</a:t>
            </a:r>
            <a:r>
              <a:rPr lang="en-US" altLang="zh-TW" sz="3200" dirty="0"/>
              <a:t>790</a:t>
            </a:r>
          </a:p>
          <a:p>
            <a:r>
              <a:rPr lang="zh-TW" altLang="en-US" sz="3200" dirty="0"/>
              <a:t>燃氣機組	約</a:t>
            </a:r>
            <a:r>
              <a:rPr lang="en-US" altLang="zh-TW" sz="3200" dirty="0"/>
              <a:t>380</a:t>
            </a:r>
          </a:p>
          <a:p>
            <a:r>
              <a:rPr lang="zh-TW" altLang="en-US" sz="3200" dirty="0"/>
              <a:t>核能發電	接近</a:t>
            </a:r>
            <a:r>
              <a:rPr lang="en-US" altLang="zh-TW" sz="3200" dirty="0"/>
              <a:t>0</a:t>
            </a:r>
          </a:p>
          <a:p>
            <a:r>
              <a:rPr lang="zh-TW" altLang="en-US" sz="3200" dirty="0"/>
              <a:t>再生能源發電	接近</a:t>
            </a:r>
            <a:r>
              <a:rPr lang="en-US" altLang="zh-TW" sz="3200" dirty="0"/>
              <a:t>0</a:t>
            </a:r>
          </a:p>
        </p:txBody>
      </p:sp>
    </p:spTree>
    <p:extLst>
      <p:ext uri="{BB962C8B-B14F-4D97-AF65-F5344CB8AC3E}">
        <p14:creationId xmlns:p14="http://schemas.microsoft.com/office/powerpoint/2010/main" val="24317052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6"/>
            <a:ext cx="8229600" cy="5793507"/>
          </a:xfrm>
        </p:spPr>
        <p:txBody>
          <a:bodyPr>
            <a:normAutofit fontScale="85000" lnSpcReduction="10000"/>
          </a:bodyPr>
          <a:lstStyle/>
          <a:p>
            <a:r>
              <a:rPr lang="en-US" altLang="zh-TW" dirty="0" smtClean="0">
                <a:solidFill>
                  <a:srgbClr val="FF0000"/>
                </a:solidFill>
              </a:rPr>
              <a:t>111</a:t>
            </a:r>
            <a:r>
              <a:rPr lang="zh-TW" altLang="zh-TW" dirty="0" smtClean="0"/>
              <a:t>為</a:t>
            </a:r>
            <a:r>
              <a:rPr lang="zh-TW" altLang="zh-TW" dirty="0"/>
              <a:t>避免攝取過量咖啡因，可先降低咖啡豆中的咖啡因含量。將咖啡豆浸泡在有機溶劑中，咖啡因會溶於溶劑中，之後取出咖啡豆加熱，使溶劑揮發掉。二氯甲烷是過往常用的有機溶劑，去除咖啡因效果好又易揮發，但後來因安全疑慮而棄用，並改用乙酸乙酯。因為酯類</a:t>
            </a:r>
            <a:r>
              <a:rPr lang="en-US" altLang="zh-TW" dirty="0"/>
              <a:t>_______</a:t>
            </a:r>
            <a:r>
              <a:rPr lang="zh-TW" altLang="zh-TW" dirty="0"/>
              <a:t>，所以較無安全性疑慮，</a:t>
            </a:r>
            <a:r>
              <a:rPr lang="zh-TW" altLang="zh-TW" u="sng" dirty="0"/>
              <a:t>美國食品藥物管理局</a:t>
            </a:r>
            <a:r>
              <a:rPr lang="zh-TW" altLang="zh-TW" dirty="0"/>
              <a:t>許可使用乙酸乙酯來去除咖啡因，且無明定殘留許可標準。</a:t>
            </a:r>
          </a:p>
          <a:p>
            <a:pPr marL="0" indent="0">
              <a:buNone/>
            </a:pPr>
            <a:r>
              <a:rPr lang="en-US" altLang="zh-TW" dirty="0"/>
              <a:t>		</a:t>
            </a:r>
            <a:r>
              <a:rPr lang="zh-TW" altLang="zh-TW" dirty="0"/>
              <a:t>依據上述資訊，畫線處最適合填入下列何者？</a:t>
            </a:r>
          </a:p>
          <a:p>
            <a:pPr marL="0" indent="0">
              <a:buNone/>
            </a:pPr>
            <a:r>
              <a:rPr lang="en-US" altLang="zh-TW" dirty="0"/>
              <a:t>(A)</a:t>
            </a:r>
            <a:r>
              <a:rPr lang="zh-TW" altLang="zh-TW" dirty="0"/>
              <a:t>只由碳和氫兩種原子所組成</a:t>
            </a:r>
          </a:p>
          <a:p>
            <a:pPr marL="0" indent="0">
              <a:buNone/>
            </a:pPr>
            <a:r>
              <a:rPr lang="en-US" altLang="zh-TW" dirty="0"/>
              <a:t>(B)</a:t>
            </a:r>
            <a:r>
              <a:rPr lang="zh-TW" altLang="zh-TW" dirty="0"/>
              <a:t>是香蕉、柳丁等水果就含有的物質</a:t>
            </a:r>
          </a:p>
          <a:p>
            <a:pPr marL="0" indent="0">
              <a:buNone/>
            </a:pPr>
            <a:r>
              <a:rPr lang="en-US" altLang="zh-TW" dirty="0"/>
              <a:t>(C)</a:t>
            </a:r>
            <a:r>
              <a:rPr lang="zh-TW" altLang="zh-TW" dirty="0"/>
              <a:t>沸點比二氯甲烷高，而不易揮發去除</a:t>
            </a:r>
          </a:p>
          <a:p>
            <a:pPr marL="0" indent="0">
              <a:buNone/>
            </a:pPr>
            <a:r>
              <a:rPr lang="en-US" altLang="zh-TW" dirty="0"/>
              <a:t>(D)</a:t>
            </a:r>
            <a:r>
              <a:rPr lang="zh-TW" altLang="zh-TW" dirty="0"/>
              <a:t>是油脂與鹼性物質進行皂化反應後的產物</a:t>
            </a:r>
          </a:p>
          <a:p>
            <a:endParaRPr lang="zh-TW" altLang="en-US" dirty="0"/>
          </a:p>
        </p:txBody>
      </p:sp>
    </p:spTree>
    <p:extLst>
      <p:ext uri="{BB962C8B-B14F-4D97-AF65-F5344CB8AC3E}">
        <p14:creationId xmlns:p14="http://schemas.microsoft.com/office/powerpoint/2010/main" val="407820890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試題解析：二氯甲烷因具有毒性，會照成人體傷害，而乙酸乙酯本就存在於香蕉、柳丁等水果中，代表其無毒性，不會造成人體傷害。</a:t>
            </a:r>
            <a:endParaRPr lang="zh-TW" altLang="zh-TW" dirty="0">
              <a:latin typeface="Times New Roman"/>
              <a:ea typeface="標楷體"/>
            </a:endParaRPr>
          </a:p>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B</a:t>
            </a:r>
            <a:r>
              <a:rPr lang="zh-TW" altLang="zh-TW" dirty="0">
                <a:solidFill>
                  <a:srgbClr val="FF0000"/>
                </a:solidFill>
                <a:latin typeface="Times New Roman"/>
              </a:rPr>
              <a:t>】</a:t>
            </a:r>
            <a:endParaRPr lang="zh-TW" altLang="zh-TW" dirty="0">
              <a:effectLst/>
              <a:latin typeface="Times New Roman"/>
              <a:ea typeface="標楷體"/>
            </a:endParaRPr>
          </a:p>
        </p:txBody>
      </p:sp>
    </p:spTree>
    <p:extLst>
      <p:ext uri="{BB962C8B-B14F-4D97-AF65-F5344CB8AC3E}">
        <p14:creationId xmlns:p14="http://schemas.microsoft.com/office/powerpoint/2010/main" val="219747980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body" idx="1"/>
          </p:nvPr>
        </p:nvSpPr>
        <p:spPr>
          <a:xfrm>
            <a:off x="468313" y="404813"/>
            <a:ext cx="8229600" cy="3024187"/>
          </a:xfrm>
        </p:spPr>
        <p:txBody>
          <a:bodyPr/>
          <a:lstStyle/>
          <a:p>
            <a:pPr marL="609600" indent="-609600"/>
            <a:r>
              <a:rPr lang="zh-TW" altLang="en-US"/>
              <a:t>如圖為某古裝劇的一段對話，部分劇情雖為杜撰，但對話中所提到的內容符合科學原理。已知草灰水溶液為鹼性，根據對話內容，判斷圖中進行了何種類型的反應？　</a:t>
            </a:r>
            <a:br>
              <a:rPr lang="zh-TW" altLang="en-US"/>
            </a:br>
            <a:r>
              <a:rPr lang="en-US" altLang="zh-TW"/>
              <a:t>(A)</a:t>
            </a:r>
            <a:r>
              <a:rPr lang="zh-TW" altLang="en-US"/>
              <a:t>酯化反應　</a:t>
            </a:r>
            <a:r>
              <a:rPr lang="en-US" altLang="zh-TW"/>
              <a:t>(B)</a:t>
            </a:r>
            <a:r>
              <a:rPr lang="zh-TW" altLang="en-US"/>
              <a:t>皂化反應　</a:t>
            </a:r>
            <a:r>
              <a:rPr lang="en-US" altLang="zh-TW"/>
              <a:t>(C)</a:t>
            </a:r>
            <a:r>
              <a:rPr lang="zh-TW" altLang="en-US"/>
              <a:t>酸鹼中和　</a:t>
            </a:r>
            <a:r>
              <a:rPr lang="en-US" altLang="zh-TW"/>
              <a:t>(D)</a:t>
            </a:r>
            <a:r>
              <a:rPr lang="zh-TW" altLang="en-US"/>
              <a:t>氧化還原</a:t>
            </a:r>
          </a:p>
        </p:txBody>
      </p:sp>
      <p:pic>
        <p:nvPicPr>
          <p:cNvPr id="223235" name="Picture 3" descr="Y8ML2A0-K-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3644900"/>
            <a:ext cx="30241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6" name="Picture 4" descr="Y8ML2A0-K-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609975"/>
            <a:ext cx="313055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Rectangle 5"/>
          <p:cNvSpPr>
            <a:spLocks noChangeArrowheads="1"/>
          </p:cNvSpPr>
          <p:nvPr/>
        </p:nvSpPr>
        <p:spPr bwMode="auto">
          <a:xfrm>
            <a:off x="4029075" y="3232150"/>
            <a:ext cx="1179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000">
                <a:solidFill>
                  <a:srgbClr val="FF0000"/>
                </a:solidFill>
              </a:rPr>
              <a:t>答案：</a:t>
            </a:r>
            <a:r>
              <a:rPr lang="en-US" altLang="zh-TW" sz="2000">
                <a:solidFill>
                  <a:srgbClr val="FF0000"/>
                </a:solidFill>
              </a:rPr>
              <a:t>B</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3237"/>
                                        </p:tgtEl>
                                        <p:attrNameLst>
                                          <p:attrName>style.visibility</p:attrName>
                                        </p:attrNameLst>
                                      </p:cBhvr>
                                      <p:to>
                                        <p:strVal val="visible"/>
                                      </p:to>
                                    </p:set>
                                    <p:animEffect transition="in" filter="box(in)">
                                      <p:cBhvr>
                                        <p:cTn id="7" dur="500"/>
                                        <p:tgtEl>
                                          <p:spTgt spid="223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7"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body" idx="1"/>
          </p:nvPr>
        </p:nvSpPr>
        <p:spPr>
          <a:xfrm>
            <a:off x="539750" y="260350"/>
            <a:ext cx="8229600" cy="2736850"/>
          </a:xfrm>
        </p:spPr>
        <p:txBody>
          <a:bodyPr/>
          <a:lstStyle/>
          <a:p>
            <a:r>
              <a:rPr lang="en-US" altLang="zh-TW" sz="2400">
                <a:solidFill>
                  <a:srgbClr val="FF0000"/>
                </a:solidFill>
              </a:rPr>
              <a:t>106</a:t>
            </a:r>
            <a:r>
              <a:rPr lang="zh-TW" altLang="en-US" sz="2400"/>
              <a:t>右圖為去汙作用的步驟示意圖，下列哪一個反應可以產生與圖中物質甲相同功能的產物？</a:t>
            </a:r>
            <a:br>
              <a:rPr lang="zh-TW" altLang="en-US" sz="2400"/>
            </a:br>
            <a:r>
              <a:rPr lang="en-US" altLang="zh-TW" sz="2400"/>
              <a:t>(A)</a:t>
            </a:r>
            <a:r>
              <a:rPr lang="zh-TW" altLang="en-US" sz="2400"/>
              <a:t>乙醇＋乙酸　→</a:t>
            </a:r>
            <a:br>
              <a:rPr lang="zh-TW" altLang="en-US" sz="2400"/>
            </a:br>
            <a:r>
              <a:rPr lang="en-US" altLang="zh-TW" sz="2400"/>
              <a:t>(B)</a:t>
            </a:r>
            <a:r>
              <a:rPr lang="zh-TW" altLang="en-US" sz="2400"/>
              <a:t>碳酸鈣＋鹽酸　→</a:t>
            </a:r>
            <a:br>
              <a:rPr lang="zh-TW" altLang="en-US" sz="2400"/>
            </a:br>
            <a:r>
              <a:rPr lang="en-US" altLang="zh-TW" sz="2400"/>
              <a:t>(C)</a:t>
            </a:r>
            <a:r>
              <a:rPr lang="zh-TW" altLang="en-US" sz="2400"/>
              <a:t>油脂＋氫氧化鈉　→</a:t>
            </a:r>
            <a:br>
              <a:rPr lang="zh-TW" altLang="en-US" sz="2400"/>
            </a:br>
            <a:r>
              <a:rPr lang="en-US" altLang="zh-TW" sz="2400"/>
              <a:t>(D)</a:t>
            </a:r>
            <a:r>
              <a:rPr lang="zh-TW" altLang="en-US" sz="2400"/>
              <a:t>硫酸＋氫氧化鈉　→</a:t>
            </a:r>
            <a:r>
              <a:rPr lang="zh-TW" altLang="en-US"/>
              <a:t> </a:t>
            </a:r>
          </a:p>
        </p:txBody>
      </p:sp>
      <p:pic>
        <p:nvPicPr>
          <p:cNvPr id="297987" name="Picture 3" descr="106Y8ML2A0-K-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924175"/>
            <a:ext cx="770572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Text Box 4"/>
          <p:cNvSpPr txBox="1">
            <a:spLocks noChangeArrowheads="1"/>
          </p:cNvSpPr>
          <p:nvPr/>
        </p:nvSpPr>
        <p:spPr bwMode="auto">
          <a:xfrm>
            <a:off x="684213" y="5300663"/>
            <a:ext cx="7848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a:t>【</a:t>
            </a:r>
            <a:r>
              <a:rPr lang="zh-TW" altLang="en-US"/>
              <a:t>答案</a:t>
            </a:r>
            <a:r>
              <a:rPr lang="en-US" altLang="zh-TW"/>
              <a:t>】C</a:t>
            </a:r>
            <a:r>
              <a:rPr lang="zh-TW" altLang="en-US"/>
              <a:t>　</a:t>
            </a:r>
          </a:p>
          <a:p>
            <a:r>
              <a:rPr lang="en-US" altLang="zh-TW"/>
              <a:t>【</a:t>
            </a:r>
            <a:r>
              <a:rPr lang="zh-TW" altLang="en-US"/>
              <a:t>解析</a:t>
            </a:r>
            <a:r>
              <a:rPr lang="en-US" altLang="zh-TW"/>
              <a:t>】</a:t>
            </a:r>
            <a:r>
              <a:rPr lang="zh-TW" altLang="en-US"/>
              <a:t>圖中的物質甲應為清潔劑；</a:t>
            </a:r>
            <a:r>
              <a:rPr lang="en-US" altLang="zh-TW"/>
              <a:t>(A)</a:t>
            </a:r>
            <a:r>
              <a:rPr lang="zh-TW" altLang="en-US"/>
              <a:t>生成酯類；</a:t>
            </a:r>
            <a:r>
              <a:rPr lang="en-US" altLang="zh-TW"/>
              <a:t>(B)</a:t>
            </a:r>
            <a:r>
              <a:rPr lang="zh-TW" altLang="en-US"/>
              <a:t>生成氯化鈣和二氧化碳；</a:t>
            </a:r>
            <a:r>
              <a:rPr lang="en-US" altLang="zh-TW"/>
              <a:t>(C)</a:t>
            </a:r>
            <a:r>
              <a:rPr lang="zh-TW" altLang="en-US"/>
              <a:t>生成肥皂；</a:t>
            </a:r>
            <a:r>
              <a:rPr lang="en-US" altLang="zh-TW"/>
              <a:t>(D)</a:t>
            </a:r>
            <a:r>
              <a:rPr lang="zh-TW" altLang="en-US"/>
              <a:t>為酸鹼中和生成硫酸鈉。和物質甲有相同功能的應為</a:t>
            </a:r>
            <a:r>
              <a:rPr lang="en-US" altLang="zh-TW"/>
              <a:t>(C)</a:t>
            </a:r>
            <a:r>
              <a:rPr lang="zh-TW" altLang="en-US"/>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7988"/>
                                        </p:tgtEl>
                                        <p:attrNameLst>
                                          <p:attrName>style.visibility</p:attrName>
                                        </p:attrNameLst>
                                      </p:cBhvr>
                                      <p:to>
                                        <p:strVal val="visible"/>
                                      </p:to>
                                    </p:set>
                                    <p:animEffect transition="in" filter="box(in)">
                                      <p:cBhvr>
                                        <p:cTn id="7" dur="500"/>
                                        <p:tgtEl>
                                          <p:spTgt spid="29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8"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body" idx="1"/>
          </p:nvPr>
        </p:nvSpPr>
        <p:spPr>
          <a:xfrm>
            <a:off x="611188" y="333375"/>
            <a:ext cx="8229600" cy="3382963"/>
          </a:xfrm>
        </p:spPr>
        <p:txBody>
          <a:bodyPr/>
          <a:lstStyle/>
          <a:p>
            <a:pPr marL="609600" indent="-609600"/>
            <a:r>
              <a:rPr lang="en-US" altLang="zh-TW" sz="2400" dirty="0">
                <a:solidFill>
                  <a:srgbClr val="FF0000"/>
                </a:solidFill>
              </a:rPr>
              <a:t>104</a:t>
            </a:r>
            <a:r>
              <a:rPr lang="zh-TW" altLang="en-US" sz="2400" dirty="0"/>
              <a:t>附圖為某實驗的步驟圖，步驟四完成後，觀察到試管內的液體分成兩層。如果僅將其中的一個步驟修改，其他步驟不變，則下列四種修改方式及其結果的描述，何者正確？</a:t>
            </a:r>
            <a:br>
              <a:rPr lang="zh-TW" altLang="en-US" sz="2400" dirty="0"/>
            </a:br>
            <a:r>
              <a:rPr lang="en-US" altLang="zh-TW" sz="2400" dirty="0"/>
              <a:t>(A)</a:t>
            </a:r>
            <a:r>
              <a:rPr lang="zh-TW" altLang="en-US" sz="2400" dirty="0"/>
              <a:t>步驟一的乙酸改成同體積的食醋，反應速率會減慢　</a:t>
            </a:r>
            <a:r>
              <a:rPr lang="en-US" altLang="zh-TW" sz="2400" dirty="0"/>
              <a:t>(B)</a:t>
            </a:r>
            <a:r>
              <a:rPr lang="zh-TW" altLang="en-US" sz="2400" dirty="0"/>
              <a:t>步驟二的濃硫酸改成滴入</a:t>
            </a:r>
            <a:r>
              <a:rPr lang="en-US" altLang="zh-TW" sz="2400" dirty="0"/>
              <a:t>5</a:t>
            </a:r>
            <a:r>
              <a:rPr lang="zh-TW" altLang="en-US" sz="2400" dirty="0"/>
              <a:t>～</a:t>
            </a:r>
            <a:r>
              <a:rPr lang="en-US" altLang="zh-TW" sz="2400" dirty="0"/>
              <a:t>6</a:t>
            </a:r>
            <a:r>
              <a:rPr lang="zh-TW" altLang="en-US" sz="2400" dirty="0"/>
              <a:t>滴，反應速率會減慢　</a:t>
            </a:r>
            <a:r>
              <a:rPr lang="en-US" altLang="zh-TW" sz="2400" dirty="0"/>
              <a:t>(C)</a:t>
            </a:r>
            <a:r>
              <a:rPr lang="zh-TW" altLang="en-US" sz="2400" dirty="0"/>
              <a:t>步驟二的濃硫酸改成同濃度的醋酸，反應速率會增加　</a:t>
            </a:r>
            <a:r>
              <a:rPr lang="en-US" altLang="zh-TW" sz="2400" dirty="0"/>
              <a:t>(D)</a:t>
            </a:r>
            <a:r>
              <a:rPr lang="zh-TW" altLang="en-US" sz="2400" dirty="0"/>
              <a:t>步驟三改成置於同體積冷水中一段時間，反應速率會增加</a:t>
            </a:r>
          </a:p>
        </p:txBody>
      </p:sp>
      <p:pic>
        <p:nvPicPr>
          <p:cNvPr id="230403" name="Picture 3" descr="2015-05-26_0923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716338"/>
            <a:ext cx="79930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4" name="Rectangle 4"/>
          <p:cNvSpPr>
            <a:spLocks noChangeArrowheads="1"/>
          </p:cNvSpPr>
          <p:nvPr/>
        </p:nvSpPr>
        <p:spPr bwMode="auto">
          <a:xfrm>
            <a:off x="250825" y="5956300"/>
            <a:ext cx="8569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a:solidFill>
                  <a:srgbClr val="0000FF"/>
                </a:solidFill>
              </a:rPr>
              <a:t>解析：</a:t>
            </a:r>
            <a:r>
              <a:rPr lang="en-US" altLang="zh-TW">
                <a:solidFill>
                  <a:srgbClr val="0000FF"/>
                </a:solidFill>
              </a:rPr>
              <a:t>(A)</a:t>
            </a:r>
            <a:r>
              <a:rPr lang="zh-TW" altLang="en-US">
                <a:solidFill>
                  <a:srgbClr val="0000FF"/>
                </a:solidFill>
              </a:rPr>
              <a:t>食醋中含乙酸的濃度較低，故反應速率會較慢；</a:t>
            </a:r>
            <a:r>
              <a:rPr lang="en-US" altLang="zh-TW">
                <a:solidFill>
                  <a:srgbClr val="0000FF"/>
                </a:solidFill>
              </a:rPr>
              <a:t>(C)</a:t>
            </a:r>
            <a:r>
              <a:rPr lang="zh-TW" altLang="en-US">
                <a:solidFill>
                  <a:srgbClr val="0000FF"/>
                </a:solidFill>
              </a:rPr>
              <a:t>濃硫酸是催化劑不能用醋酸代替；</a:t>
            </a:r>
            <a:r>
              <a:rPr lang="en-US" altLang="zh-TW">
                <a:solidFill>
                  <a:srgbClr val="0000FF"/>
                </a:solidFill>
              </a:rPr>
              <a:t>(D)</a:t>
            </a:r>
            <a:r>
              <a:rPr lang="zh-TW" altLang="en-US">
                <a:solidFill>
                  <a:srgbClr val="0000FF"/>
                </a:solidFill>
              </a:rPr>
              <a:t>溫度低時反應速率較慢。</a:t>
            </a:r>
            <a:r>
              <a:rPr lang="zh-TW" altLang="en-US"/>
              <a:t> </a:t>
            </a:r>
          </a:p>
        </p:txBody>
      </p:sp>
      <p:sp>
        <p:nvSpPr>
          <p:cNvPr id="230405" name="Rectangle 5"/>
          <p:cNvSpPr>
            <a:spLocks noChangeArrowheads="1"/>
          </p:cNvSpPr>
          <p:nvPr/>
        </p:nvSpPr>
        <p:spPr bwMode="auto">
          <a:xfrm>
            <a:off x="7596188" y="3860800"/>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box(in)">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30405">
                                            <p:txEl>
                                              <p:pRg st="0" end="0"/>
                                            </p:txEl>
                                          </p:spTgt>
                                        </p:tgtEl>
                                        <p:attrNameLst>
                                          <p:attrName>style.visibility</p:attrName>
                                        </p:attrNameLst>
                                      </p:cBhvr>
                                      <p:to>
                                        <p:strVal val="visible"/>
                                      </p:to>
                                    </p:set>
                                    <p:animEffect transition="in" filter="box(in)">
                                      <p:cBhvr>
                                        <p:cTn id="12" dur="500"/>
                                        <p:tgtEl>
                                          <p:spTgt spid="2304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457200" y="274638"/>
            <a:ext cx="8229600" cy="3586162"/>
          </a:xfrm>
        </p:spPr>
        <p:txBody>
          <a:bodyPr anchor="t"/>
          <a:lstStyle/>
          <a:p>
            <a:pPr algn="l"/>
            <a:r>
              <a:rPr lang="zh-TW" altLang="en-US" sz="2800"/>
              <a:t>「起雲劑」是一種食品添加物，也是一種界面活性劑，能使原本有明顯界面、不互溶的水狀與油狀液體混合均勻而不分層。下列哪一種物質加入附圖的油水分層試管中，最能達到上述的效果？</a:t>
            </a:r>
            <a:br>
              <a:rPr lang="zh-TW" altLang="en-US" sz="2800"/>
            </a:br>
            <a:r>
              <a:rPr lang="zh-TW" altLang="en-US" sz="2800"/>
              <a:t/>
            </a:r>
            <a:br>
              <a:rPr lang="zh-TW" altLang="en-US" sz="2800"/>
            </a:br>
            <a:r>
              <a:rPr lang="en-US" altLang="zh-TW" sz="2800"/>
              <a:t>(A)</a:t>
            </a:r>
            <a:r>
              <a:rPr lang="zh-TW" altLang="en-US" sz="2800"/>
              <a:t>蒸餾水　　　　</a:t>
            </a:r>
            <a:r>
              <a:rPr lang="en-US" altLang="zh-TW" sz="2800"/>
              <a:t>(B)</a:t>
            </a:r>
            <a:r>
              <a:rPr lang="zh-TW" altLang="en-US" sz="2800"/>
              <a:t>肥皂水　　</a:t>
            </a:r>
            <a:br>
              <a:rPr lang="zh-TW" altLang="en-US" sz="2800"/>
            </a:br>
            <a:r>
              <a:rPr lang="en-US" altLang="zh-TW" sz="2800"/>
              <a:t>(C)</a:t>
            </a:r>
            <a:r>
              <a:rPr lang="zh-TW" altLang="en-US" sz="2800"/>
              <a:t>飽和食鹽水　　</a:t>
            </a:r>
            <a:r>
              <a:rPr lang="en-US" altLang="zh-TW" sz="2800"/>
              <a:t>(D)</a:t>
            </a:r>
            <a:r>
              <a:rPr lang="zh-TW" altLang="en-US" sz="2800"/>
              <a:t>葡萄糖水溶液</a:t>
            </a:r>
            <a:r>
              <a:rPr lang="zh-TW" altLang="en-US" sz="4000"/>
              <a:t> </a:t>
            </a:r>
          </a:p>
        </p:txBody>
      </p:sp>
      <p:sp>
        <p:nvSpPr>
          <p:cNvPr id="251907" name="Rectangle 3"/>
          <p:cNvSpPr>
            <a:spLocks noGrp="1" noChangeArrowheads="1"/>
          </p:cNvSpPr>
          <p:nvPr>
            <p:ph type="body" idx="1"/>
          </p:nvPr>
        </p:nvSpPr>
        <p:spPr>
          <a:xfrm>
            <a:off x="457200" y="4508500"/>
            <a:ext cx="5699125" cy="1617663"/>
          </a:xfrm>
        </p:spPr>
        <p:txBody>
          <a:bodyPr/>
          <a:lstStyle/>
          <a:p>
            <a:pPr>
              <a:lnSpc>
                <a:spcPct val="80000"/>
              </a:lnSpc>
            </a:pPr>
            <a:r>
              <a:rPr lang="zh-TW" altLang="en-US" sz="2800"/>
              <a:t>答案：</a:t>
            </a:r>
            <a:r>
              <a:rPr lang="en-US" altLang="zh-TW" sz="2800"/>
              <a:t>B</a:t>
            </a:r>
          </a:p>
          <a:p>
            <a:pPr>
              <a:lnSpc>
                <a:spcPct val="80000"/>
              </a:lnSpc>
            </a:pPr>
            <a:r>
              <a:rPr lang="zh-TW" altLang="en-US" sz="2800"/>
              <a:t>解析：油水不互溶，肥皂水加入油水分層試管中可以達到題幹起雲劑的效果，故答案應選</a:t>
            </a:r>
            <a:r>
              <a:rPr lang="en-US" altLang="zh-TW" sz="2800"/>
              <a:t>(B)</a:t>
            </a:r>
            <a:r>
              <a:rPr lang="zh-TW" altLang="en-US" sz="2800"/>
              <a:t>。 </a:t>
            </a:r>
          </a:p>
        </p:txBody>
      </p:sp>
      <p:pic>
        <p:nvPicPr>
          <p:cNvPr id="2519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788" y="1700213"/>
            <a:ext cx="936625" cy="3024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1907">
                                            <p:txEl>
                                              <p:pRg st="0" end="0"/>
                                            </p:txEl>
                                          </p:spTgt>
                                        </p:tgtEl>
                                        <p:attrNameLst>
                                          <p:attrName>style.visibility</p:attrName>
                                        </p:attrNameLst>
                                      </p:cBhvr>
                                      <p:to>
                                        <p:strVal val="visible"/>
                                      </p:to>
                                    </p:set>
                                    <p:animEffect transition="in" filter="blinds(horizontal)">
                                      <p:cBhvr>
                                        <p:cTn id="7" dur="500"/>
                                        <p:tgtEl>
                                          <p:spTgt spid="2519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1907">
                                            <p:txEl>
                                              <p:pRg st="1" end="1"/>
                                            </p:txEl>
                                          </p:spTgt>
                                        </p:tgtEl>
                                        <p:attrNameLst>
                                          <p:attrName>style.visibility</p:attrName>
                                        </p:attrNameLst>
                                      </p:cBhvr>
                                      <p:to>
                                        <p:strVal val="visible"/>
                                      </p:to>
                                    </p:set>
                                    <p:animEffect transition="in" filter="blinds(horizontal)">
                                      <p:cBhvr>
                                        <p:cTn id="12" dur="500"/>
                                        <p:tgtEl>
                                          <p:spTgt spid="2519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r>
              <a:rPr lang="zh-TW" altLang="en-US" sz="2000"/>
              <a:t>答案：</a:t>
            </a:r>
            <a:r>
              <a:rPr lang="en-US" altLang="zh-TW" sz="2000"/>
              <a:t>D</a:t>
            </a:r>
            <a:br>
              <a:rPr lang="en-US" altLang="zh-TW" sz="2000"/>
            </a:br>
            <a:r>
              <a:rPr lang="zh-TW" altLang="en-US" sz="2000"/>
              <a:t>解析：由於酸類、醇類和酯類的組成都有氧，而甲苯是碳氫化合物，可推測為烴類，故答案為</a:t>
            </a:r>
            <a:r>
              <a:rPr lang="en-US" altLang="zh-TW" sz="2000"/>
              <a:t>(D)</a:t>
            </a:r>
            <a:r>
              <a:rPr lang="zh-TW" altLang="en-US" sz="2000"/>
              <a:t>。</a:t>
            </a:r>
          </a:p>
        </p:txBody>
      </p:sp>
      <p:sp>
        <p:nvSpPr>
          <p:cNvPr id="289795" name="Rectangle 3"/>
          <p:cNvSpPr>
            <a:spLocks noGrp="1" noChangeArrowheads="1"/>
          </p:cNvSpPr>
          <p:nvPr>
            <p:ph type="body" idx="1"/>
          </p:nvPr>
        </p:nvSpPr>
        <p:spPr/>
        <p:txBody>
          <a:bodyPr/>
          <a:lstStyle/>
          <a:p>
            <a:pPr marL="609600" indent="-609600"/>
            <a:r>
              <a:rPr lang="zh-TW" altLang="en-US"/>
              <a:t>甲苯是一種碳氫化合物，常溫時為無色的液體，具有特殊的氣味且難溶於水，是製造塗料、黏著劑與指甲油時常用的溶劑，長期接觸可能會對神經系統造成傷害。根據上述，甲苯應為下列哪一類有機化合物？</a:t>
            </a:r>
            <a:br>
              <a:rPr lang="zh-TW" altLang="en-US"/>
            </a:br>
            <a:r>
              <a:rPr lang="en-US" altLang="zh-TW"/>
              <a:t>(A)</a:t>
            </a:r>
            <a:r>
              <a:rPr lang="zh-TW" altLang="en-US"/>
              <a:t>酸類　　</a:t>
            </a:r>
            <a:r>
              <a:rPr lang="en-US" altLang="zh-TW"/>
              <a:t>(B)</a:t>
            </a:r>
            <a:r>
              <a:rPr lang="zh-TW" altLang="en-US"/>
              <a:t>醇類　　</a:t>
            </a:r>
            <a:r>
              <a:rPr lang="en-US" altLang="zh-TW"/>
              <a:t>(C)</a:t>
            </a:r>
            <a:r>
              <a:rPr lang="zh-TW" altLang="en-US"/>
              <a:t>酯類　　</a:t>
            </a:r>
            <a:r>
              <a:rPr lang="en-US" altLang="zh-TW"/>
              <a:t>(D)</a:t>
            </a:r>
            <a:r>
              <a:rPr lang="zh-TW" altLang="en-US"/>
              <a:t>烴類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9794"/>
                                        </p:tgtEl>
                                        <p:attrNameLst>
                                          <p:attrName>style.visibility</p:attrName>
                                        </p:attrNameLst>
                                      </p:cBhvr>
                                      <p:to>
                                        <p:strVal val="visible"/>
                                      </p:to>
                                    </p:set>
                                    <p:animEffect transition="in" filter="box(in)">
                                      <p:cBhvr>
                                        <p:cTn id="7" dur="500"/>
                                        <p:tgtEl>
                                          <p:spTgt spid="289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4"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body" idx="1"/>
          </p:nvPr>
        </p:nvSpPr>
        <p:spPr>
          <a:xfrm>
            <a:off x="539750" y="549275"/>
            <a:ext cx="8229600" cy="3167063"/>
          </a:xfrm>
        </p:spPr>
        <p:txBody>
          <a:bodyPr/>
          <a:lstStyle/>
          <a:p>
            <a:r>
              <a:rPr lang="en-US" altLang="zh-TW" sz="2800">
                <a:solidFill>
                  <a:srgbClr val="FF0000"/>
                </a:solidFill>
              </a:rPr>
              <a:t>106</a:t>
            </a:r>
            <a:r>
              <a:rPr lang="zh-TW" altLang="en-US"/>
              <a:t>「</a:t>
            </a:r>
            <a:r>
              <a:rPr lang="zh-TW" altLang="en-US" sz="2800"/>
              <a:t>磺火捕魚」是僅存於臺灣北海岸金山一帶的傳統捕魚方式。漁民利用電石（主成分為碳化鈣（</a:t>
            </a:r>
            <a:r>
              <a:rPr lang="en-US" altLang="zh-TW" sz="2800"/>
              <a:t>CaC</a:t>
            </a:r>
            <a:r>
              <a:rPr lang="en-US" altLang="zh-TW" sz="2800" baseline="-25000"/>
              <a:t>2</a:t>
            </a:r>
            <a:r>
              <a:rPr lang="zh-TW" altLang="en-US" sz="2800"/>
              <a:t>））加水，反應產生電石氣（</a:t>
            </a:r>
            <a:r>
              <a:rPr lang="en-US" altLang="zh-TW" sz="2800"/>
              <a:t>C</a:t>
            </a:r>
            <a:r>
              <a:rPr lang="en-US" altLang="zh-TW" sz="2800" baseline="-25000"/>
              <a:t>2</a:t>
            </a:r>
            <a:r>
              <a:rPr lang="en-US" altLang="zh-TW" sz="2800"/>
              <a:t>H</a:t>
            </a:r>
            <a:r>
              <a:rPr lang="en-US" altLang="zh-TW" sz="2800" baseline="-25000"/>
              <a:t>2</a:t>
            </a:r>
            <a:r>
              <a:rPr lang="zh-TW" altLang="en-US" sz="2800"/>
              <a:t>）和氫氧化鈣（</a:t>
            </a:r>
            <a:r>
              <a:rPr lang="en-US" altLang="zh-TW" sz="2800"/>
              <a:t>Ca(OH)</a:t>
            </a:r>
            <a:r>
              <a:rPr lang="en-US" altLang="zh-TW" sz="2800" baseline="-25000"/>
              <a:t>2</a:t>
            </a:r>
            <a:r>
              <a:rPr lang="zh-TW" altLang="en-US" sz="2800"/>
              <a:t>），再點燃電石氣，會產生強光，利用魚的趨光性，吸引魚群聚集，即可捕撈上船。因為點燃電石氣時會產生強光及巨響，所以此種捕魚方式也俗稱「蹦火仔」。</a:t>
            </a:r>
          </a:p>
        </p:txBody>
      </p:sp>
      <p:sp>
        <p:nvSpPr>
          <p:cNvPr id="325635" name="Text Box 3"/>
          <p:cNvSpPr txBox="1">
            <a:spLocks noChangeArrowheads="1"/>
          </p:cNvSpPr>
          <p:nvPr/>
        </p:nvSpPr>
        <p:spPr bwMode="auto">
          <a:xfrm>
            <a:off x="684213" y="3789363"/>
            <a:ext cx="7848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a:t>	</a:t>
            </a:r>
            <a:r>
              <a:rPr lang="zh-TW" altLang="en-US" sz="2800"/>
              <a:t>關於文中所提到「電石氣」，應屬於下列哪一類物質？</a:t>
            </a:r>
            <a:br>
              <a:rPr lang="zh-TW" altLang="en-US" sz="2800"/>
            </a:br>
            <a:r>
              <a:rPr lang="en-US" altLang="zh-TW" sz="2800"/>
              <a:t>(A)</a:t>
            </a:r>
            <a:r>
              <a:rPr lang="zh-TW" altLang="en-US" sz="2800"/>
              <a:t>烴類化合物　　</a:t>
            </a:r>
            <a:r>
              <a:rPr lang="en-US" altLang="zh-TW" sz="2800"/>
              <a:t>(B)</a:t>
            </a:r>
            <a:r>
              <a:rPr lang="zh-TW" altLang="en-US" sz="2800"/>
              <a:t>金屬氧化物</a:t>
            </a:r>
            <a:br>
              <a:rPr lang="zh-TW" altLang="en-US" sz="2800"/>
            </a:br>
            <a:r>
              <a:rPr lang="en-US" altLang="zh-TW" sz="2800"/>
              <a:t>(C)</a:t>
            </a:r>
            <a:r>
              <a:rPr lang="zh-TW" altLang="en-US" sz="2800"/>
              <a:t>醇類化合物　　</a:t>
            </a:r>
            <a:r>
              <a:rPr lang="en-US" altLang="zh-TW" sz="2800"/>
              <a:t>(D)</a:t>
            </a:r>
            <a:r>
              <a:rPr lang="zh-TW" altLang="en-US" sz="2800"/>
              <a:t>無機化合物</a:t>
            </a:r>
          </a:p>
        </p:txBody>
      </p:sp>
      <p:sp>
        <p:nvSpPr>
          <p:cNvPr id="325636" name="Rectangle 4"/>
          <p:cNvSpPr>
            <a:spLocks noChangeArrowheads="1"/>
          </p:cNvSpPr>
          <p:nvPr/>
        </p:nvSpPr>
        <p:spPr bwMode="auto">
          <a:xfrm>
            <a:off x="971550" y="6021388"/>
            <a:ext cx="125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a:t>【</a:t>
            </a:r>
            <a:r>
              <a:rPr lang="zh-TW" altLang="en-US"/>
              <a:t>答案</a:t>
            </a:r>
            <a:r>
              <a:rPr lang="en-US" altLang="zh-TW"/>
              <a:t>】A</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755576" y="40466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kern="100">
                <a:solidFill>
                  <a:srgbClr val="FF0000"/>
                </a:solidFill>
                <a:latin typeface="華康中黑體" panose="020B0509000000000000" pitchFamily="49" charset="-120"/>
                <a:ea typeface="華康中黑體" panose="020B0509000000000000" pitchFamily="49" charset="-120"/>
                <a:cs typeface="Times New Roman"/>
              </a:rPr>
              <a:t>107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下列為某網頁上的一則問與答：</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r>
            <a:b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b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根據上述，下列關於外包裝塑膠套材質的性質敘述和結構示意圖，何者正確？</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t>
            </a:r>
            <a:endParaRPr kumimoji="0" lang="zh-TW" altLang="en-US" sz="2400" dirty="0">
              <a:latin typeface="華康中黑體" panose="020B0509000000000000" pitchFamily="49" charset="-120"/>
              <a:ea typeface="華康中黑體" panose="020B0509000000000000" pitchFamily="49" charset="-120"/>
            </a:endParaRPr>
          </a:p>
        </p:txBody>
      </p:sp>
      <p:graphicFrame>
        <p:nvGraphicFramePr>
          <p:cNvPr id="3" name="物件 2"/>
          <p:cNvGraphicFramePr>
            <a:graphicFrameLocks noChangeAspect="1"/>
          </p:cNvGraphicFramePr>
          <p:nvPr>
            <p:extLst>
              <p:ext uri="{D42A27DB-BD31-4B8C-83A1-F6EECF244321}">
                <p14:modId xmlns:p14="http://schemas.microsoft.com/office/powerpoint/2010/main" val="887062967"/>
              </p:ext>
            </p:extLst>
          </p:nvPr>
        </p:nvGraphicFramePr>
        <p:xfrm>
          <a:off x="935596" y="1700808"/>
          <a:ext cx="7272808" cy="1728192"/>
        </p:xfrm>
        <a:graphic>
          <a:graphicData uri="http://schemas.openxmlformats.org/presentationml/2006/ole">
            <mc:AlternateContent xmlns:mc="http://schemas.openxmlformats.org/markup-compatibility/2006">
              <mc:Choice xmlns:v="urn:schemas-microsoft-com:vml" Requires="v">
                <p:oleObj spid="_x0000_s284944" name="Picture" r:id="rId3" imgW="3483906" imgH="1105703" progId="Word.Picture.8">
                  <p:embed/>
                </p:oleObj>
              </mc:Choice>
              <mc:Fallback>
                <p:oleObj name="Picture" r:id="rId3" imgW="3483906" imgH="1105703"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596" y="1700808"/>
                        <a:ext cx="7272808" cy="1728192"/>
                      </a:xfrm>
                      <a:prstGeom prst="rect">
                        <a:avLst/>
                      </a:prstGeom>
                      <a:noFill/>
                    </p:spPr>
                  </p:pic>
                </p:oleObj>
              </mc:Fallback>
            </mc:AlternateContent>
          </a:graphicData>
        </a:graphic>
      </p:graphicFrame>
      <p:graphicFrame>
        <p:nvGraphicFramePr>
          <p:cNvPr id="4" name="物件 3"/>
          <p:cNvGraphicFramePr>
            <a:graphicFrameLocks noChangeAspect="1"/>
          </p:cNvGraphicFramePr>
          <p:nvPr>
            <p:extLst>
              <p:ext uri="{D42A27DB-BD31-4B8C-83A1-F6EECF244321}">
                <p14:modId xmlns:p14="http://schemas.microsoft.com/office/powerpoint/2010/main" val="1682897965"/>
              </p:ext>
            </p:extLst>
          </p:nvPr>
        </p:nvGraphicFramePr>
        <p:xfrm>
          <a:off x="251520" y="3789040"/>
          <a:ext cx="1872208" cy="2016224"/>
        </p:xfrm>
        <a:graphic>
          <a:graphicData uri="http://schemas.openxmlformats.org/presentationml/2006/ole">
            <mc:AlternateContent xmlns:mc="http://schemas.openxmlformats.org/markup-compatibility/2006">
              <mc:Choice xmlns:v="urn:schemas-microsoft-com:vml" Requires="v">
                <p:oleObj spid="_x0000_s284945" name="Document" r:id="rId5" imgW="1019924" imgH="1144823" progId="Word.Document.8">
                  <p:embed/>
                </p:oleObj>
              </mc:Choice>
              <mc:Fallback>
                <p:oleObj name="Document" r:id="rId5" imgW="1019924" imgH="1144823"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3789040"/>
                        <a:ext cx="1872208" cy="2016224"/>
                      </a:xfrm>
                      <a:prstGeom prst="rect">
                        <a:avLst/>
                      </a:prstGeom>
                      <a:noFill/>
                    </p:spPr>
                  </p:pic>
                </p:oleObj>
              </mc:Fallback>
            </mc:AlternateContent>
          </a:graphicData>
        </a:graphic>
      </p:graphicFrame>
      <p:graphicFrame>
        <p:nvGraphicFramePr>
          <p:cNvPr id="5" name="物件 4"/>
          <p:cNvGraphicFramePr>
            <a:graphicFrameLocks noChangeAspect="1"/>
          </p:cNvGraphicFramePr>
          <p:nvPr>
            <p:extLst>
              <p:ext uri="{D42A27DB-BD31-4B8C-83A1-F6EECF244321}">
                <p14:modId xmlns:p14="http://schemas.microsoft.com/office/powerpoint/2010/main" val="1208154345"/>
              </p:ext>
            </p:extLst>
          </p:nvPr>
        </p:nvGraphicFramePr>
        <p:xfrm>
          <a:off x="2195736" y="3789040"/>
          <a:ext cx="1584176" cy="2088232"/>
        </p:xfrm>
        <a:graphic>
          <a:graphicData uri="http://schemas.openxmlformats.org/presentationml/2006/ole">
            <mc:AlternateContent xmlns:mc="http://schemas.openxmlformats.org/markup-compatibility/2006">
              <mc:Choice xmlns:v="urn:schemas-microsoft-com:vml" Requires="v">
                <p:oleObj spid="_x0000_s284946" name="Document" r:id="rId7" imgW="1019924" imgH="1144823" progId="Word.Document.8">
                  <p:embed/>
                </p:oleObj>
              </mc:Choice>
              <mc:Fallback>
                <p:oleObj name="Document" r:id="rId7" imgW="1019924" imgH="1144823"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736" y="3789040"/>
                        <a:ext cx="1584176" cy="2088232"/>
                      </a:xfrm>
                      <a:prstGeom prst="rect">
                        <a:avLst/>
                      </a:prstGeom>
                      <a:noFill/>
                    </p:spPr>
                  </p:pic>
                </p:oleObj>
              </mc:Fallback>
            </mc:AlternateContent>
          </a:graphicData>
        </a:graphic>
      </p:graphicFrame>
      <p:graphicFrame>
        <p:nvGraphicFramePr>
          <p:cNvPr id="6" name="物件 5"/>
          <p:cNvGraphicFramePr>
            <a:graphicFrameLocks noChangeAspect="1"/>
          </p:cNvGraphicFramePr>
          <p:nvPr>
            <p:extLst>
              <p:ext uri="{D42A27DB-BD31-4B8C-83A1-F6EECF244321}">
                <p14:modId xmlns:p14="http://schemas.microsoft.com/office/powerpoint/2010/main" val="1092508395"/>
              </p:ext>
            </p:extLst>
          </p:nvPr>
        </p:nvGraphicFramePr>
        <p:xfrm>
          <a:off x="3851920" y="3789040"/>
          <a:ext cx="2016224" cy="2160240"/>
        </p:xfrm>
        <a:graphic>
          <a:graphicData uri="http://schemas.openxmlformats.org/presentationml/2006/ole">
            <mc:AlternateContent xmlns:mc="http://schemas.openxmlformats.org/markup-compatibility/2006">
              <mc:Choice xmlns:v="urn:schemas-microsoft-com:vml" Requires="v">
                <p:oleObj spid="_x0000_s284947" name="Document" r:id="rId9" imgW="1110151" imgH="1144823" progId="Word.Document.8">
                  <p:embed/>
                </p:oleObj>
              </mc:Choice>
              <mc:Fallback>
                <p:oleObj name="Document" r:id="rId9" imgW="1110151" imgH="1144823"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1920" y="3789040"/>
                        <a:ext cx="2016224" cy="2160240"/>
                      </a:xfrm>
                      <a:prstGeom prst="rect">
                        <a:avLst/>
                      </a:prstGeom>
                      <a:noFill/>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2427347749"/>
              </p:ext>
            </p:extLst>
          </p:nvPr>
        </p:nvGraphicFramePr>
        <p:xfrm>
          <a:off x="6228184" y="3789040"/>
          <a:ext cx="2232248" cy="2160240"/>
        </p:xfrm>
        <a:graphic>
          <a:graphicData uri="http://schemas.openxmlformats.org/presentationml/2006/ole">
            <mc:AlternateContent xmlns:mc="http://schemas.openxmlformats.org/markup-compatibility/2006">
              <mc:Choice xmlns:v="urn:schemas-microsoft-com:vml" Requires="v">
                <p:oleObj spid="_x0000_s284948" name="Document" r:id="rId11" imgW="1110151" imgH="1144823" progId="Word.Document.8">
                  <p:embed/>
                </p:oleObj>
              </mc:Choice>
              <mc:Fallback>
                <p:oleObj name="Document" r:id="rId11" imgW="1110151" imgH="1144823" progId="Word.Document.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28184" y="3789040"/>
                        <a:ext cx="2232248" cy="2160240"/>
                      </a:xfrm>
                      <a:prstGeom prst="rect">
                        <a:avLst/>
                      </a:prstGeom>
                      <a:noFill/>
                    </p:spPr>
                  </p:pic>
                </p:oleObj>
              </mc:Fallback>
            </mc:AlternateContent>
          </a:graphicData>
        </a:graphic>
      </p:graphicFrame>
      <p:sp>
        <p:nvSpPr>
          <p:cNvPr id="8" name="矩形 7"/>
          <p:cNvSpPr/>
          <p:nvPr/>
        </p:nvSpPr>
        <p:spPr>
          <a:xfrm>
            <a:off x="5147638" y="6165304"/>
            <a:ext cx="1151277" cy="369332"/>
          </a:xfrm>
          <a:prstGeom prst="rect">
            <a:avLst/>
          </a:prstGeom>
        </p:spPr>
        <p:txBody>
          <a:bodyPr wrap="none">
            <a:spAutoFit/>
          </a:bodyPr>
          <a:lstStyle/>
          <a:p>
            <a:pPr fontAlgn="auto">
              <a:spcBef>
                <a:spcPts val="0"/>
              </a:spcBef>
              <a:spcAft>
                <a:spcPts val="0"/>
              </a:spcAft>
            </a:pPr>
            <a:r>
              <a:rPr kumimoji="0" lang="zh-TW" altLang="zh-TW" dirty="0">
                <a:solidFill>
                  <a:prstClr val="black"/>
                </a:solidFill>
                <a:latin typeface="Calibri"/>
                <a:ea typeface="新細明體"/>
              </a:rPr>
              <a:t>答案：</a:t>
            </a:r>
            <a:r>
              <a:rPr kumimoji="0" lang="en-US" altLang="zh-TW" dirty="0">
                <a:solidFill>
                  <a:prstClr val="black"/>
                </a:solidFill>
                <a:latin typeface="Calibri"/>
                <a:ea typeface="新細明體"/>
              </a:rPr>
              <a:t>(A)</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9096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2722314"/>
          </a:xfrm>
        </p:spPr>
        <p:txBody>
          <a:bodyPr>
            <a:normAutofit/>
          </a:bodyPr>
          <a:lstStyle/>
          <a:p>
            <a:pPr algn="l"/>
            <a:r>
              <a:rPr lang="en-US" altLang="zh-TW" sz="3200" kern="100" dirty="0" err="1" smtClean="0">
                <a:solidFill>
                  <a:srgbClr val="00B050"/>
                </a:solidFill>
                <a:latin typeface="華康中黑體" panose="020B0509000000000000" pitchFamily="49" charset="-120"/>
                <a:ea typeface="華康中黑體" panose="020B0509000000000000" pitchFamily="49" charset="-120"/>
                <a:cs typeface="Times New Roman"/>
              </a:rPr>
              <a:t>109</a:t>
            </a:r>
            <a:r>
              <a:rPr lang="en-US" altLang="zh-TW" sz="3200" kern="100" dirty="0" err="1" smtClean="0">
                <a:latin typeface="華康中黑體" panose="020B0509000000000000" pitchFamily="49" charset="-120"/>
                <a:ea typeface="華康中黑體" panose="020B0509000000000000" pitchFamily="49" charset="-120"/>
                <a:cs typeface="Times New Roman"/>
              </a:rPr>
              <a:t>3D</a:t>
            </a:r>
            <a:r>
              <a:rPr lang="zh-TW" altLang="zh-TW" sz="3200" kern="100" dirty="0">
                <a:latin typeface="華康中黑體" panose="020B0509000000000000" pitchFamily="49" charset="-120"/>
                <a:ea typeface="華康中黑體" panose="020B0509000000000000" pitchFamily="49" charset="-120"/>
                <a:cs typeface="Times New Roman"/>
              </a:rPr>
              <a:t>畫筆是一種立體繪圖工具，利用加熱後的塑膠材料製作立體物品，其中的塑膠材料具有遇熱會軟化（或熔化），冷卻後又會變硬的特性。依據介紹，上述塑膠材料種類和其結構示意圖的配對，最可能為下列何者？</a:t>
            </a:r>
            <a:endParaRPr lang="zh-TW" altLang="en-US" sz="3200" dirty="0">
              <a:latin typeface="華康中黑體" panose="020B0509000000000000" pitchFamily="49" charset="-120"/>
              <a:ea typeface="華康中黑體" panose="020B0509000000000000" pitchFamily="49" charset="-120"/>
            </a:endParaRPr>
          </a:p>
        </p:txBody>
      </p:sp>
      <p:pic>
        <p:nvPicPr>
          <p:cNvPr id="24578" name="Picture 2" descr="Y8ML202-K-1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3429000"/>
            <a:ext cx="1800200"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Y8ML202-K-1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1575" y="3573016"/>
            <a:ext cx="1842796"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Y8ML202-K-11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573016"/>
            <a:ext cx="1842796"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Y8ML202-K-11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573016"/>
            <a:ext cx="1842796"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672209" y="5288340"/>
            <a:ext cx="8064896" cy="1569660"/>
          </a:xfrm>
          <a:prstGeom prst="rect">
            <a:avLst/>
          </a:prstGeom>
          <a:noFill/>
        </p:spPr>
        <p:txBody>
          <a:bodyPr wrap="square" rtlCol="0">
            <a:spAutoFit/>
          </a:bodyPr>
          <a:lstStyle/>
          <a:p>
            <a:pPr fontAlgn="auto">
              <a:spcBef>
                <a:spcPts val="0"/>
              </a:spcBef>
              <a:spcAft>
                <a:spcPts val="0"/>
              </a:spcAft>
            </a:pPr>
            <a:r>
              <a:rPr kumimoji="0" lang="zh-TW" altLang="zh-TW" sz="24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400" kern="100" dirty="0">
                <a:solidFill>
                  <a:srgbClr val="FF0000"/>
                </a:solidFill>
                <a:latin typeface="華康POP1體W9" panose="040B0909000000000000" pitchFamily="81" charset="-120"/>
                <a:ea typeface="華康POP1體W9" panose="040B0909000000000000" pitchFamily="81" charset="-120"/>
                <a:cs typeface="Times New Roman"/>
              </a:rPr>
              <a:t>(A)</a:t>
            </a:r>
            <a:endParaRPr kumimoji="0" lang="zh-TW" altLang="zh-TW" sz="24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解析：「塑膠材料具有遇熱會軟化（或熔化），冷卻後又會變硬的特性」說明此塑膠材料為熱塑性聚合物，而熱塑性聚合物屬於鏈狀結構，故選</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(A)</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endParaRPr kumimoji="0" lang="zh-TW" altLang="en-US" sz="24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10958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60648"/>
            <a:ext cx="8229600" cy="5865515"/>
          </a:xfrm>
        </p:spPr>
        <p:txBody>
          <a:bodyPr>
            <a:normAutofit fontScale="70000" lnSpcReduction="20000"/>
          </a:bodyPr>
          <a:lstStyle/>
          <a:p>
            <a:pPr marL="0" indent="0">
              <a:buNone/>
            </a:pPr>
            <a:r>
              <a:rPr lang="en-US" altLang="zh-TW" dirty="0" smtClean="0">
                <a:solidFill>
                  <a:srgbClr val="FF0000"/>
                </a:solidFill>
              </a:rPr>
              <a:t>111</a:t>
            </a:r>
            <a:r>
              <a:rPr lang="zh-TW" altLang="en-US" dirty="0" smtClean="0"/>
              <a:t>圖</a:t>
            </a:r>
            <a:r>
              <a:rPr lang="en-US" altLang="zh-TW" dirty="0"/>
              <a:t>(</a:t>
            </a:r>
            <a:r>
              <a:rPr lang="zh-TW" altLang="en-US" dirty="0"/>
              <a:t>十五</a:t>
            </a:r>
            <a:r>
              <a:rPr lang="en-US" altLang="zh-TW" dirty="0"/>
              <a:t>)</a:t>
            </a:r>
            <a:r>
              <a:rPr lang="zh-TW" altLang="en-US" dirty="0"/>
              <a:t>為甲和乙兩國在</a:t>
            </a:r>
            <a:r>
              <a:rPr lang="en-US" altLang="zh-TW" dirty="0"/>
              <a:t>2015</a:t>
            </a:r>
            <a:r>
              <a:rPr lang="zh-TW" altLang="en-US" dirty="0"/>
              <a:t>年，以及</a:t>
            </a:r>
            <a:r>
              <a:rPr lang="en-US" altLang="zh-TW" dirty="0"/>
              <a:t>2030</a:t>
            </a:r>
            <a:r>
              <a:rPr lang="zh-TW" altLang="en-US" dirty="0"/>
              <a:t>年時預計達成的發電方式比例圖：</a:t>
            </a:r>
          </a:p>
          <a:p>
            <a:pPr marL="0" indent="0">
              <a:buNone/>
            </a:pPr>
            <a:r>
              <a:rPr lang="zh-TW" altLang="en-US" dirty="0"/>
              <a:t> </a:t>
            </a:r>
          </a:p>
          <a:p>
            <a:pPr marL="0" indent="0">
              <a:buNone/>
            </a:pPr>
            <a:r>
              <a:rPr lang="zh-TW" altLang="en-US" dirty="0"/>
              <a:t>圖（十五）</a:t>
            </a:r>
          </a:p>
          <a:p>
            <a:pPr marL="0" indent="0">
              <a:buNone/>
            </a:pPr>
            <a:r>
              <a:rPr lang="zh-TW" altLang="en-US" dirty="0"/>
              <a:t>參考表</a:t>
            </a:r>
            <a:r>
              <a:rPr lang="en-US" altLang="zh-TW" dirty="0"/>
              <a:t>(</a:t>
            </a:r>
            <a:r>
              <a:rPr lang="zh-TW" altLang="en-US" dirty="0"/>
              <a:t>六</a:t>
            </a:r>
            <a:r>
              <a:rPr lang="en-US" altLang="zh-TW" dirty="0"/>
              <a:t>)</a:t>
            </a:r>
            <a:r>
              <a:rPr lang="zh-TW" altLang="en-US" dirty="0"/>
              <a:t>資料，假設沿用同樣的發電機組，僅考慮發電方式的比例改變，不考慮其他因素，則與</a:t>
            </a:r>
            <a:r>
              <a:rPr lang="en-US" altLang="zh-TW" dirty="0"/>
              <a:t>2015</a:t>
            </a:r>
            <a:r>
              <a:rPr lang="zh-TW" altLang="en-US" dirty="0"/>
              <a:t>年相比，預測兩國在</a:t>
            </a:r>
            <a:r>
              <a:rPr lang="en-US" altLang="zh-TW" dirty="0"/>
              <a:t>2030</a:t>
            </a:r>
            <a:r>
              <a:rPr lang="zh-TW" altLang="en-US" dirty="0"/>
              <a:t>年平均每度電的碳排放量會如何變化？</a:t>
            </a:r>
          </a:p>
          <a:p>
            <a:r>
              <a:rPr lang="zh-TW" altLang="en-US" dirty="0"/>
              <a:t>表（六）</a:t>
            </a:r>
          </a:p>
          <a:p>
            <a:r>
              <a:rPr lang="zh-TW" altLang="en-US" dirty="0"/>
              <a:t>機組	每度電碳排放量（</a:t>
            </a:r>
            <a:r>
              <a:rPr lang="en-US" altLang="zh-TW" dirty="0"/>
              <a:t>g</a:t>
            </a:r>
            <a:r>
              <a:rPr lang="zh-TW" altLang="en-US" dirty="0"/>
              <a:t>）</a:t>
            </a:r>
          </a:p>
          <a:p>
            <a:r>
              <a:rPr lang="zh-TW" altLang="en-US" dirty="0"/>
              <a:t>燃煤機組	約</a:t>
            </a:r>
            <a:r>
              <a:rPr lang="en-US" altLang="zh-TW" dirty="0"/>
              <a:t>790</a:t>
            </a:r>
          </a:p>
          <a:p>
            <a:r>
              <a:rPr lang="zh-TW" altLang="en-US" dirty="0"/>
              <a:t>燃氣機組	約</a:t>
            </a:r>
            <a:r>
              <a:rPr lang="en-US" altLang="zh-TW" dirty="0"/>
              <a:t>380</a:t>
            </a:r>
          </a:p>
          <a:p>
            <a:r>
              <a:rPr lang="zh-TW" altLang="en-US" dirty="0"/>
              <a:t>核能發電	接近</a:t>
            </a:r>
            <a:r>
              <a:rPr lang="en-US" altLang="zh-TW" dirty="0"/>
              <a:t>0</a:t>
            </a:r>
          </a:p>
          <a:p>
            <a:r>
              <a:rPr lang="zh-TW" altLang="en-US" dirty="0"/>
              <a:t>再生能源發電	接近</a:t>
            </a:r>
            <a:r>
              <a:rPr lang="en-US" altLang="zh-TW" dirty="0"/>
              <a:t>0</a:t>
            </a:r>
          </a:p>
          <a:p>
            <a:r>
              <a:rPr lang="en-US" altLang="zh-TW" dirty="0"/>
              <a:t>(A)</a:t>
            </a:r>
            <a:r>
              <a:rPr lang="zh-TW" altLang="en-US" dirty="0"/>
              <a:t>兩國都會增加</a:t>
            </a:r>
          </a:p>
          <a:p>
            <a:r>
              <a:rPr lang="en-US" altLang="zh-TW" dirty="0"/>
              <a:t>(B)</a:t>
            </a:r>
            <a:r>
              <a:rPr lang="zh-TW" altLang="en-US" dirty="0"/>
              <a:t>兩國都會減少</a:t>
            </a:r>
          </a:p>
          <a:p>
            <a:r>
              <a:rPr lang="en-US" altLang="zh-TW" dirty="0"/>
              <a:t>(C)</a:t>
            </a:r>
            <a:r>
              <a:rPr lang="zh-TW" altLang="en-US" dirty="0"/>
              <a:t>甲國增加，乙國減少</a:t>
            </a:r>
          </a:p>
          <a:p>
            <a:r>
              <a:rPr lang="en-US" altLang="zh-TW" dirty="0"/>
              <a:t>(D)</a:t>
            </a:r>
            <a:r>
              <a:rPr lang="zh-TW" altLang="en-US" dirty="0"/>
              <a:t>甲國減少，乙國增加</a:t>
            </a:r>
          </a:p>
          <a:p>
            <a:endParaRPr lang="zh-TW" altLang="en-US" dirty="0"/>
          </a:p>
        </p:txBody>
      </p:sp>
    </p:spTree>
    <p:extLst>
      <p:ext uri="{BB962C8B-B14F-4D97-AF65-F5344CB8AC3E}">
        <p14:creationId xmlns:p14="http://schemas.microsoft.com/office/powerpoint/2010/main" val="159224795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zh-TW" altLang="en-US" sz="5400">
                <a:solidFill>
                  <a:srgbClr val="FF0000"/>
                </a:solidFill>
                <a:ea typeface="華康勘亭流" pitchFamily="65" charset="-120"/>
              </a:rPr>
              <a:t>壓力</a:t>
            </a:r>
          </a:p>
        </p:txBody>
      </p:sp>
      <p:sp>
        <p:nvSpPr>
          <p:cNvPr id="180227" name="Rectangle 3"/>
          <p:cNvSpPr>
            <a:spLocks noGrp="1" noChangeArrowheads="1"/>
          </p:cNvSpPr>
          <p:nvPr>
            <p:ph type="body" idx="1"/>
          </p:nvPr>
        </p:nvSpPr>
        <p:spPr/>
        <p:txBody>
          <a:bodyPr/>
          <a:lstStyle/>
          <a:p>
            <a:r>
              <a:rPr lang="zh-TW" altLang="en-US" dirty="0">
                <a:solidFill>
                  <a:srgbClr val="0066FF"/>
                </a:solidFill>
                <a:ea typeface="華康中圓體" pitchFamily="49" charset="-120"/>
              </a:rPr>
              <a:t>壓力定義    </a:t>
            </a:r>
            <a:r>
              <a:rPr lang="en-US" altLang="zh-TW" dirty="0">
                <a:solidFill>
                  <a:srgbClr val="0066FF"/>
                </a:solidFill>
                <a:ea typeface="華康中圓體" pitchFamily="49" charset="-120"/>
              </a:rPr>
              <a:t>P=F/A</a:t>
            </a:r>
          </a:p>
          <a:p>
            <a:r>
              <a:rPr kumimoji="0" lang="zh-TW" altLang="en-US" dirty="0">
                <a:solidFill>
                  <a:srgbClr val="0066FF"/>
                </a:solidFill>
                <a:ea typeface="華康中圓體" pitchFamily="49" charset="-120"/>
              </a:rPr>
              <a:t>液體壓力    </a:t>
            </a:r>
            <a:r>
              <a:rPr kumimoji="0" lang="en-US" altLang="zh-TW" dirty="0">
                <a:solidFill>
                  <a:srgbClr val="0066FF"/>
                </a:solidFill>
                <a:ea typeface="華康中圓體" pitchFamily="49" charset="-120"/>
              </a:rPr>
              <a:t>P=</a:t>
            </a:r>
            <a:r>
              <a:rPr kumimoji="0" lang="en-US" altLang="zh-TW" dirty="0" err="1">
                <a:solidFill>
                  <a:srgbClr val="0066FF"/>
                </a:solidFill>
                <a:ea typeface="華康中圓體" pitchFamily="49" charset="-120"/>
              </a:rPr>
              <a:t>h</a:t>
            </a:r>
            <a:r>
              <a:rPr kumimoji="0" lang="en-US" altLang="zh-TW" dirty="0" err="1">
                <a:solidFill>
                  <a:srgbClr val="0066FF"/>
                </a:solidFill>
              </a:rPr>
              <a:t>ρg</a:t>
            </a:r>
            <a:endParaRPr kumimoji="0" lang="en-US" altLang="zh-TW" dirty="0">
              <a:solidFill>
                <a:srgbClr val="0066FF"/>
              </a:solidFill>
              <a:ea typeface="華康中圓體" pitchFamily="49" charset="-120"/>
            </a:endParaRPr>
          </a:p>
          <a:p>
            <a:r>
              <a:rPr kumimoji="0" lang="zh-TW" altLang="en-US" dirty="0">
                <a:solidFill>
                  <a:srgbClr val="0066FF"/>
                </a:solidFill>
                <a:ea typeface="華康中圓體" pitchFamily="49" charset="-120"/>
              </a:rPr>
              <a:t>大氣壓力     托里切利實驗連通管 壓力差</a:t>
            </a:r>
          </a:p>
          <a:p>
            <a:r>
              <a:rPr kumimoji="0" lang="zh-TW" altLang="en-US" dirty="0">
                <a:solidFill>
                  <a:srgbClr val="0066FF"/>
                </a:solidFill>
                <a:ea typeface="華康中圓體" pitchFamily="49" charset="-120"/>
              </a:rPr>
              <a:t>連通管</a:t>
            </a:r>
          </a:p>
          <a:p>
            <a:r>
              <a:rPr kumimoji="0" lang="zh-TW" altLang="en-US" dirty="0">
                <a:solidFill>
                  <a:srgbClr val="0066FF"/>
                </a:solidFill>
                <a:ea typeface="華康中圓體" pitchFamily="49" charset="-120"/>
              </a:rPr>
              <a:t>帕斯卡原理</a:t>
            </a:r>
          </a:p>
          <a:p>
            <a:endParaRPr kumimoji="0" lang="zh-TW" altLang="en-US" dirty="0"/>
          </a:p>
          <a:p>
            <a:endParaRPr kumimoji="0" lang="en-US" altLang="zh-TW"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611188" y="260350"/>
            <a:ext cx="8229600" cy="2765425"/>
          </a:xfrm>
        </p:spPr>
        <p:txBody>
          <a:bodyPr/>
          <a:lstStyle/>
          <a:p>
            <a:pPr>
              <a:lnSpc>
                <a:spcPct val="80000"/>
              </a:lnSpc>
              <a:buFontTx/>
              <a:buNone/>
            </a:pPr>
            <a:r>
              <a:rPr kumimoji="0" lang="en-US" altLang="zh-TW" sz="2800"/>
              <a:t>103</a:t>
            </a:r>
          </a:p>
          <a:p>
            <a:pPr>
              <a:lnSpc>
                <a:spcPct val="80000"/>
              </a:lnSpc>
              <a:buFontTx/>
              <a:buNone/>
            </a:pPr>
            <a:r>
              <a:rPr kumimoji="0" lang="zh-TW" altLang="en-US" sz="2800"/>
              <a:t>甲</a:t>
            </a:r>
            <a:r>
              <a:rPr lang="zh-TW" altLang="en-US" sz="2800"/>
              <a:t>、乙兩個裝有純水的玻璃杯置於水平桌面，如附圖所示。只要取得下列哪一種資料，即可比較液面下</a:t>
            </a:r>
            <a:r>
              <a:rPr lang="en-US" altLang="zh-TW" sz="2800"/>
              <a:t>P</a:t>
            </a:r>
            <a:r>
              <a:rPr lang="zh-TW" altLang="en-US" sz="2800"/>
              <a:t>、</a:t>
            </a:r>
            <a:r>
              <a:rPr lang="en-US" altLang="zh-TW" sz="2800"/>
              <a:t>Q</a:t>
            </a:r>
            <a:r>
              <a:rPr lang="zh-TW" altLang="en-US" sz="2800"/>
              <a:t>兩點所受的液體壓力大小？ </a:t>
            </a:r>
            <a:r>
              <a:rPr lang="en-US" altLang="zh-TW" sz="2800"/>
              <a:t>(A)</a:t>
            </a:r>
            <a:r>
              <a:rPr lang="zh-TW" altLang="en-US" sz="2800"/>
              <a:t>兩杯水各自的質量 </a:t>
            </a:r>
            <a:r>
              <a:rPr lang="en-US" altLang="zh-TW" sz="2800"/>
              <a:t>(B)</a:t>
            </a:r>
            <a:r>
              <a:rPr lang="zh-TW" altLang="en-US" sz="2800"/>
              <a:t>兩杯水各自的體積 </a:t>
            </a:r>
            <a:r>
              <a:rPr lang="en-US" altLang="zh-TW" sz="2800"/>
              <a:t>(C) P</a:t>
            </a:r>
            <a:r>
              <a:rPr lang="zh-TW" altLang="en-US" sz="2800"/>
              <a:t>、</a:t>
            </a:r>
            <a:r>
              <a:rPr lang="en-US" altLang="zh-TW" sz="2800"/>
              <a:t>Q</a:t>
            </a:r>
            <a:r>
              <a:rPr lang="zh-TW" altLang="en-US" sz="2800"/>
              <a:t>兩點到各自液面的垂直距離 </a:t>
            </a:r>
            <a:r>
              <a:rPr lang="en-US" altLang="zh-TW" sz="2800"/>
              <a:t>(D) P</a:t>
            </a:r>
            <a:r>
              <a:rPr lang="zh-TW" altLang="en-US" sz="2800"/>
              <a:t>、</a:t>
            </a:r>
            <a:r>
              <a:rPr lang="en-US" altLang="zh-TW" sz="2800"/>
              <a:t>Q</a:t>
            </a:r>
            <a:r>
              <a:rPr lang="zh-TW" altLang="en-US" sz="2800"/>
              <a:t>兩點到各自杯底的垂直距離 </a:t>
            </a:r>
          </a:p>
        </p:txBody>
      </p:sp>
      <p:pic>
        <p:nvPicPr>
          <p:cNvPr id="14340" name="Picture 4" descr="Y8F35A0-K-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773488"/>
            <a:ext cx="36734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6659563" y="5013325"/>
            <a:ext cx="1382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C</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ppt_x"/>
                                          </p:val>
                                        </p:tav>
                                        <p:tav tm="100000">
                                          <p:val>
                                            <p:strVal val="#ppt_x"/>
                                          </p:val>
                                        </p:tav>
                                      </p:tavLst>
                                    </p:anim>
                                    <p:anim calcmode="lin" valueType="num">
                                      <p:cBhvr additive="base">
                                        <p:cTn id="8"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body" idx="1"/>
          </p:nvPr>
        </p:nvSpPr>
        <p:spPr>
          <a:xfrm>
            <a:off x="539750" y="260350"/>
            <a:ext cx="8229600" cy="3557588"/>
          </a:xfrm>
        </p:spPr>
        <p:txBody>
          <a:bodyPr/>
          <a:lstStyle/>
          <a:p>
            <a:pPr>
              <a:lnSpc>
                <a:spcPct val="90000"/>
              </a:lnSpc>
            </a:pPr>
            <a:r>
              <a:rPr lang="zh-TW" altLang="en-US" sz="2800"/>
              <a:t>如附圖</a:t>
            </a:r>
            <a:r>
              <a:rPr lang="en-US" altLang="zh-TW" sz="2800"/>
              <a:t>(</a:t>
            </a:r>
            <a:r>
              <a:rPr lang="zh-TW" altLang="en-US" sz="2800"/>
              <a:t>一</a:t>
            </a:r>
            <a:r>
              <a:rPr lang="en-US" altLang="zh-TW" sz="2800"/>
              <a:t>)</a:t>
            </a:r>
            <a:r>
              <a:rPr lang="zh-TW" altLang="en-US" sz="2800"/>
              <a:t>所示，在室溫</a:t>
            </a:r>
            <a:r>
              <a:rPr lang="en-US" altLang="zh-TW" sz="2800"/>
              <a:t>25 ℃</a:t>
            </a:r>
            <a:r>
              <a:rPr lang="zh-TW" altLang="en-US" sz="2800"/>
              <a:t>，一大氣壓的環境下，將一個裝滿水銀的玻璃管鉛直插入裝有水銀的容器中，並固定此玻璃管，此時玻璃管內與容器中水銀液面的高度差為</a:t>
            </a:r>
            <a:r>
              <a:rPr lang="en-US" altLang="zh-TW" sz="2800"/>
              <a:t>76 cm</a:t>
            </a:r>
            <a:r>
              <a:rPr lang="zh-TW" altLang="en-US" sz="2800"/>
              <a:t>，玻璃管內液面至玻璃管頂端的距離為</a:t>
            </a:r>
            <a:r>
              <a:rPr lang="en-US" altLang="zh-TW" sz="2800"/>
              <a:t>20 cm</a:t>
            </a:r>
            <a:r>
              <a:rPr lang="zh-TW" altLang="en-US" sz="2800"/>
              <a:t>。若在容器中加入水銀，使容器內液面上升</a:t>
            </a:r>
            <a:r>
              <a:rPr lang="en-US" altLang="zh-TW" sz="2800"/>
              <a:t>10 cm</a:t>
            </a:r>
            <a:r>
              <a:rPr lang="zh-TW" altLang="en-US" sz="2800"/>
              <a:t>，如附圖</a:t>
            </a:r>
            <a:r>
              <a:rPr lang="en-US" altLang="zh-TW" sz="2800"/>
              <a:t>(</a:t>
            </a:r>
            <a:r>
              <a:rPr lang="zh-TW" altLang="en-US" sz="2800"/>
              <a:t>二</a:t>
            </a:r>
            <a:r>
              <a:rPr lang="en-US" altLang="zh-TW" sz="2800"/>
              <a:t>)</a:t>
            </a:r>
            <a:r>
              <a:rPr lang="zh-TW" altLang="en-US" sz="2800"/>
              <a:t>所示，則玻璃管內液面至玻璃管頂端的距離最可能為多少？ </a:t>
            </a:r>
            <a:r>
              <a:rPr lang="en-US" altLang="zh-TW" sz="2800"/>
              <a:t>(A) 10 cm</a:t>
            </a:r>
            <a:r>
              <a:rPr lang="zh-TW" altLang="en-US" sz="2800"/>
              <a:t>　</a:t>
            </a:r>
            <a:r>
              <a:rPr lang="en-US" altLang="zh-TW" sz="2800"/>
              <a:t>(B) 15 cm</a:t>
            </a:r>
            <a:r>
              <a:rPr lang="zh-TW" altLang="en-US" sz="2800"/>
              <a:t>　</a:t>
            </a:r>
            <a:r>
              <a:rPr lang="en-US" altLang="zh-TW" sz="2800"/>
              <a:t>(C) 20 cm</a:t>
            </a:r>
            <a:r>
              <a:rPr lang="zh-TW" altLang="en-US" sz="2800"/>
              <a:t>　</a:t>
            </a:r>
            <a:r>
              <a:rPr lang="en-US" altLang="zh-TW" sz="2800"/>
              <a:t>(D) 30 cm </a:t>
            </a:r>
          </a:p>
        </p:txBody>
      </p:sp>
      <p:sp>
        <p:nvSpPr>
          <p:cNvPr id="211971" name="Rectangle 3"/>
          <p:cNvSpPr>
            <a:spLocks noChangeArrowheads="1"/>
          </p:cNvSpPr>
          <p:nvPr/>
        </p:nvSpPr>
        <p:spPr bwMode="auto">
          <a:xfrm>
            <a:off x="0" y="2581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211972" name="Object 4"/>
          <p:cNvGraphicFramePr>
            <a:graphicFrameLocks noChangeAspect="1"/>
          </p:cNvGraphicFramePr>
          <p:nvPr/>
        </p:nvGraphicFramePr>
        <p:xfrm>
          <a:off x="3995738" y="3571875"/>
          <a:ext cx="4487862" cy="2992438"/>
        </p:xfrm>
        <a:graphic>
          <a:graphicData uri="http://schemas.openxmlformats.org/presentationml/2006/ole">
            <mc:AlternateContent xmlns:mc="http://schemas.openxmlformats.org/markup-compatibility/2006">
              <mc:Choice xmlns:v="urn:schemas-microsoft-com:vml" Requires="v">
                <p:oleObj spid="_x0000_s212034" name="Document" r:id="rId3" imgW="2545235" imgH="1690458" progId="Word.Document.8">
                  <p:embed/>
                </p:oleObj>
              </mc:Choice>
              <mc:Fallback>
                <p:oleObj name="Document" r:id="rId3" imgW="2545235" imgH="1690458"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3571875"/>
                        <a:ext cx="4487862" cy="2992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1973" name="Rectangle 5"/>
          <p:cNvSpPr>
            <a:spLocks noChangeArrowheads="1"/>
          </p:cNvSpPr>
          <p:nvPr/>
        </p:nvSpPr>
        <p:spPr bwMode="auto">
          <a:xfrm>
            <a:off x="2124075" y="5832475"/>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1973"/>
                                        </p:tgtEl>
                                        <p:attrNameLst>
                                          <p:attrName>style.visibility</p:attrName>
                                        </p:attrNameLst>
                                      </p:cBhvr>
                                      <p:to>
                                        <p:strVal val="visible"/>
                                      </p:to>
                                    </p:set>
                                    <p:animEffect transition="in" filter="checkerboard(across)">
                                      <p:cBhvr>
                                        <p:cTn id="7" dur="500"/>
                                        <p:tgtEl>
                                          <p:spTgt spid="211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3"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154362"/>
          </a:xfrm>
        </p:spPr>
        <p:txBody>
          <a:bodyPr>
            <a:noAutofit/>
          </a:bodyPr>
          <a:lstStyle/>
          <a:p>
            <a:pPr algn="l"/>
            <a:r>
              <a:rPr lang="en-US" altLang="zh-TW" sz="3200" kern="100" dirty="0" smtClean="0">
                <a:solidFill>
                  <a:srgbClr val="00B050"/>
                </a:solidFill>
                <a:latin typeface="華康中黑體" panose="020B0509000000000000" pitchFamily="49" charset="-120"/>
                <a:ea typeface="華康中黑體" panose="020B0509000000000000" pitchFamily="49" charset="-120"/>
                <a:cs typeface="Times New Roman"/>
              </a:rPr>
              <a:t>109</a:t>
            </a:r>
            <a:r>
              <a:rPr lang="zh-TW" altLang="zh-TW" sz="3200" kern="100" dirty="0" smtClean="0">
                <a:latin typeface="華康中黑體" panose="020B0509000000000000" pitchFamily="49" charset="-120"/>
                <a:ea typeface="華康中黑體" panose="020B0509000000000000" pitchFamily="49" charset="-120"/>
                <a:cs typeface="Times New Roman"/>
              </a:rPr>
              <a:t>小</a:t>
            </a:r>
            <a:r>
              <a:rPr lang="zh-TW" altLang="zh-TW" sz="3200" kern="100" dirty="0">
                <a:latin typeface="華康中黑體" panose="020B0509000000000000" pitchFamily="49" charset="-120"/>
                <a:ea typeface="華康中黑體" panose="020B0509000000000000" pitchFamily="49" charset="-120"/>
                <a:cs typeface="Times New Roman"/>
              </a:rPr>
              <a:t>雅做托里切利實驗時鉛直立起玻璃管於水銀槽</a:t>
            </a:r>
            <a:r>
              <a:rPr lang="en-US" altLang="zh-TW" sz="3200" kern="100" dirty="0">
                <a:latin typeface="華康中黑體" panose="020B0509000000000000" pitchFamily="49" charset="-120"/>
                <a:ea typeface="華康中黑體" panose="020B0509000000000000" pitchFamily="49" charset="-120"/>
                <a:cs typeface="Times New Roman"/>
              </a:rPr>
              <a:t>2</a:t>
            </a:r>
            <a:r>
              <a:rPr lang="zh-TW" altLang="zh-TW" sz="3200" kern="100" dirty="0">
                <a:latin typeface="華康中黑體" panose="020B0509000000000000" pitchFamily="49" charset="-120"/>
                <a:ea typeface="華康中黑體" panose="020B0509000000000000" pitchFamily="49" charset="-120"/>
                <a:cs typeface="Times New Roman"/>
              </a:rPr>
              <a:t>，所得結果如附圖所示，若他將此玻璃管傾斜，使玻璃管頂端距水銀槽液面的鉛直高度為</a:t>
            </a:r>
            <a:r>
              <a:rPr lang="en-US" altLang="zh-TW" sz="3200" kern="100" dirty="0">
                <a:latin typeface="華康中黑體" panose="020B0509000000000000" pitchFamily="49" charset="-120"/>
                <a:ea typeface="華康中黑體" panose="020B0509000000000000" pitchFamily="49" charset="-120"/>
                <a:cs typeface="Times New Roman"/>
              </a:rPr>
              <a:t>X cm</a:t>
            </a:r>
            <a:r>
              <a:rPr lang="zh-TW" altLang="zh-TW" sz="3200" kern="100" dirty="0">
                <a:latin typeface="華康中黑體" panose="020B0509000000000000" pitchFamily="49" charset="-120"/>
                <a:ea typeface="華康中黑體" panose="020B0509000000000000" pitchFamily="49" charset="-120"/>
                <a:cs typeface="Times New Roman"/>
              </a:rPr>
              <a:t>時，水銀會充滿玻璃管內，則</a:t>
            </a:r>
            <a:r>
              <a:rPr lang="en-US" altLang="zh-TW" sz="3200" kern="100" dirty="0">
                <a:latin typeface="華康中黑體" panose="020B0509000000000000" pitchFamily="49" charset="-120"/>
                <a:ea typeface="華康中黑體" panose="020B0509000000000000" pitchFamily="49" charset="-120"/>
                <a:cs typeface="Times New Roman"/>
              </a:rPr>
              <a:t>X</a:t>
            </a:r>
            <a:r>
              <a:rPr lang="zh-TW" altLang="zh-TW" sz="3200" kern="100" dirty="0">
                <a:latin typeface="華康中黑體" panose="020B0509000000000000" pitchFamily="49" charset="-120"/>
                <a:ea typeface="華康中黑體" panose="020B0509000000000000" pitchFamily="49" charset="-120"/>
                <a:cs typeface="Times New Roman"/>
              </a:rPr>
              <a:t>的最大值為多少？</a:t>
            </a:r>
            <a:r>
              <a:rPr lang="en-US" altLang="zh-TW" sz="3200" kern="100" dirty="0">
                <a:latin typeface="華康中黑體" panose="020B0509000000000000" pitchFamily="49" charset="-120"/>
                <a:ea typeface="華康中黑體" panose="020B0509000000000000" pitchFamily="49" charset="-120"/>
                <a:cs typeface="Times New Roman"/>
              </a:rPr>
              <a:t/>
            </a:r>
            <a:br>
              <a:rPr lang="en-US" altLang="zh-TW" sz="3200" kern="100" dirty="0">
                <a:latin typeface="華康中黑體" panose="020B0509000000000000" pitchFamily="49" charset="-120"/>
                <a:ea typeface="華康中黑體" panose="020B0509000000000000" pitchFamily="49" charset="-120"/>
                <a:cs typeface="Times New Roman"/>
              </a:rPr>
            </a:br>
            <a:r>
              <a:rPr lang="en-US" altLang="zh-TW" sz="3200" b="1" kern="100" dirty="0">
                <a:latin typeface="華康中黑體" panose="020B0509000000000000" pitchFamily="49" charset="-120"/>
                <a:ea typeface="華康中黑體" panose="020B0509000000000000" pitchFamily="49" charset="-120"/>
                <a:cs typeface="Times New Roman"/>
              </a:rPr>
              <a:t>(A)</a:t>
            </a:r>
            <a:r>
              <a:rPr lang="en-US" altLang="zh-TW" sz="3200" kern="100" dirty="0">
                <a:latin typeface="華康中黑體" panose="020B0509000000000000" pitchFamily="49" charset="-120"/>
                <a:ea typeface="華康中黑體" panose="020B0509000000000000" pitchFamily="49" charset="-120"/>
                <a:cs typeface="Times New Roman"/>
              </a:rPr>
              <a:t>14 </a:t>
            </a:r>
            <a:r>
              <a:rPr lang="en-US" altLang="zh-TW" sz="3200" b="1" kern="100" dirty="0">
                <a:latin typeface="華康中黑體" panose="020B0509000000000000" pitchFamily="49" charset="-120"/>
                <a:ea typeface="華康中黑體" panose="020B0509000000000000" pitchFamily="49" charset="-120"/>
                <a:cs typeface="Times New Roman"/>
              </a:rPr>
              <a:t>(B)</a:t>
            </a:r>
            <a:r>
              <a:rPr lang="en-US" altLang="zh-TW" sz="3200" kern="100" dirty="0">
                <a:latin typeface="華康中黑體" panose="020B0509000000000000" pitchFamily="49" charset="-120"/>
                <a:ea typeface="華康中黑體" panose="020B0509000000000000" pitchFamily="49" charset="-120"/>
                <a:cs typeface="Times New Roman"/>
              </a:rPr>
              <a:t>62 </a:t>
            </a:r>
            <a:r>
              <a:rPr lang="en-US" altLang="zh-TW" sz="3200" b="1" kern="100" dirty="0">
                <a:latin typeface="華康中黑體" panose="020B0509000000000000" pitchFamily="49" charset="-120"/>
                <a:ea typeface="華康中黑體" panose="020B0509000000000000" pitchFamily="49" charset="-120"/>
                <a:cs typeface="Times New Roman"/>
              </a:rPr>
              <a:t>(C)</a:t>
            </a:r>
            <a:r>
              <a:rPr lang="en-US" altLang="zh-TW" sz="3200" kern="100" dirty="0">
                <a:latin typeface="華康中黑體" panose="020B0509000000000000" pitchFamily="49" charset="-120"/>
                <a:ea typeface="華康中黑體" panose="020B0509000000000000" pitchFamily="49" charset="-120"/>
                <a:cs typeface="Times New Roman"/>
              </a:rPr>
              <a:t>76 </a:t>
            </a:r>
            <a:r>
              <a:rPr lang="en-US" altLang="zh-TW" sz="3200" b="1" kern="100" dirty="0">
                <a:latin typeface="華康中黑體" panose="020B0509000000000000" pitchFamily="49" charset="-120"/>
                <a:ea typeface="華康中黑體" panose="020B0509000000000000" pitchFamily="49" charset="-120"/>
                <a:cs typeface="Times New Roman"/>
              </a:rPr>
              <a:t>(D)</a:t>
            </a:r>
            <a:r>
              <a:rPr lang="en-US" altLang="zh-TW" sz="3200" kern="100" dirty="0">
                <a:latin typeface="華康中黑體" panose="020B0509000000000000" pitchFamily="49" charset="-120"/>
                <a:ea typeface="華康中黑體" panose="020B0509000000000000" pitchFamily="49" charset="-120"/>
                <a:cs typeface="Times New Roman"/>
              </a:rPr>
              <a:t>86</a:t>
            </a:r>
            <a:endParaRPr lang="zh-TW" altLang="en-US" sz="3200" dirty="0">
              <a:latin typeface="華康中黑體" panose="020B0509000000000000" pitchFamily="49" charset="-120"/>
              <a:ea typeface="華康中黑體" panose="020B0509000000000000" pitchFamily="49" charset="-120"/>
            </a:endParaRPr>
          </a:p>
        </p:txBody>
      </p:sp>
      <p:pic>
        <p:nvPicPr>
          <p:cNvPr id="25602" name="Picture 2" descr="Y8ML202-K-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501007"/>
            <a:ext cx="5184576" cy="279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6012160" y="2481947"/>
            <a:ext cx="2880320" cy="3785652"/>
          </a:xfrm>
          <a:prstGeom prst="rect">
            <a:avLst/>
          </a:prstGeom>
          <a:noFill/>
        </p:spPr>
        <p:txBody>
          <a:bodyPr wrap="square" rtlCol="0">
            <a:spAutoFit/>
          </a:bodyPr>
          <a:lstStyle/>
          <a:p>
            <a:pPr fontAlgn="auto">
              <a:spcBef>
                <a:spcPts val="0"/>
              </a:spcBef>
              <a:spcAft>
                <a:spcPts val="0"/>
              </a:spcAft>
            </a:pPr>
            <a:r>
              <a:rPr kumimoji="0" lang="zh-TW" altLang="zh-TW" sz="20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000" kern="100" dirty="0">
                <a:solidFill>
                  <a:srgbClr val="FF0000"/>
                </a:solidFill>
                <a:latin typeface="華康POP1體W9" panose="040B0909000000000000" pitchFamily="81" charset="-120"/>
                <a:ea typeface="華康POP1體W9" panose="040B0909000000000000" pitchFamily="81" charset="-120"/>
                <a:cs typeface="Times New Roman"/>
              </a:rPr>
              <a:t>(C)</a:t>
            </a:r>
            <a:endParaRPr kumimoji="0" lang="zh-TW" altLang="zh-TW" sz="20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解析：托里切利實驗</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，若玻璃管頂端為真空時，玻璃管內的水銀壓力＝外界的大氣壓力＝水銀垂直高度</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水銀密度。因水銀密度固定，由附圖可知當水銀垂直高度</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新細明體"/>
              </a:rPr>
              <a:t>≦</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76</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公分時，水銀即可充滿玻璃管，即</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X</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的最大值為</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76</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，答案選</a:t>
            </a:r>
            <a:r>
              <a:rPr kumimoji="0" lang="en-US" altLang="zh-TW" sz="2000" kern="100" dirty="0">
                <a:solidFill>
                  <a:srgbClr val="0000FF"/>
                </a:solidFill>
                <a:latin typeface="華康POP1體W9" panose="040B0909000000000000" pitchFamily="81" charset="-120"/>
                <a:ea typeface="華康POP1體W9" panose="040B0909000000000000" pitchFamily="81" charset="-120"/>
                <a:cs typeface="Times New Roman"/>
              </a:rPr>
              <a:t>(C)</a:t>
            </a:r>
            <a:r>
              <a:rPr kumimoji="0" lang="zh-TW" altLang="zh-TW" sz="2000" kern="100" dirty="0">
                <a:solidFill>
                  <a:srgbClr val="0000FF"/>
                </a:solidFill>
                <a:latin typeface="華康POP1體W9" panose="040B0909000000000000" pitchFamily="81" charset="-120"/>
                <a:ea typeface="華康POP1體W9" panose="040B0909000000000000" pitchFamily="81" charset="-120"/>
                <a:cs typeface="Times New Roman"/>
              </a:rPr>
              <a:t>。</a:t>
            </a:r>
            <a:endParaRPr kumimoji="0" lang="zh-TW" altLang="zh-TW" sz="20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endParaRPr kumimoji="0" lang="zh-TW" altLang="en-US" sz="20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3849102915"/>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p:cNvGrpSpPr/>
          <p:nvPr/>
        </p:nvGrpSpPr>
        <p:grpSpPr>
          <a:xfrm>
            <a:off x="2260552" y="2306922"/>
            <a:ext cx="6102935" cy="3674339"/>
            <a:chOff x="2369411" y="2470212"/>
            <a:chExt cx="6102935" cy="3674339"/>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96726" y="2491235"/>
              <a:ext cx="4360022" cy="365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2369411" y="2470212"/>
              <a:ext cx="6102935" cy="3364452"/>
              <a:chOff x="2369411" y="2437554"/>
              <a:chExt cx="6102935" cy="3364452"/>
            </a:xfrm>
          </p:grpSpPr>
          <p:sp>
            <p:nvSpPr>
              <p:cNvPr id="2" name="矩形 1"/>
              <p:cNvSpPr/>
              <p:nvPr/>
            </p:nvSpPr>
            <p:spPr>
              <a:xfrm>
                <a:off x="6784063" y="4922739"/>
                <a:ext cx="1688283" cy="596317"/>
              </a:xfrm>
              <a:prstGeom prst="rect">
                <a:avLst/>
              </a:prstGeom>
            </p:spPr>
            <p:txBody>
              <a:bodyPr wrap="none">
                <a:spAutoFit/>
              </a:bodyPr>
              <a:lstStyle/>
              <a:p>
                <a:pPr algn="ctr">
                  <a:lnSpc>
                    <a:spcPct val="110000"/>
                  </a:lnSpc>
                  <a:spcBef>
                    <a:spcPts val="3000"/>
                  </a:spcBef>
                </a:pPr>
                <a:r>
                  <a:rPr lang="zh-TW" altLang="en-US" sz="3200">
                    <a:solidFill>
                      <a:srgbClr val="000000"/>
                    </a:solidFill>
                    <a:latin typeface="Times New Roman"/>
                    <a:ea typeface="標楷體" pitchFamily="65" charset="-120"/>
                  </a:rPr>
                  <a:t>圖</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十九</a:t>
                </a:r>
                <a:r>
                  <a:rPr lang="en-US" altLang="zh-TW" sz="3200">
                    <a:solidFill>
                      <a:srgbClr val="000000"/>
                    </a:solidFill>
                    <a:latin typeface="Times New Roman"/>
                    <a:ea typeface="標楷體" pitchFamily="65" charset="-120"/>
                  </a:rPr>
                  <a:t>)</a:t>
                </a:r>
                <a:endParaRPr lang="zh-TW" altLang="en-US" sz="3200">
                  <a:solidFill>
                    <a:srgbClr val="000000"/>
                  </a:solidFill>
                  <a:latin typeface="Times New Roman"/>
                  <a:ea typeface="標楷體" pitchFamily="65" charset="-120"/>
                </a:endParaRPr>
              </a:p>
            </p:txBody>
          </p:sp>
          <p:sp>
            <p:nvSpPr>
              <p:cNvPr id="6" name="矩形 5"/>
              <p:cNvSpPr/>
              <p:nvPr/>
            </p:nvSpPr>
            <p:spPr>
              <a:xfrm>
                <a:off x="3934167" y="2437554"/>
                <a:ext cx="1415772" cy="596317"/>
              </a:xfrm>
              <a:prstGeom prst="rect">
                <a:avLst/>
              </a:prstGeom>
            </p:spPr>
            <p:txBody>
              <a:bodyPr wrap="none">
                <a:spAutoFit/>
              </a:bodyPr>
              <a:lstStyle/>
              <a:p>
                <a:pPr algn="ctr">
                  <a:lnSpc>
                    <a:spcPct val="110000"/>
                  </a:lnSpc>
                  <a:spcBef>
                    <a:spcPts val="3000"/>
                  </a:spcBef>
                </a:pPr>
                <a:r>
                  <a:rPr lang="zh-TW" altLang="en-US" sz="3200">
                    <a:solidFill>
                      <a:srgbClr val="000000"/>
                    </a:solidFill>
                    <a:effectLst>
                      <a:glow rad="127000">
                        <a:srgbClr val="FFFFFF"/>
                      </a:glow>
                    </a:effectLst>
                    <a:latin typeface="Times New Roman"/>
                    <a:ea typeface="標楷體" pitchFamily="65" charset="-120"/>
                  </a:rPr>
                  <a:t>玻璃管</a:t>
                </a:r>
              </a:p>
            </p:txBody>
          </p:sp>
          <p:sp>
            <p:nvSpPr>
              <p:cNvPr id="7" name="矩形 6"/>
              <p:cNvSpPr/>
              <p:nvPr/>
            </p:nvSpPr>
            <p:spPr>
              <a:xfrm>
                <a:off x="5687433" y="2802422"/>
                <a:ext cx="458780" cy="594778"/>
              </a:xfrm>
              <a:prstGeom prst="rect">
                <a:avLst/>
              </a:prstGeom>
            </p:spPr>
            <p:txBody>
              <a:bodyPr wrap="none">
                <a:spAutoFit/>
              </a:bodyPr>
              <a:lstStyle/>
              <a:p>
                <a:pPr algn="ctr">
                  <a:lnSpc>
                    <a:spcPct val="110000"/>
                  </a:lnSpc>
                  <a:spcBef>
                    <a:spcPts val="3000"/>
                  </a:spcBef>
                </a:pPr>
                <a:r>
                  <a:rPr lang="en-US" altLang="zh-TW" sz="3200">
                    <a:solidFill>
                      <a:srgbClr val="000000"/>
                    </a:solidFill>
                    <a:effectLst>
                      <a:glow rad="127000">
                        <a:srgbClr val="FFFFFF"/>
                      </a:glow>
                    </a:effectLst>
                    <a:latin typeface="Times New Roman"/>
                    <a:ea typeface="標楷體" pitchFamily="65" charset="-120"/>
                  </a:rPr>
                  <a:t>R</a:t>
                </a:r>
                <a:endParaRPr lang="zh-TW" altLang="en-US" sz="3200">
                  <a:solidFill>
                    <a:srgbClr val="000000"/>
                  </a:solidFill>
                  <a:effectLst>
                    <a:glow rad="127000">
                      <a:srgbClr val="FFFFFF"/>
                    </a:glow>
                  </a:effectLst>
                  <a:latin typeface="Times New Roman"/>
                  <a:ea typeface="標楷體" pitchFamily="65" charset="-120"/>
                </a:endParaRPr>
              </a:p>
            </p:txBody>
          </p:sp>
          <p:sp>
            <p:nvSpPr>
              <p:cNvPr id="8" name="矩形 7"/>
              <p:cNvSpPr/>
              <p:nvPr/>
            </p:nvSpPr>
            <p:spPr>
              <a:xfrm>
                <a:off x="4421911" y="3429858"/>
                <a:ext cx="1096775" cy="594778"/>
              </a:xfrm>
              <a:prstGeom prst="rect">
                <a:avLst/>
              </a:prstGeom>
            </p:spPr>
            <p:txBody>
              <a:bodyPr wrap="none">
                <a:spAutoFit/>
              </a:bodyPr>
              <a:lstStyle/>
              <a:p>
                <a:pPr algn="ctr">
                  <a:lnSpc>
                    <a:spcPct val="110000"/>
                  </a:lnSpc>
                  <a:spcBef>
                    <a:spcPts val="3000"/>
                  </a:spcBef>
                </a:pPr>
                <a:r>
                  <a:rPr lang="en-US" altLang="zh-TW" sz="3200">
                    <a:solidFill>
                      <a:srgbClr val="000000"/>
                    </a:solidFill>
                    <a:effectLst>
                      <a:glow rad="127000">
                        <a:srgbClr val="FFFFFF"/>
                      </a:glow>
                    </a:effectLst>
                    <a:latin typeface="Times New Roman"/>
                    <a:ea typeface="標楷體" pitchFamily="65" charset="-120"/>
                  </a:rPr>
                  <a:t>76cm</a:t>
                </a:r>
                <a:endParaRPr lang="zh-TW" altLang="en-US" sz="3200">
                  <a:solidFill>
                    <a:srgbClr val="000000"/>
                  </a:solidFill>
                  <a:effectLst>
                    <a:glow rad="127000">
                      <a:srgbClr val="FFFFFF"/>
                    </a:glow>
                  </a:effectLst>
                  <a:latin typeface="Times New Roman"/>
                  <a:ea typeface="標楷體" pitchFamily="65" charset="-120"/>
                </a:endParaRPr>
              </a:p>
            </p:txBody>
          </p:sp>
          <p:sp>
            <p:nvSpPr>
              <p:cNvPr id="9" name="矩形 8"/>
              <p:cNvSpPr/>
              <p:nvPr/>
            </p:nvSpPr>
            <p:spPr>
              <a:xfrm>
                <a:off x="5873895" y="3940779"/>
                <a:ext cx="412292" cy="594778"/>
              </a:xfrm>
              <a:prstGeom prst="rect">
                <a:avLst/>
              </a:prstGeom>
            </p:spPr>
            <p:txBody>
              <a:bodyPr wrap="none">
                <a:spAutoFit/>
              </a:bodyPr>
              <a:lstStyle/>
              <a:p>
                <a:pPr algn="ctr">
                  <a:lnSpc>
                    <a:spcPct val="110000"/>
                  </a:lnSpc>
                  <a:spcBef>
                    <a:spcPts val="3000"/>
                  </a:spcBef>
                </a:pPr>
                <a:r>
                  <a:rPr lang="en-US" altLang="zh-TW" sz="3200">
                    <a:solidFill>
                      <a:srgbClr val="000000"/>
                    </a:solidFill>
                    <a:effectLst>
                      <a:glow rad="127000">
                        <a:srgbClr val="FFFFFF"/>
                      </a:glow>
                    </a:effectLst>
                    <a:latin typeface="Times New Roman"/>
                    <a:ea typeface="標楷體" pitchFamily="65" charset="-120"/>
                  </a:rPr>
                  <a:t>S</a:t>
                </a:r>
                <a:endParaRPr lang="zh-TW" altLang="en-US" sz="3200">
                  <a:solidFill>
                    <a:srgbClr val="000000"/>
                  </a:solidFill>
                  <a:effectLst>
                    <a:glow rad="127000">
                      <a:srgbClr val="FFFFFF"/>
                    </a:glow>
                  </a:effectLst>
                  <a:latin typeface="Times New Roman"/>
                  <a:ea typeface="標楷體" pitchFamily="65" charset="-120"/>
                </a:endParaRPr>
              </a:p>
            </p:txBody>
          </p:sp>
          <p:sp>
            <p:nvSpPr>
              <p:cNvPr id="10" name="矩形 9"/>
              <p:cNvSpPr/>
              <p:nvPr/>
            </p:nvSpPr>
            <p:spPr>
              <a:xfrm>
                <a:off x="3764892" y="3853488"/>
                <a:ext cx="481222" cy="594778"/>
              </a:xfrm>
              <a:prstGeom prst="rect">
                <a:avLst/>
              </a:prstGeom>
            </p:spPr>
            <p:txBody>
              <a:bodyPr wrap="none">
                <a:spAutoFit/>
              </a:bodyPr>
              <a:lstStyle/>
              <a:p>
                <a:pPr algn="ctr">
                  <a:lnSpc>
                    <a:spcPct val="110000"/>
                  </a:lnSpc>
                  <a:spcBef>
                    <a:spcPts val="3000"/>
                  </a:spcBef>
                </a:pPr>
                <a:r>
                  <a:rPr lang="en-US" altLang="zh-TW" sz="3200">
                    <a:solidFill>
                      <a:srgbClr val="000000"/>
                    </a:solidFill>
                    <a:effectLst>
                      <a:glow rad="127000">
                        <a:srgbClr val="FFFFFF"/>
                      </a:glow>
                    </a:effectLst>
                    <a:latin typeface="Times New Roman"/>
                    <a:ea typeface="標楷體" pitchFamily="65" charset="-120"/>
                  </a:rPr>
                  <a:t>Q</a:t>
                </a:r>
                <a:endParaRPr lang="zh-TW" altLang="en-US" sz="3200">
                  <a:solidFill>
                    <a:srgbClr val="000000"/>
                  </a:solidFill>
                  <a:effectLst>
                    <a:glow rad="127000">
                      <a:srgbClr val="FFFFFF"/>
                    </a:glow>
                  </a:effectLst>
                  <a:latin typeface="Times New Roman"/>
                  <a:ea typeface="標楷體" pitchFamily="65" charset="-120"/>
                </a:endParaRPr>
              </a:p>
            </p:txBody>
          </p:sp>
          <p:sp>
            <p:nvSpPr>
              <p:cNvPr id="11" name="矩形 10"/>
              <p:cNvSpPr/>
              <p:nvPr/>
            </p:nvSpPr>
            <p:spPr>
              <a:xfrm>
                <a:off x="2369411" y="3429858"/>
                <a:ext cx="1096775" cy="594778"/>
              </a:xfrm>
              <a:prstGeom prst="rect">
                <a:avLst/>
              </a:prstGeom>
            </p:spPr>
            <p:txBody>
              <a:bodyPr wrap="none">
                <a:spAutoFit/>
              </a:bodyPr>
              <a:lstStyle/>
              <a:p>
                <a:pPr algn="ctr">
                  <a:lnSpc>
                    <a:spcPct val="110000"/>
                  </a:lnSpc>
                  <a:spcBef>
                    <a:spcPts val="3000"/>
                  </a:spcBef>
                </a:pPr>
                <a:r>
                  <a:rPr lang="en-US" altLang="zh-TW" sz="3200">
                    <a:solidFill>
                      <a:srgbClr val="000000"/>
                    </a:solidFill>
                    <a:effectLst>
                      <a:glow rad="127000">
                        <a:srgbClr val="FFFFFF"/>
                      </a:glow>
                    </a:effectLst>
                    <a:latin typeface="Times New Roman"/>
                    <a:ea typeface="標楷體" pitchFamily="65" charset="-120"/>
                  </a:rPr>
                  <a:t>76cm</a:t>
                </a:r>
                <a:endParaRPr lang="zh-TW" altLang="en-US" sz="3200">
                  <a:solidFill>
                    <a:srgbClr val="000000"/>
                  </a:solidFill>
                  <a:effectLst>
                    <a:glow rad="127000">
                      <a:srgbClr val="FFFFFF"/>
                    </a:glow>
                  </a:effectLst>
                  <a:latin typeface="Times New Roman"/>
                  <a:ea typeface="標楷體" pitchFamily="65" charset="-120"/>
                </a:endParaRPr>
              </a:p>
            </p:txBody>
          </p:sp>
          <p:sp>
            <p:nvSpPr>
              <p:cNvPr id="12" name="矩形 11"/>
              <p:cNvSpPr/>
              <p:nvPr/>
            </p:nvSpPr>
            <p:spPr>
              <a:xfrm>
                <a:off x="3678934" y="2802422"/>
                <a:ext cx="412292" cy="594778"/>
              </a:xfrm>
              <a:prstGeom prst="rect">
                <a:avLst/>
              </a:prstGeom>
            </p:spPr>
            <p:txBody>
              <a:bodyPr wrap="none">
                <a:spAutoFit/>
              </a:bodyPr>
              <a:lstStyle/>
              <a:p>
                <a:pPr algn="ctr">
                  <a:lnSpc>
                    <a:spcPct val="110000"/>
                  </a:lnSpc>
                  <a:spcBef>
                    <a:spcPts val="3000"/>
                  </a:spcBef>
                </a:pPr>
                <a:r>
                  <a:rPr lang="en-US" altLang="zh-TW" sz="3200">
                    <a:solidFill>
                      <a:srgbClr val="000000"/>
                    </a:solidFill>
                    <a:effectLst>
                      <a:glow rad="127000">
                        <a:srgbClr val="FFFFFF"/>
                      </a:glow>
                    </a:effectLst>
                    <a:latin typeface="Times New Roman"/>
                    <a:ea typeface="標楷體" pitchFamily="65" charset="-120"/>
                  </a:rPr>
                  <a:t>P</a:t>
                </a:r>
                <a:endParaRPr lang="zh-TW" altLang="en-US" sz="3200">
                  <a:solidFill>
                    <a:srgbClr val="000000"/>
                  </a:solidFill>
                  <a:effectLst>
                    <a:glow rad="127000">
                      <a:srgbClr val="FFFFFF"/>
                    </a:glow>
                  </a:effectLst>
                  <a:latin typeface="Times New Roman"/>
                  <a:ea typeface="標楷體" pitchFamily="65" charset="-120"/>
                </a:endParaRPr>
              </a:p>
            </p:txBody>
          </p:sp>
          <p:sp>
            <p:nvSpPr>
              <p:cNvPr id="13" name="矩形 12"/>
              <p:cNvSpPr/>
              <p:nvPr/>
            </p:nvSpPr>
            <p:spPr>
              <a:xfrm>
                <a:off x="3425922" y="4625350"/>
                <a:ext cx="1005403" cy="634020"/>
              </a:xfrm>
              <a:prstGeom prst="rect">
                <a:avLst/>
              </a:prstGeom>
            </p:spPr>
            <p:txBody>
              <a:bodyPr wrap="none">
                <a:spAutoFit/>
              </a:bodyPr>
              <a:lstStyle/>
              <a:p>
                <a:pPr algn="ctr">
                  <a:lnSpc>
                    <a:spcPct val="110000"/>
                  </a:lnSpc>
                  <a:spcBef>
                    <a:spcPts val="3000"/>
                  </a:spcBef>
                </a:pPr>
                <a:r>
                  <a:rPr lang="zh-TW" altLang="en-US" sz="3200">
                    <a:solidFill>
                      <a:srgbClr val="000000"/>
                    </a:solidFill>
                    <a:effectLst>
                      <a:glow rad="127000">
                        <a:srgbClr val="FFFFFF"/>
                      </a:glow>
                    </a:effectLst>
                    <a:latin typeface="Times New Roman"/>
                    <a:ea typeface="標楷體" pitchFamily="65" charset="-120"/>
                  </a:rPr>
                  <a:t>水銀</a:t>
                </a:r>
              </a:p>
            </p:txBody>
          </p:sp>
          <p:sp>
            <p:nvSpPr>
              <p:cNvPr id="14" name="矩形 13"/>
              <p:cNvSpPr/>
              <p:nvPr/>
            </p:nvSpPr>
            <p:spPr>
              <a:xfrm>
                <a:off x="5877853" y="4625350"/>
                <a:ext cx="595035" cy="596317"/>
              </a:xfrm>
              <a:prstGeom prst="rect">
                <a:avLst/>
              </a:prstGeom>
            </p:spPr>
            <p:txBody>
              <a:bodyPr wrap="none">
                <a:spAutoFit/>
              </a:bodyPr>
              <a:lstStyle/>
              <a:p>
                <a:pPr algn="ctr">
                  <a:lnSpc>
                    <a:spcPct val="110000"/>
                  </a:lnSpc>
                  <a:spcBef>
                    <a:spcPts val="3000"/>
                  </a:spcBef>
                </a:pPr>
                <a:r>
                  <a:rPr lang="zh-TW" altLang="en-US" sz="3200">
                    <a:solidFill>
                      <a:srgbClr val="000000"/>
                    </a:solidFill>
                    <a:effectLst>
                      <a:glow rad="127000">
                        <a:srgbClr val="FFFFFF"/>
                      </a:glow>
                    </a:effectLst>
                    <a:latin typeface="Times New Roman"/>
                    <a:ea typeface="標楷體" pitchFamily="65" charset="-120"/>
                  </a:rPr>
                  <a:t>水</a:t>
                </a:r>
              </a:p>
            </p:txBody>
          </p:sp>
          <p:sp>
            <p:nvSpPr>
              <p:cNvPr id="15" name="矩形 14"/>
              <p:cNvSpPr/>
              <p:nvPr/>
            </p:nvSpPr>
            <p:spPr>
              <a:xfrm>
                <a:off x="3630753" y="5167986"/>
                <a:ext cx="1969411" cy="634020"/>
              </a:xfrm>
              <a:prstGeom prst="rect">
                <a:avLst/>
              </a:prstGeom>
            </p:spPr>
            <p:txBody>
              <a:bodyPr wrap="square">
                <a:spAutoFit/>
              </a:bodyPr>
              <a:lstStyle/>
              <a:p>
                <a:pPr algn="ctr">
                  <a:lnSpc>
                    <a:spcPct val="110000"/>
                  </a:lnSpc>
                  <a:spcBef>
                    <a:spcPts val="3000"/>
                  </a:spcBef>
                </a:pPr>
                <a:r>
                  <a:rPr lang="zh-TW" altLang="en-US" sz="3200">
                    <a:solidFill>
                      <a:srgbClr val="000000"/>
                    </a:solidFill>
                    <a:effectLst>
                      <a:glow rad="127000">
                        <a:srgbClr val="FFFFFF"/>
                      </a:glow>
                    </a:effectLst>
                    <a:latin typeface="Times New Roman"/>
                    <a:ea typeface="標楷體" pitchFamily="65" charset="-120"/>
                  </a:rPr>
                  <a:t>水平桌面</a:t>
                </a:r>
              </a:p>
            </p:txBody>
          </p:sp>
        </p:grpSp>
      </p:grpSp>
      <p:sp>
        <p:nvSpPr>
          <p:cNvPr id="3" name="矩形 2"/>
          <p:cNvSpPr>
            <a:spLocks noChangeArrowheads="1"/>
          </p:cNvSpPr>
          <p:nvPr/>
        </p:nvSpPr>
        <p:spPr bwMode="auto">
          <a:xfrm>
            <a:off x="323849" y="222703"/>
            <a:ext cx="8429625" cy="6050887"/>
          </a:xfrm>
          <a:prstGeom prst="rect">
            <a:avLst/>
          </a:prstGeom>
          <a:noFill/>
          <a:ln w="9525">
            <a:noFill/>
            <a:miter lim="800000"/>
            <a:headEnd/>
            <a:tailEnd/>
          </a:ln>
        </p:spPr>
        <p:txBody>
          <a:bodyPr wrap="square">
            <a:spAutoFit/>
          </a:bodyPr>
          <a:lstStyle/>
          <a:p>
            <a:pPr marL="541338" indent="-541338" algn="just">
              <a:lnSpc>
                <a:spcPct val="110000"/>
              </a:lnSpc>
              <a:buFontTx/>
              <a:buAutoNum type="arabicPeriod" startAt="37"/>
            </a:pPr>
            <a:r>
              <a:rPr lang="en-US" altLang="zh-TW" sz="3200" dirty="0">
                <a:solidFill>
                  <a:srgbClr val="FF0000"/>
                </a:solidFill>
                <a:latin typeface="Times New Roman"/>
                <a:ea typeface="標楷體" pitchFamily="65" charset="-120"/>
              </a:rPr>
              <a:t>110</a:t>
            </a:r>
            <a:r>
              <a:rPr lang="zh-TW" altLang="en-US" sz="3200" dirty="0">
                <a:solidFill>
                  <a:srgbClr val="000000"/>
                </a:solidFill>
                <a:latin typeface="Times New Roman"/>
                <a:ea typeface="標楷體" pitchFamily="65" charset="-120"/>
              </a:rPr>
              <a:t>在一大氣壓的環境下，靜置於水平桌面的兩裝置如圖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十九</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所示。圖中</a:t>
            </a:r>
            <a:r>
              <a:rPr lang="en-US" altLang="zh-TW" sz="3200" dirty="0">
                <a:solidFill>
                  <a:srgbClr val="000000"/>
                </a:solidFill>
                <a:latin typeface="Times New Roman"/>
                <a:ea typeface="標楷體" pitchFamily="65" charset="-120"/>
              </a:rPr>
              <a:t>P</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R</a:t>
            </a:r>
            <a:r>
              <a:rPr lang="zh-TW" altLang="en-US" sz="3200" dirty="0">
                <a:solidFill>
                  <a:srgbClr val="000000"/>
                </a:solidFill>
                <a:latin typeface="Times New Roman"/>
                <a:ea typeface="標楷體" pitchFamily="65" charset="-120"/>
              </a:rPr>
              <a:t>兩點位於玻璃管內的液面，</a:t>
            </a:r>
            <a:r>
              <a:rPr lang="en-US" altLang="zh-TW" sz="3200" dirty="0">
                <a:solidFill>
                  <a:srgbClr val="000000"/>
                </a:solidFill>
                <a:latin typeface="Times New Roman"/>
                <a:ea typeface="標楷體" pitchFamily="65" charset="-120"/>
              </a:rPr>
              <a:t>Q</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S</a:t>
            </a:r>
            <a:r>
              <a:rPr lang="zh-TW" altLang="en-US" sz="3200" dirty="0">
                <a:solidFill>
                  <a:srgbClr val="000000"/>
                </a:solidFill>
                <a:latin typeface="Times New Roman"/>
                <a:ea typeface="標楷體" pitchFamily="65" charset="-120"/>
              </a:rPr>
              <a:t>兩點位於玻璃管外容器內的液面，其中哪兩個點的氣壓為一大氣壓？</a:t>
            </a:r>
            <a:endParaRPr lang="en-US" altLang="zh-TW" sz="3200" dirty="0">
              <a:solidFill>
                <a:srgbClr val="000000"/>
              </a:solidFill>
              <a:latin typeface="Times New Roman"/>
              <a:ea typeface="標楷體" pitchFamily="65" charset="-120"/>
            </a:endParaRPr>
          </a:p>
          <a:p>
            <a:pPr marL="541338" indent="-541338" algn="just">
              <a:lnSpc>
                <a:spcPct val="110000"/>
              </a:lnSpc>
              <a:buFontTx/>
              <a:buAutoNum type="arabicPeriod" startAt="37"/>
            </a:pPr>
            <a:endParaRPr lang="en-US" altLang="zh-TW" sz="3200" dirty="0">
              <a:solidFill>
                <a:srgbClr val="000000"/>
              </a:solidFill>
              <a:latin typeface="Times New Roman"/>
              <a:ea typeface="標楷體" pitchFamily="65" charset="-120"/>
            </a:endParaRPr>
          </a:p>
          <a:p>
            <a:pPr marL="541338" indent="-541338" algn="just">
              <a:lnSpc>
                <a:spcPct val="110000"/>
              </a:lnSpc>
              <a:buFontTx/>
              <a:buAutoNum type="arabicPeriod" startAt="37"/>
            </a:pPr>
            <a:endParaRPr lang="en-US" altLang="zh-TW" sz="3200" dirty="0">
              <a:solidFill>
                <a:srgbClr val="000000"/>
              </a:solidFill>
              <a:latin typeface="Times New Roman"/>
              <a:ea typeface="標楷體" pitchFamily="65" charset="-120"/>
            </a:endParaRPr>
          </a:p>
          <a:p>
            <a:pPr marL="541338" indent="-541338" algn="just">
              <a:lnSpc>
                <a:spcPct val="110000"/>
              </a:lnSpc>
              <a:buFontTx/>
              <a:buAutoNum type="arabicPeriod" startAt="37"/>
            </a:pPr>
            <a:endParaRPr lang="en-US" altLang="zh-TW" sz="3200" dirty="0">
              <a:solidFill>
                <a:srgbClr val="000000"/>
              </a:solidFill>
              <a:latin typeface="Times New Roman"/>
              <a:ea typeface="標楷體" pitchFamily="65" charset="-120"/>
            </a:endParaRPr>
          </a:p>
          <a:p>
            <a:pPr marL="541338" indent="-541338" algn="just">
              <a:lnSpc>
                <a:spcPct val="110000"/>
              </a:lnSpc>
              <a:buFontTx/>
              <a:buAutoNum type="arabicPeriod" startAt="37"/>
            </a:pPr>
            <a:endParaRPr lang="en-US" altLang="zh-TW" sz="3200" dirty="0">
              <a:solidFill>
                <a:srgbClr val="000000"/>
              </a:solidFill>
              <a:latin typeface="Times New Roman"/>
              <a:ea typeface="標楷體" pitchFamily="65" charset="-120"/>
            </a:endParaRPr>
          </a:p>
          <a:p>
            <a:pPr marL="541338" indent="-541338" algn="just">
              <a:lnSpc>
                <a:spcPct val="110000"/>
              </a:lnSpc>
              <a:buFontTx/>
              <a:buAutoNum type="arabicPeriod" startAt="37"/>
            </a:pPr>
            <a:endParaRPr lang="en-US" altLang="zh-TW" sz="3200" dirty="0">
              <a:solidFill>
                <a:srgbClr val="000000"/>
              </a:solidFill>
              <a:latin typeface="Times New Roman"/>
              <a:ea typeface="標楷體" pitchFamily="65" charset="-120"/>
            </a:endParaRPr>
          </a:p>
          <a:p>
            <a:pPr algn="just">
              <a:lnSpc>
                <a:spcPct val="110000"/>
              </a:lnSpc>
            </a:pPr>
            <a:r>
              <a:rPr lang="en-US" altLang="zh-TW" sz="3200" dirty="0">
                <a:solidFill>
                  <a:srgbClr val="000000"/>
                </a:solidFill>
                <a:latin typeface="Times New Roman"/>
                <a:ea typeface="標楷體" pitchFamily="65" charset="-120"/>
              </a:rPr>
              <a:t>	(A)P</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Q</a:t>
            </a:r>
            <a:r>
              <a:rPr lang="zh-TW" alt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(B)R</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S</a:t>
            </a:r>
            <a:r>
              <a:rPr lang="zh-TW" alt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(C)P</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R</a:t>
            </a:r>
            <a:r>
              <a:rPr lang="zh-TW" alt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(D)Q</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S</a:t>
            </a:r>
          </a:p>
        </p:txBody>
      </p:sp>
    </p:spTree>
    <p:extLst>
      <p:ext uri="{BB962C8B-B14F-4D97-AF65-F5344CB8AC3E}">
        <p14:creationId xmlns:p14="http://schemas.microsoft.com/office/powerpoint/2010/main" val="357461916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548680"/>
            <a:ext cx="8229600" cy="5649491"/>
          </a:xfrm>
        </p:spPr>
        <p:txBody>
          <a:bodyPr/>
          <a:lstStyle/>
          <a:p>
            <a:pPr marL="0" indent="0" algn="just">
              <a:lnSpc>
                <a:spcPct val="120000"/>
              </a:lnSpc>
              <a:spcAft>
                <a:spcPts val="0"/>
              </a:spcAft>
              <a:buNone/>
              <a:tabLst>
                <a:tab pos="684530" algn="r"/>
                <a:tab pos="1431290" algn="l"/>
                <a:tab pos="2302510" algn="l"/>
                <a:tab pos="3182620" algn="l"/>
              </a:tabLst>
            </a:pPr>
            <a:r>
              <a:rPr lang="en-US" altLang="zh-TW" dirty="0" smtClean="0">
                <a:solidFill>
                  <a:srgbClr val="FF0000"/>
                </a:solidFill>
                <a:effectLst/>
                <a:latin typeface="Times New Roman"/>
                <a:ea typeface="標楷體"/>
              </a:rPr>
              <a:t>111</a:t>
            </a:r>
            <a:r>
              <a:rPr lang="en-US" altLang="zh-TW" dirty="0" smtClean="0">
                <a:effectLst/>
                <a:latin typeface="Times New Roman"/>
                <a:ea typeface="標楷體"/>
              </a:rPr>
              <a:t>1.</a:t>
            </a:r>
            <a:r>
              <a:rPr lang="zh-TW" altLang="zh-TW" dirty="0" smtClean="0">
                <a:effectLst/>
                <a:latin typeface="Times New Roman"/>
                <a:ea typeface="標楷體"/>
              </a:rPr>
              <a:t>氣象報導時常可見「百帕」一詞，下列有關百帕的敘述何者正確？</a:t>
            </a:r>
          </a:p>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smtClean="0">
                <a:effectLst/>
                <a:latin typeface="Times New Roman"/>
                <a:ea typeface="標楷體"/>
              </a:rPr>
              <a:t>(A)</a:t>
            </a:r>
            <a:r>
              <a:rPr lang="zh-TW" altLang="zh-TW" dirty="0" smtClean="0">
                <a:effectLst/>
                <a:latin typeface="Times New Roman"/>
                <a:ea typeface="標楷體"/>
              </a:rPr>
              <a:t>百帕是氣壓的單位</a:t>
            </a:r>
            <a:r>
              <a:rPr lang="en-US" altLang="zh-TW" dirty="0" smtClean="0">
                <a:effectLst/>
                <a:latin typeface="Times New Roman"/>
                <a:ea typeface="標楷體"/>
              </a:rPr>
              <a:t>	</a:t>
            </a:r>
            <a:endParaRPr lang="zh-TW" altLang="zh-TW" dirty="0" smtClean="0">
              <a:effectLst/>
              <a:latin typeface="Times New Roman"/>
              <a:ea typeface="標楷體"/>
            </a:endParaRPr>
          </a:p>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smtClean="0">
                <a:effectLst/>
                <a:latin typeface="Times New Roman"/>
                <a:ea typeface="標楷體"/>
              </a:rPr>
              <a:t>(B)</a:t>
            </a:r>
            <a:r>
              <a:rPr lang="zh-TW" altLang="zh-TW" dirty="0" smtClean="0">
                <a:effectLst/>
                <a:latin typeface="Times New Roman"/>
                <a:ea typeface="標楷體"/>
              </a:rPr>
              <a:t>百帕是溫度的單位</a:t>
            </a:r>
          </a:p>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smtClean="0">
                <a:effectLst/>
                <a:latin typeface="Times New Roman"/>
                <a:ea typeface="標楷體"/>
              </a:rPr>
              <a:t>(C)</a:t>
            </a:r>
            <a:r>
              <a:rPr lang="zh-TW" altLang="zh-TW" dirty="0" smtClean="0">
                <a:effectLst/>
                <a:latin typeface="Times New Roman"/>
                <a:ea typeface="標楷體"/>
              </a:rPr>
              <a:t>百帕是風速的單位</a:t>
            </a:r>
          </a:p>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smtClean="0">
                <a:effectLst/>
                <a:latin typeface="Times New Roman"/>
                <a:ea typeface="標楷體"/>
              </a:rPr>
              <a:t>(D)</a:t>
            </a:r>
            <a:r>
              <a:rPr lang="zh-TW" altLang="zh-TW" dirty="0" smtClean="0">
                <a:effectLst/>
                <a:latin typeface="Times New Roman"/>
                <a:ea typeface="標楷體"/>
              </a:rPr>
              <a:t>百帕是下雨的機會</a:t>
            </a:r>
          </a:p>
          <a:p>
            <a:endParaRPr lang="zh-TW" altLang="en-US" dirty="0"/>
          </a:p>
        </p:txBody>
      </p:sp>
    </p:spTree>
    <p:extLst>
      <p:ext uri="{BB962C8B-B14F-4D97-AF65-F5344CB8AC3E}">
        <p14:creationId xmlns:p14="http://schemas.microsoft.com/office/powerpoint/2010/main" val="305102401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620688"/>
            <a:ext cx="8229600" cy="4525963"/>
          </a:xfrm>
        </p:spPr>
        <p:txBody>
          <a:bodyPr/>
          <a:lstStyle/>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華康中黑體" panose="020B0509000000000000" pitchFamily="49" charset="-120"/>
                <a:ea typeface="華康中黑體" panose="020B0509000000000000" pitchFamily="49" charset="-120"/>
              </a:rPr>
              <a:t>試題解析：氣壓的國際單位制是帕斯卡（或簡稱帕，符號是</a:t>
            </a:r>
            <a:r>
              <a:rPr lang="en-US" altLang="zh-TW" dirty="0">
                <a:solidFill>
                  <a:srgbClr val="FF0000"/>
                </a:solidFill>
                <a:latin typeface="華康中黑體" panose="020B0509000000000000" pitchFamily="49" charset="-120"/>
                <a:ea typeface="華康中黑體" panose="020B0509000000000000" pitchFamily="49" charset="-120"/>
              </a:rPr>
              <a:t>Pa</a:t>
            </a:r>
            <a:r>
              <a:rPr lang="zh-TW" altLang="zh-TW" dirty="0">
                <a:solidFill>
                  <a:srgbClr val="FF0000"/>
                </a:solidFill>
                <a:latin typeface="華康中黑體" panose="020B0509000000000000" pitchFamily="49" charset="-120"/>
                <a:ea typeface="華康中黑體" panose="020B0509000000000000" pitchFamily="49" charset="-120"/>
              </a:rPr>
              <a:t>），一般氣象學中人們使用百帕（</a:t>
            </a:r>
            <a:r>
              <a:rPr lang="en-US" altLang="zh-TW" dirty="0" err="1">
                <a:solidFill>
                  <a:srgbClr val="FF0000"/>
                </a:solidFill>
                <a:latin typeface="華康中黑體" panose="020B0509000000000000" pitchFamily="49" charset="-120"/>
                <a:ea typeface="華康中黑體" panose="020B0509000000000000" pitchFamily="49" charset="-120"/>
              </a:rPr>
              <a:t>hPa</a:t>
            </a:r>
            <a:r>
              <a:rPr lang="zh-TW" altLang="zh-TW" dirty="0">
                <a:solidFill>
                  <a:srgbClr val="FF0000"/>
                </a:solidFill>
                <a:latin typeface="華康中黑體" panose="020B0509000000000000" pitchFamily="49" charset="-120"/>
                <a:ea typeface="華康中黑體" panose="020B0509000000000000" pitchFamily="49" charset="-120"/>
              </a:rPr>
              <a:t>）作為氣壓單位。</a:t>
            </a:r>
            <a:endParaRPr lang="zh-TW" altLang="zh-TW" dirty="0" smtClean="0">
              <a:effectLst/>
              <a:latin typeface="華康中黑體" panose="020B0509000000000000" pitchFamily="49" charset="-120"/>
              <a:ea typeface="華康中黑體" panose="020B0509000000000000" pitchFamily="49" charset="-120"/>
            </a:endParaRPr>
          </a:p>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華康中黑體" panose="020B0509000000000000" pitchFamily="49" charset="-120"/>
                <a:ea typeface="華康中黑體" panose="020B0509000000000000" pitchFamily="49" charset="-120"/>
              </a:rPr>
              <a:t>故選【</a:t>
            </a:r>
            <a:r>
              <a:rPr lang="en-US" altLang="zh-TW" dirty="0">
                <a:solidFill>
                  <a:srgbClr val="FF0000"/>
                </a:solidFill>
                <a:latin typeface="華康中黑體" panose="020B0509000000000000" pitchFamily="49" charset="-120"/>
                <a:ea typeface="華康中黑體" panose="020B0509000000000000" pitchFamily="49" charset="-120"/>
              </a:rPr>
              <a:t>A</a:t>
            </a:r>
            <a:r>
              <a:rPr lang="zh-TW" altLang="zh-TW" dirty="0">
                <a:solidFill>
                  <a:srgbClr val="FF0000"/>
                </a:solidFill>
                <a:latin typeface="華康中黑體" panose="020B0509000000000000" pitchFamily="49" charset="-120"/>
                <a:ea typeface="華康中黑體" panose="020B0509000000000000" pitchFamily="49" charset="-120"/>
              </a:rPr>
              <a:t>】</a:t>
            </a:r>
            <a:endParaRPr lang="zh-TW" altLang="zh-TW" dirty="0">
              <a:effectLst/>
              <a:latin typeface="華康中黑體" panose="020B0509000000000000" pitchFamily="49" charset="-120"/>
              <a:ea typeface="華康中黑體" panose="020B0509000000000000" pitchFamily="49" charset="-120"/>
            </a:endParaRPr>
          </a:p>
        </p:txBody>
      </p:sp>
    </p:spTree>
    <p:extLst>
      <p:ext uri="{BB962C8B-B14F-4D97-AF65-F5344CB8AC3E}">
        <p14:creationId xmlns:p14="http://schemas.microsoft.com/office/powerpoint/2010/main" val="411906140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332656"/>
            <a:ext cx="8229600" cy="6264696"/>
          </a:xfrm>
        </p:spPr>
        <p:txBody>
          <a:bodyPr>
            <a:normAutofit fontScale="70000" lnSpcReduction="20000"/>
          </a:bodyPr>
          <a:lstStyle/>
          <a:p>
            <a:pPr marL="762000" indent="-762000" algn="just">
              <a:lnSpc>
                <a:spcPct val="120000"/>
              </a:lnSpc>
              <a:spcAft>
                <a:spcPts val="0"/>
              </a:spcAft>
              <a:tabLst>
                <a:tab pos="684530" algn="r"/>
                <a:tab pos="1431290" algn="l"/>
                <a:tab pos="2302510" algn="l"/>
                <a:tab pos="3182620" algn="l"/>
              </a:tabLst>
            </a:pPr>
            <a:r>
              <a:rPr lang="zh-TW" altLang="zh-TW" u="sng" dirty="0" smtClean="0">
                <a:effectLst/>
                <a:latin typeface="Times New Roman"/>
                <a:ea typeface="標楷體"/>
              </a:rPr>
              <a:t>小真</a:t>
            </a:r>
            <a:r>
              <a:rPr lang="zh-TW" altLang="zh-TW" dirty="0" smtClean="0">
                <a:effectLst/>
                <a:latin typeface="Times New Roman"/>
                <a:ea typeface="標楷體"/>
              </a:rPr>
              <a:t>和</a:t>
            </a:r>
            <a:r>
              <a:rPr lang="zh-TW" altLang="zh-TW" u="sng" dirty="0" smtClean="0">
                <a:effectLst/>
                <a:latin typeface="Times New Roman"/>
                <a:ea typeface="標楷體"/>
              </a:rPr>
              <a:t>小文</a:t>
            </a:r>
            <a:r>
              <a:rPr lang="zh-TW" altLang="zh-TW" dirty="0" smtClean="0">
                <a:effectLst/>
                <a:latin typeface="Times New Roman"/>
                <a:ea typeface="標楷體"/>
              </a:rPr>
              <a:t>到高山上旅遊，發現密封包裝的洋芋片其外包裝比在山下膨脹許多，如圖</a:t>
            </a:r>
            <a:r>
              <a:rPr lang="en-US" altLang="zh-TW" dirty="0" smtClean="0">
                <a:effectLst/>
                <a:latin typeface="Times New Roman"/>
                <a:ea typeface="標楷體"/>
              </a:rPr>
              <a:t>(</a:t>
            </a:r>
            <a:r>
              <a:rPr lang="zh-TW" altLang="zh-TW" dirty="0" smtClean="0">
                <a:effectLst/>
                <a:latin typeface="Times New Roman"/>
                <a:ea typeface="標楷體"/>
              </a:rPr>
              <a:t>一</a:t>
            </a:r>
            <a:r>
              <a:rPr lang="en-US" altLang="zh-TW" dirty="0" smtClean="0">
                <a:effectLst/>
                <a:latin typeface="Times New Roman"/>
                <a:ea typeface="標楷體"/>
              </a:rPr>
              <a:t>)</a:t>
            </a:r>
            <a:r>
              <a:rPr lang="zh-TW" altLang="zh-TW" dirty="0" smtClean="0">
                <a:effectLst/>
                <a:latin typeface="Times New Roman"/>
                <a:ea typeface="標楷體"/>
              </a:rPr>
              <a:t>所示。以下為兩人對包裝的膨脹現象是否與氣溫有關的對話：</a:t>
            </a:r>
          </a:p>
          <a:p>
            <a:pPr marL="1260475" indent="-452755" algn="just">
              <a:lnSpc>
                <a:spcPct val="120000"/>
              </a:lnSpc>
              <a:spcAft>
                <a:spcPts val="0"/>
              </a:spcAft>
              <a:tabLst>
                <a:tab pos="684530" algn="r"/>
                <a:tab pos="1431290" algn="l"/>
                <a:tab pos="2302510" algn="l"/>
                <a:tab pos="3182620" algn="l"/>
              </a:tabLst>
            </a:pPr>
            <a:r>
              <a:rPr lang="zh-TW" altLang="zh-TW" u="sng" dirty="0" smtClean="0">
                <a:effectLst/>
                <a:latin typeface="Times New Roman"/>
                <a:ea typeface="標楷體"/>
              </a:rPr>
              <a:t>小真</a:t>
            </a:r>
            <a:r>
              <a:rPr lang="zh-TW" altLang="zh-TW" dirty="0" smtClean="0">
                <a:effectLst/>
                <a:latin typeface="Times New Roman"/>
                <a:ea typeface="標楷體"/>
              </a:rPr>
              <a:t>：「包裝膨脹應該是因為山上氣溫較低，你看在山下的時候氣溫高就不會。」</a:t>
            </a:r>
          </a:p>
          <a:p>
            <a:pPr marL="1260475" indent="-452755" algn="just">
              <a:lnSpc>
                <a:spcPct val="120000"/>
              </a:lnSpc>
              <a:spcAft>
                <a:spcPts val="0"/>
              </a:spcAft>
              <a:tabLst>
                <a:tab pos="684530" algn="r"/>
                <a:tab pos="1431290" algn="l"/>
                <a:tab pos="2302510" algn="l"/>
                <a:tab pos="3182620" algn="l"/>
              </a:tabLst>
            </a:pPr>
            <a:r>
              <a:rPr lang="zh-TW" altLang="zh-TW" u="sng" dirty="0" smtClean="0">
                <a:effectLst/>
                <a:latin typeface="Times New Roman"/>
                <a:ea typeface="標楷體"/>
              </a:rPr>
              <a:t>小文</a:t>
            </a:r>
            <a:r>
              <a:rPr lang="zh-TW" altLang="zh-TW" dirty="0" smtClean="0">
                <a:effectLst/>
                <a:latin typeface="Times New Roman"/>
                <a:ea typeface="標楷體"/>
              </a:rPr>
              <a:t>：「應該不是氣溫的關係吧！</a:t>
            </a:r>
            <a:r>
              <a:rPr lang="en-US" altLang="zh-TW" dirty="0" smtClean="0">
                <a:effectLst/>
                <a:latin typeface="Times New Roman"/>
                <a:ea typeface="標楷體"/>
              </a:rPr>
              <a:t>……</a:t>
            </a:r>
            <a:r>
              <a:rPr lang="zh-TW" altLang="zh-TW" dirty="0" smtClean="0">
                <a:effectLst/>
                <a:latin typeface="Times New Roman"/>
                <a:ea typeface="標楷體"/>
              </a:rPr>
              <a:t>」</a:t>
            </a:r>
          </a:p>
          <a:p>
            <a:pPr marL="807085" indent="-1270" algn="just">
              <a:lnSpc>
                <a:spcPct val="120000"/>
              </a:lnSpc>
              <a:spcAft>
                <a:spcPts val="0"/>
              </a:spcAft>
              <a:tabLst>
                <a:tab pos="684530" algn="r"/>
                <a:tab pos="1431290" algn="l"/>
                <a:tab pos="2302510" algn="l"/>
                <a:tab pos="3182620" algn="l"/>
              </a:tabLst>
            </a:pPr>
            <a:r>
              <a:rPr lang="zh-TW" altLang="zh-TW" dirty="0" smtClean="0">
                <a:effectLst/>
                <a:latin typeface="Times New Roman"/>
                <a:ea typeface="標楷體"/>
              </a:rPr>
              <a:t>已知上述對話中</a:t>
            </a:r>
            <a:r>
              <a:rPr lang="zh-TW" altLang="zh-TW" u="sng" dirty="0" smtClean="0">
                <a:effectLst/>
                <a:latin typeface="Times New Roman"/>
                <a:ea typeface="標楷體"/>
              </a:rPr>
              <a:t>小文</a:t>
            </a:r>
            <a:r>
              <a:rPr lang="zh-TW" altLang="zh-TW" dirty="0" smtClean="0">
                <a:effectLst/>
                <a:latin typeface="Times New Roman"/>
                <a:ea typeface="標楷體"/>
              </a:rPr>
              <a:t>不同意</a:t>
            </a:r>
            <a:r>
              <a:rPr lang="zh-TW" altLang="zh-TW" u="sng" dirty="0" smtClean="0">
                <a:effectLst/>
                <a:latin typeface="Times New Roman"/>
                <a:ea typeface="標楷體"/>
              </a:rPr>
              <a:t>小真</a:t>
            </a:r>
            <a:r>
              <a:rPr lang="zh-TW" altLang="zh-TW" dirty="0" smtClean="0">
                <a:effectLst/>
                <a:latin typeface="Times New Roman"/>
                <a:ea typeface="標楷體"/>
              </a:rPr>
              <a:t>的論點，則下列說法何者</a:t>
            </a:r>
            <a:r>
              <a:rPr lang="zh-TW" altLang="zh-TW" u="dbl" dirty="0" smtClean="0">
                <a:effectLst/>
                <a:latin typeface="Times New Roman"/>
                <a:ea typeface="標楷體"/>
              </a:rPr>
              <a:t>最不適合</a:t>
            </a:r>
            <a:r>
              <a:rPr lang="zh-TW" altLang="zh-TW" dirty="0" smtClean="0">
                <a:effectLst/>
                <a:latin typeface="Times New Roman"/>
                <a:ea typeface="標楷體"/>
              </a:rPr>
              <a:t>用來反駁</a:t>
            </a:r>
            <a:r>
              <a:rPr lang="zh-TW" altLang="zh-TW" u="sng" dirty="0" smtClean="0">
                <a:effectLst/>
                <a:latin typeface="Times New Roman"/>
                <a:ea typeface="標楷體"/>
              </a:rPr>
              <a:t>小真</a:t>
            </a:r>
            <a:r>
              <a:rPr lang="zh-TW" altLang="zh-TW" dirty="0" smtClean="0">
                <a:effectLst/>
                <a:latin typeface="Times New Roman"/>
                <a:ea typeface="標楷體"/>
              </a:rPr>
              <a:t>？</a:t>
            </a:r>
          </a:p>
          <a:p>
            <a:pPr marL="899160" indent="-198120"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smtClean="0">
                <a:effectLst/>
                <a:latin typeface="Times New Roman"/>
                <a:ea typeface="標楷體"/>
              </a:rPr>
              <a:t>(A)</a:t>
            </a:r>
            <a:r>
              <a:rPr lang="zh-TW" altLang="zh-TW" dirty="0" smtClean="0">
                <a:effectLst/>
                <a:latin typeface="Times New Roman"/>
                <a:ea typeface="標楷體"/>
              </a:rPr>
              <a:t>我在平地的家中開冷氣時，溫度跟山上相同，洋芋片包裝卻沒有膨脹的現象</a:t>
            </a:r>
          </a:p>
          <a:p>
            <a:pPr marL="900430" indent="-179705"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smtClean="0">
                <a:effectLst/>
                <a:latin typeface="Times New Roman"/>
                <a:ea typeface="標楷體"/>
              </a:rPr>
              <a:t>(B)</a:t>
            </a:r>
            <a:r>
              <a:rPr lang="zh-TW" altLang="zh-TW" dirty="0" smtClean="0">
                <a:effectLst/>
                <a:latin typeface="Times New Roman"/>
                <a:ea typeface="標楷體"/>
              </a:rPr>
              <a:t>你看這瓶玻璃瓶裝可樂，同樣到氣溫較低的山上，玻璃瓶卻沒有膨脹的現象</a:t>
            </a:r>
          </a:p>
          <a:p>
            <a:pPr marL="899160" indent="-198120"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smtClean="0">
                <a:effectLst/>
                <a:latin typeface="Times New Roman"/>
                <a:ea typeface="標楷體"/>
              </a:rPr>
              <a:t>(C)</a:t>
            </a:r>
            <a:r>
              <a:rPr lang="zh-TW" altLang="zh-TW" dirty="0" smtClean="0">
                <a:effectLst/>
                <a:latin typeface="Times New Roman"/>
                <a:ea typeface="標楷體"/>
              </a:rPr>
              <a:t>山上的便利商店內有暖氣，溫度跟山下相同，可是洋芋片包裝也有膨脹的現象</a:t>
            </a:r>
          </a:p>
          <a:p>
            <a:r>
              <a:rPr lang="en-US" altLang="zh-TW" sz="2800" dirty="0" smtClean="0">
                <a:effectLst/>
                <a:latin typeface="Times New Roman"/>
                <a:ea typeface="華康中明體"/>
              </a:rPr>
              <a:t>(D)</a:t>
            </a:r>
            <a:r>
              <a:rPr lang="zh-TW" altLang="zh-TW" sz="2800" dirty="0" smtClean="0">
                <a:effectLst/>
                <a:latin typeface="Times New Roman"/>
                <a:ea typeface="華康中明體"/>
                <a:cs typeface="Times New Roman"/>
              </a:rPr>
              <a:t>開車上山的過程中，車內空調讓溫度保持不變，可是洋芋片包裝也有膨脹的現象</a:t>
            </a:r>
            <a:endParaRPr lang="zh-TW" altLang="en-US" dirty="0"/>
          </a:p>
        </p:txBody>
      </p:sp>
    </p:spTree>
    <p:extLst>
      <p:ext uri="{BB962C8B-B14F-4D97-AF65-F5344CB8AC3E}">
        <p14:creationId xmlns:p14="http://schemas.microsoft.com/office/powerpoint/2010/main" val="101086948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620688"/>
            <a:ext cx="8229600" cy="4525963"/>
          </a:xfrm>
        </p:spPr>
        <p:txBody>
          <a:bodyPr/>
          <a:lstStyle/>
          <a:p>
            <a:pPr marL="719455" indent="-719455"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試題解析：洋芋片在山上會膨脹，是因為山上大氣壓力較小造成的，</a:t>
            </a:r>
            <a:r>
              <a:rPr lang="en-US" altLang="zh-TW" dirty="0">
                <a:solidFill>
                  <a:srgbClr val="FF0000"/>
                </a:solidFill>
                <a:latin typeface="Times New Roman"/>
              </a:rPr>
              <a:t>(A)(C)(D)</a:t>
            </a:r>
            <a:r>
              <a:rPr lang="zh-TW" altLang="zh-TW" dirty="0">
                <a:solidFill>
                  <a:srgbClr val="FF0000"/>
                </a:solidFill>
                <a:latin typeface="Times New Roman"/>
              </a:rPr>
              <a:t>都可說明不是溫度變化的緣故，而</a:t>
            </a:r>
            <a:r>
              <a:rPr lang="en-US" altLang="zh-TW" dirty="0">
                <a:solidFill>
                  <a:srgbClr val="FF0000"/>
                </a:solidFill>
                <a:latin typeface="Times New Roman"/>
              </a:rPr>
              <a:t>(B)</a:t>
            </a:r>
            <a:r>
              <a:rPr lang="zh-TW" altLang="zh-TW" dirty="0">
                <a:solidFill>
                  <a:srgbClr val="FF0000"/>
                </a:solidFill>
                <a:latin typeface="Times New Roman"/>
              </a:rPr>
              <a:t>中因為玻璃瓶的容積是固定的，就無法說明此現象。</a:t>
            </a:r>
            <a:endParaRPr lang="zh-TW" altLang="zh-TW" dirty="0" smtClean="0">
              <a:effectLst/>
              <a:latin typeface="Times New Roman"/>
              <a:ea typeface="標楷體"/>
            </a:endParaRPr>
          </a:p>
          <a:p>
            <a:r>
              <a:rPr lang="zh-TW" altLang="zh-TW" sz="2800" dirty="0">
                <a:solidFill>
                  <a:srgbClr val="FF0000"/>
                </a:solidFill>
                <a:latin typeface="Times New Roman"/>
                <a:cs typeface="Times New Roman"/>
              </a:rPr>
              <a:t>故選【</a:t>
            </a:r>
            <a:r>
              <a:rPr lang="en-US" altLang="zh-TW" sz="2800" dirty="0">
                <a:solidFill>
                  <a:srgbClr val="FF0000"/>
                </a:solidFill>
                <a:latin typeface="Times New Roman"/>
              </a:rPr>
              <a:t>B</a:t>
            </a:r>
            <a:r>
              <a:rPr lang="zh-TW" altLang="zh-TW" sz="2800" dirty="0">
                <a:solidFill>
                  <a:srgbClr val="FF0000"/>
                </a:solidFill>
                <a:latin typeface="Times New Roman"/>
                <a:cs typeface="Times New Roman"/>
              </a:rPr>
              <a:t>】</a:t>
            </a:r>
            <a:endParaRPr lang="zh-TW" altLang="en-US" dirty="0"/>
          </a:p>
        </p:txBody>
      </p:sp>
    </p:spTree>
    <p:extLst>
      <p:ext uri="{BB962C8B-B14F-4D97-AF65-F5344CB8AC3E}">
        <p14:creationId xmlns:p14="http://schemas.microsoft.com/office/powerpoint/2010/main" val="193251912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body" idx="1"/>
          </p:nvPr>
        </p:nvSpPr>
        <p:spPr>
          <a:xfrm>
            <a:off x="539750" y="404813"/>
            <a:ext cx="8229600" cy="3600450"/>
          </a:xfrm>
        </p:spPr>
        <p:txBody>
          <a:bodyPr/>
          <a:lstStyle/>
          <a:p>
            <a:r>
              <a:rPr lang="en-US" altLang="zh-TW">
                <a:solidFill>
                  <a:srgbClr val="FF0000"/>
                </a:solidFill>
              </a:rPr>
              <a:t>105</a:t>
            </a:r>
            <a:r>
              <a:rPr lang="zh-TW" altLang="en-US"/>
              <a:t>一個重量為</a:t>
            </a:r>
            <a:r>
              <a:rPr lang="en-US" altLang="zh-TW"/>
              <a:t>200 gw</a:t>
            </a:r>
            <a:r>
              <a:rPr lang="zh-TW" altLang="en-US"/>
              <a:t>的空保溫杯，靜置於水平桌面上時，空保溫杯作用於桌面的壓力為</a:t>
            </a:r>
            <a:r>
              <a:rPr lang="en-US" altLang="zh-TW"/>
              <a:t>10 gw</a:t>
            </a:r>
            <a:r>
              <a:rPr lang="zh-TW" altLang="en-US"/>
              <a:t>／</a:t>
            </a:r>
            <a:r>
              <a:rPr lang="en-US" altLang="zh-TW"/>
              <a:t>cm</a:t>
            </a:r>
            <a:r>
              <a:rPr lang="en-US" altLang="zh-TW" baseline="30000"/>
              <a:t>2</a:t>
            </a:r>
            <a:r>
              <a:rPr lang="zh-TW" altLang="en-US"/>
              <a:t>，若在杯內裝滿純水後，裝滿水的保溫杯作用於桌面的壓力為</a:t>
            </a:r>
            <a:r>
              <a:rPr lang="en-US" altLang="zh-TW"/>
              <a:t>30 gw</a:t>
            </a:r>
            <a:r>
              <a:rPr lang="zh-TW" altLang="en-US"/>
              <a:t>／</a:t>
            </a:r>
            <a:r>
              <a:rPr lang="en-US" altLang="zh-TW"/>
              <a:t>cm</a:t>
            </a:r>
            <a:r>
              <a:rPr lang="en-US" altLang="zh-TW" baseline="30000"/>
              <a:t>2</a:t>
            </a:r>
            <a:r>
              <a:rPr lang="zh-TW" altLang="en-US"/>
              <a:t>，則杯子的容量約為多少？</a:t>
            </a:r>
            <a:br>
              <a:rPr lang="zh-TW" altLang="en-US"/>
            </a:br>
            <a:r>
              <a:rPr lang="en-US" altLang="zh-TW"/>
              <a:t>(A) 200 mL</a:t>
            </a:r>
            <a:r>
              <a:rPr lang="zh-TW" altLang="en-US"/>
              <a:t>　　</a:t>
            </a:r>
            <a:r>
              <a:rPr lang="en-US" altLang="zh-TW"/>
              <a:t>(B) 300 mL  (C) 400 mL</a:t>
            </a:r>
            <a:r>
              <a:rPr lang="zh-TW" altLang="en-US"/>
              <a:t>　　</a:t>
            </a:r>
            <a:r>
              <a:rPr lang="en-US" altLang="zh-TW"/>
              <a:t>(D) 600 mL </a:t>
            </a:r>
          </a:p>
        </p:txBody>
      </p:sp>
      <p:sp>
        <p:nvSpPr>
          <p:cNvPr id="267267" name="Text Box 3"/>
          <p:cNvSpPr txBox="1">
            <a:spLocks noChangeArrowheads="1"/>
          </p:cNvSpPr>
          <p:nvPr/>
        </p:nvSpPr>
        <p:spPr bwMode="auto">
          <a:xfrm>
            <a:off x="1042988" y="4365625"/>
            <a:ext cx="727392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a:t>答案：</a:t>
            </a:r>
            <a:r>
              <a:rPr lang="en-US" altLang="zh-TW" sz="2400"/>
              <a:t>C</a:t>
            </a:r>
          </a:p>
          <a:p>
            <a:r>
              <a:rPr lang="zh-TW" altLang="en-US" sz="2400"/>
              <a:t>解析：</a:t>
            </a:r>
            <a:r>
              <a:rPr lang="en-US" altLang="zh-TW" sz="2400"/>
              <a:t>P</a:t>
            </a:r>
            <a:r>
              <a:rPr lang="zh-TW" altLang="en-US" sz="2400"/>
              <a:t>＝</a:t>
            </a:r>
            <a:r>
              <a:rPr lang="en-US" altLang="zh-TW" sz="2400"/>
              <a:t>F</a:t>
            </a:r>
            <a:r>
              <a:rPr lang="zh-TW" altLang="en-US" sz="2400"/>
              <a:t>／</a:t>
            </a:r>
            <a:r>
              <a:rPr lang="en-US" altLang="zh-TW" sz="2400"/>
              <a:t>A</a:t>
            </a:r>
            <a:r>
              <a:rPr lang="zh-TW" altLang="en-US" sz="2400"/>
              <a:t>，</a:t>
            </a:r>
            <a:r>
              <a:rPr lang="en-US" altLang="zh-TW" sz="2400"/>
              <a:t>10</a:t>
            </a:r>
            <a:r>
              <a:rPr lang="zh-TW" altLang="en-US" sz="2400"/>
              <a:t>＝</a:t>
            </a:r>
            <a:r>
              <a:rPr lang="en-US" altLang="zh-TW" sz="2400"/>
              <a:t>200</a:t>
            </a:r>
            <a:r>
              <a:rPr lang="zh-TW" altLang="en-US" sz="2400"/>
              <a:t>／</a:t>
            </a:r>
            <a:r>
              <a:rPr lang="en-US" altLang="zh-TW" sz="2400"/>
              <a:t>A</a:t>
            </a:r>
            <a:r>
              <a:rPr lang="zh-TW" altLang="en-US" sz="2400"/>
              <a:t>，</a:t>
            </a:r>
            <a:r>
              <a:rPr lang="en-US" altLang="zh-TW" sz="2400"/>
              <a:t>A</a:t>
            </a:r>
            <a:r>
              <a:rPr lang="zh-TW" altLang="en-US" sz="2400"/>
              <a:t>＝</a:t>
            </a:r>
            <a:r>
              <a:rPr lang="en-US" altLang="zh-TW" sz="2400"/>
              <a:t>20 cm</a:t>
            </a:r>
            <a:r>
              <a:rPr lang="en-US" altLang="zh-TW" sz="2400" baseline="30000"/>
              <a:t>3</a:t>
            </a:r>
            <a:r>
              <a:rPr lang="zh-TW" altLang="en-US" sz="2400"/>
              <a:t>，裝滿水後保溫杯作用在桌面的壓力為</a:t>
            </a:r>
            <a:r>
              <a:rPr lang="en-US" altLang="zh-TW" sz="2400"/>
              <a:t>30 gw</a:t>
            </a:r>
            <a:r>
              <a:rPr lang="zh-TW" altLang="en-US" sz="2400"/>
              <a:t>／</a:t>
            </a:r>
            <a:r>
              <a:rPr lang="en-US" altLang="zh-TW" sz="2400"/>
              <a:t>cm</a:t>
            </a:r>
            <a:r>
              <a:rPr lang="en-US" altLang="zh-TW" sz="2400" baseline="30000"/>
              <a:t>2</a:t>
            </a:r>
            <a:r>
              <a:rPr lang="zh-TW" altLang="en-US" sz="2400"/>
              <a:t>，故其</a:t>
            </a:r>
            <a:r>
              <a:rPr lang="en-US" altLang="zh-TW" sz="2400"/>
              <a:t>F</a:t>
            </a:r>
            <a:r>
              <a:rPr lang="zh-TW" altLang="en-US" sz="2400"/>
              <a:t>＝</a:t>
            </a:r>
            <a:r>
              <a:rPr lang="en-US" altLang="zh-TW" sz="2400"/>
              <a:t>30×20</a:t>
            </a:r>
            <a:r>
              <a:rPr lang="zh-TW" altLang="en-US" sz="2400"/>
              <a:t>＝</a:t>
            </a:r>
            <a:r>
              <a:rPr lang="en-US" altLang="zh-TW" sz="2400"/>
              <a:t>600 gw</a:t>
            </a:r>
            <a:r>
              <a:rPr lang="zh-TW" altLang="en-US" sz="2400"/>
              <a:t>，水重＝</a:t>
            </a:r>
            <a:r>
              <a:rPr lang="en-US" altLang="zh-TW" sz="2400"/>
              <a:t>600</a:t>
            </a:r>
            <a:r>
              <a:rPr lang="zh-TW" altLang="en-US" sz="2400"/>
              <a:t>－</a:t>
            </a:r>
            <a:r>
              <a:rPr lang="en-US" altLang="zh-TW" sz="2400"/>
              <a:t>200</a:t>
            </a:r>
            <a:r>
              <a:rPr lang="zh-TW" altLang="en-US" sz="2400"/>
              <a:t>＝</a:t>
            </a:r>
            <a:r>
              <a:rPr lang="en-US" altLang="zh-TW" sz="2400"/>
              <a:t>400 gw</a:t>
            </a:r>
            <a:r>
              <a:rPr lang="zh-TW" altLang="en-US" sz="2400"/>
              <a:t>，杯子的容量為</a:t>
            </a:r>
            <a:r>
              <a:rPr lang="en-US" altLang="zh-TW" sz="2400"/>
              <a:t>400 mL</a:t>
            </a:r>
            <a:r>
              <a:rPr lang="zh-TW" altLang="en-US" sz="2400"/>
              <a:t>。</a:t>
            </a:r>
            <a:r>
              <a:rPr lang="zh-TW" altLang="en-US"/>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7267"/>
                                        </p:tgtEl>
                                        <p:attrNameLst>
                                          <p:attrName>style.visibility</p:attrName>
                                        </p:attrNameLst>
                                      </p:cBhvr>
                                      <p:to>
                                        <p:strVal val="visible"/>
                                      </p:to>
                                    </p:set>
                                    <p:animEffect transition="in" filter="blinds(horizontal)">
                                      <p:cBhvr>
                                        <p:cTn id="7" dur="500"/>
                                        <p:tgtEl>
                                          <p:spTgt spid="267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762000" indent="-762000" algn="just">
              <a:lnSpc>
                <a:spcPct val="120000"/>
              </a:lnSpc>
              <a:spcAft>
                <a:spcPts val="240"/>
              </a:spcAft>
              <a:tabLst>
                <a:tab pos="684530" algn="r"/>
                <a:tab pos="1431290" algn="l"/>
                <a:tab pos="2302510" algn="l"/>
                <a:tab pos="3182620" algn="l"/>
              </a:tabLst>
            </a:pPr>
            <a:r>
              <a:rPr lang="zh-TW" altLang="zh-TW" dirty="0">
                <a:solidFill>
                  <a:srgbClr val="FF0000"/>
                </a:solidFill>
                <a:latin typeface="Times New Roman"/>
              </a:rPr>
              <a:t>試題解析：由圖</a:t>
            </a:r>
            <a:r>
              <a:rPr lang="en-US" altLang="zh-TW" dirty="0">
                <a:solidFill>
                  <a:srgbClr val="FF0000"/>
                </a:solidFill>
                <a:latin typeface="Times New Roman"/>
              </a:rPr>
              <a:t>(</a:t>
            </a:r>
            <a:r>
              <a:rPr lang="zh-TW" altLang="zh-TW" dirty="0">
                <a:solidFill>
                  <a:srgbClr val="FF0000"/>
                </a:solidFill>
                <a:latin typeface="Times New Roman"/>
              </a:rPr>
              <a:t>十五</a:t>
            </a:r>
            <a:r>
              <a:rPr lang="en-US" altLang="zh-TW" dirty="0">
                <a:solidFill>
                  <a:srgbClr val="FF0000"/>
                </a:solidFill>
                <a:latin typeface="Times New Roman"/>
              </a:rPr>
              <a:t>)</a:t>
            </a:r>
            <a:r>
              <a:rPr lang="zh-TW" altLang="zh-TW" dirty="0">
                <a:solidFill>
                  <a:srgbClr val="FF0000"/>
                </a:solidFill>
                <a:latin typeface="Times New Roman"/>
              </a:rPr>
              <a:t>及表</a:t>
            </a:r>
            <a:r>
              <a:rPr lang="en-US" altLang="zh-TW" dirty="0">
                <a:solidFill>
                  <a:srgbClr val="FF0000"/>
                </a:solidFill>
                <a:latin typeface="Times New Roman"/>
              </a:rPr>
              <a:t>(</a:t>
            </a:r>
            <a:r>
              <a:rPr lang="zh-TW" altLang="zh-TW" dirty="0">
                <a:solidFill>
                  <a:srgbClr val="FF0000"/>
                </a:solidFill>
                <a:latin typeface="Times New Roman"/>
              </a:rPr>
              <a:t>六</a:t>
            </a:r>
            <a:r>
              <a:rPr lang="en-US" altLang="zh-TW" dirty="0">
                <a:solidFill>
                  <a:srgbClr val="FF0000"/>
                </a:solidFill>
                <a:latin typeface="Times New Roman"/>
              </a:rPr>
              <a:t>)</a:t>
            </a:r>
            <a:r>
              <a:rPr lang="zh-TW" altLang="zh-TW" dirty="0">
                <a:solidFill>
                  <a:srgbClr val="FF0000"/>
                </a:solidFill>
                <a:latin typeface="Times New Roman"/>
              </a:rPr>
              <a:t>中，可知甲國燃煤及燃氣量均減少，故碳排放量減少，乙國燃煤量減少，燃氣增加，而再生能量和核能不變，故碳排放量也會減少。</a:t>
            </a:r>
            <a:endParaRPr lang="zh-TW" altLang="zh-TW" dirty="0">
              <a:latin typeface="Times New Roman"/>
              <a:ea typeface="標楷體"/>
            </a:endParaRPr>
          </a:p>
          <a:p>
            <a:r>
              <a:rPr lang="zh-TW" altLang="zh-TW" sz="2800" dirty="0">
                <a:solidFill>
                  <a:srgbClr val="FF0000"/>
                </a:solidFill>
                <a:latin typeface="Times New Roman"/>
                <a:cs typeface="Times New Roman"/>
              </a:rPr>
              <a:t>故選【</a:t>
            </a:r>
            <a:r>
              <a:rPr lang="en-US" altLang="zh-TW" sz="2800" dirty="0">
                <a:solidFill>
                  <a:srgbClr val="FF0000"/>
                </a:solidFill>
                <a:latin typeface="Times New Roman"/>
              </a:rPr>
              <a:t>B</a:t>
            </a:r>
            <a:r>
              <a:rPr lang="zh-TW" altLang="zh-TW" sz="2800" dirty="0">
                <a:solidFill>
                  <a:srgbClr val="FF0000"/>
                </a:solidFill>
                <a:latin typeface="Times New Roman"/>
                <a:cs typeface="Times New Roman"/>
              </a:rPr>
              <a:t>】</a:t>
            </a:r>
            <a:endParaRPr lang="zh-TW" altLang="en-US" dirty="0"/>
          </a:p>
        </p:txBody>
      </p:sp>
    </p:spTree>
    <p:extLst>
      <p:ext uri="{BB962C8B-B14F-4D97-AF65-F5344CB8AC3E}">
        <p14:creationId xmlns:p14="http://schemas.microsoft.com/office/powerpoint/2010/main" val="356556421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33600" y="260648"/>
            <a:ext cx="77724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a:solidFill>
                  <a:srgbClr val="FF0000"/>
                </a:solidFill>
                <a:latin typeface="華康中黑體" panose="020B0509000000000000" pitchFamily="49" charset="-120"/>
                <a:ea typeface="華康中黑體" panose="020B0509000000000000" pitchFamily="49" charset="-120"/>
              </a:rPr>
              <a:t>107</a:t>
            </a:r>
            <a:r>
              <a:rPr kumimoji="0" lang="zh-TW" altLang="zh-TW" sz="2400">
                <a:latin typeface="華康中黑體" panose="020B0509000000000000" pitchFamily="49" charset="-120"/>
                <a:ea typeface="華康中黑體" panose="020B0509000000000000" pitchFamily="49" charset="-120"/>
              </a:rPr>
              <a:t>有一個裝水的玻璃魚缸，內部的水保持靜止，魚缸內有一點</a:t>
            </a:r>
            <a:r>
              <a:rPr kumimoji="0" lang="en-US" altLang="zh-TW" sz="2400">
                <a:latin typeface="華康中黑體" panose="020B0509000000000000" pitchFamily="49" charset="-120"/>
                <a:ea typeface="華康中黑體" panose="020B0509000000000000" pitchFamily="49" charset="-120"/>
              </a:rPr>
              <a:t>X</a:t>
            </a:r>
            <a:r>
              <a:rPr kumimoji="0" lang="zh-TW" altLang="zh-TW" sz="2400">
                <a:latin typeface="華康中黑體" panose="020B0509000000000000" pitchFamily="49" charset="-120"/>
                <a:ea typeface="華康中黑體" panose="020B0509000000000000" pitchFamily="49" charset="-120"/>
              </a:rPr>
              <a:t>，其位置如附圖所示。若</a:t>
            </a:r>
            <a:r>
              <a:rPr kumimoji="0" lang="en-US" altLang="zh-TW" sz="2400">
                <a:latin typeface="華康中黑體" panose="020B0509000000000000" pitchFamily="49" charset="-120"/>
                <a:ea typeface="華康中黑體" panose="020B0509000000000000" pitchFamily="49" charset="-120"/>
              </a:rPr>
              <a:t>X</a:t>
            </a:r>
            <a:r>
              <a:rPr kumimoji="0" lang="zh-TW" altLang="zh-TW" sz="2400">
                <a:latin typeface="華康中黑體" panose="020B0509000000000000" pitchFamily="49" charset="-120"/>
                <a:ea typeface="華康中黑體" panose="020B0509000000000000" pitchFamily="49" charset="-120"/>
              </a:rPr>
              <a:t>點所受來自上、下、左、右四個方向的液體壓力分別為</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上</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下</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左</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右</a:t>
            </a:r>
            <a:r>
              <a:rPr kumimoji="0" lang="zh-TW" altLang="zh-TW" sz="2400">
                <a:latin typeface="華康中黑體" panose="020B0509000000000000" pitchFamily="49" charset="-120"/>
                <a:ea typeface="華康中黑體" panose="020B0509000000000000" pitchFamily="49" charset="-120"/>
              </a:rPr>
              <a:t>，則其關係應為下列何者？</a:t>
            </a:r>
            <a:r>
              <a:rPr kumimoji="0" lang="en-US" altLang="zh-TW" sz="2400">
                <a:latin typeface="華康中黑體" panose="020B0509000000000000" pitchFamily="49" charset="-120"/>
                <a:ea typeface="華康中黑體" panose="020B0509000000000000" pitchFamily="49" charset="-120"/>
              </a:rPr>
              <a:t/>
            </a:r>
            <a:br>
              <a:rPr kumimoji="0" lang="en-US" altLang="zh-TW" sz="2400">
                <a:latin typeface="華康中黑體" panose="020B0509000000000000" pitchFamily="49" charset="-120"/>
                <a:ea typeface="華康中黑體" panose="020B0509000000000000" pitchFamily="49" charset="-120"/>
              </a:rPr>
            </a:br>
            <a:r>
              <a:rPr kumimoji="0" lang="en-US" altLang="zh-TW" sz="2400">
                <a:latin typeface="華康中黑體" panose="020B0509000000000000" pitchFamily="49" charset="-120"/>
                <a:ea typeface="華康中黑體" panose="020B0509000000000000" pitchFamily="49" charset="-120"/>
              </a:rPr>
              <a:t/>
            </a:r>
            <a:br>
              <a:rPr kumimoji="0" lang="en-US" altLang="zh-TW" sz="2400">
                <a:latin typeface="華康中黑體" panose="020B0509000000000000" pitchFamily="49" charset="-120"/>
                <a:ea typeface="華康中黑體" panose="020B0509000000000000" pitchFamily="49" charset="-120"/>
              </a:rPr>
            </a:br>
            <a:r>
              <a:rPr kumimoji="0" lang="en-US" altLang="zh-TW" sz="2400">
                <a:latin typeface="華康中黑體" panose="020B0509000000000000" pitchFamily="49" charset="-120"/>
                <a:ea typeface="華康中黑體" panose="020B0509000000000000" pitchFamily="49" charset="-120"/>
              </a:rPr>
              <a:t>(A)P</a:t>
            </a:r>
            <a:r>
              <a:rPr kumimoji="0" lang="zh-TW" altLang="zh-TW" sz="2400" baseline="-25000">
                <a:latin typeface="華康中黑體" panose="020B0509000000000000" pitchFamily="49" charset="-120"/>
                <a:ea typeface="華康中黑體" panose="020B0509000000000000" pitchFamily="49" charset="-120"/>
              </a:rPr>
              <a:t>上</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下</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左</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右</a:t>
            </a:r>
            <a:r>
              <a:rPr kumimoji="0" lang="en-US" altLang="zh-TW" sz="2400">
                <a:latin typeface="華康中黑體" panose="020B0509000000000000" pitchFamily="49" charset="-120"/>
                <a:ea typeface="華康中黑體" panose="020B0509000000000000" pitchFamily="49" charset="-120"/>
              </a:rPr>
              <a:t> (B)P</a:t>
            </a:r>
            <a:r>
              <a:rPr kumimoji="0" lang="zh-TW" altLang="zh-TW" sz="2400" baseline="-25000">
                <a:latin typeface="華康中黑體" panose="020B0509000000000000" pitchFamily="49" charset="-120"/>
                <a:ea typeface="華康中黑體" panose="020B0509000000000000" pitchFamily="49" charset="-120"/>
              </a:rPr>
              <a:t>右</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上</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下</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左</a:t>
            </a:r>
            <a:r>
              <a:rPr kumimoji="0" lang="en-US" altLang="zh-TW" sz="2400">
                <a:latin typeface="華康中黑體" panose="020B0509000000000000" pitchFamily="49" charset="-120"/>
                <a:ea typeface="華康中黑體" panose="020B0509000000000000" pitchFamily="49" charset="-120"/>
              </a:rPr>
              <a:t> (C)P</a:t>
            </a:r>
            <a:r>
              <a:rPr kumimoji="0" lang="zh-TW" altLang="zh-TW" sz="2400" baseline="-25000">
                <a:latin typeface="華康中黑體" panose="020B0509000000000000" pitchFamily="49" charset="-120"/>
                <a:ea typeface="華康中黑體" panose="020B0509000000000000" pitchFamily="49" charset="-120"/>
              </a:rPr>
              <a:t>上</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下</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左</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右</a:t>
            </a:r>
            <a:r>
              <a:rPr kumimoji="0" lang="en-US" altLang="zh-TW" sz="2400">
                <a:latin typeface="華康中黑體" panose="020B0509000000000000" pitchFamily="49" charset="-120"/>
                <a:ea typeface="華康中黑體" panose="020B0509000000000000" pitchFamily="49" charset="-120"/>
              </a:rPr>
              <a:t> (D)P</a:t>
            </a:r>
            <a:r>
              <a:rPr kumimoji="0" lang="zh-TW" altLang="zh-TW" sz="2400" baseline="-25000">
                <a:latin typeface="華康中黑體" panose="020B0509000000000000" pitchFamily="49" charset="-120"/>
                <a:ea typeface="華康中黑體" panose="020B0509000000000000" pitchFamily="49" charset="-120"/>
              </a:rPr>
              <a:t>上</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下</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r>
              <a:rPr kumimoji="0" lang="zh-TW" altLang="zh-TW" sz="2400" baseline="-25000">
                <a:latin typeface="華康中黑體" panose="020B0509000000000000" pitchFamily="49" charset="-120"/>
                <a:ea typeface="華康中黑體" panose="020B0509000000000000" pitchFamily="49" charset="-120"/>
              </a:rPr>
              <a:t>左</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P</a:t>
            </a: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2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608" y="3284984"/>
            <a:ext cx="3744416" cy="2520280"/>
          </a:xfrm>
          <a:prstGeom prst="rect">
            <a:avLst/>
          </a:prstGeom>
          <a:noFill/>
          <a:ln>
            <a:noFill/>
          </a:ln>
        </p:spPr>
      </p:pic>
      <p:sp>
        <p:nvSpPr>
          <p:cNvPr id="4" name="矩形 3"/>
          <p:cNvSpPr/>
          <p:nvPr/>
        </p:nvSpPr>
        <p:spPr>
          <a:xfrm>
            <a:off x="5530144" y="4528694"/>
            <a:ext cx="3059832" cy="1200329"/>
          </a:xfrm>
          <a:prstGeom prst="rect">
            <a:avLst/>
          </a:prstGeom>
        </p:spPr>
        <p:txBody>
          <a:bodyPr wrap="square">
            <a:spAutoFit/>
          </a:bodyPr>
          <a:lstStyle/>
          <a:p>
            <a:pPr fontAlgn="auto">
              <a:spcBef>
                <a:spcPts val="0"/>
              </a:spcBef>
              <a:spcAft>
                <a:spcPts val="0"/>
              </a:spcAf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(A)</a:t>
            </a:r>
            <a:endParaRPr kumimoji="0" lang="zh-TW" altLang="zh-TW" kern="100" dirty="0">
              <a:solidFill>
                <a:prstClr val="black"/>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標楷體"/>
                <a:cs typeface="Times New Roman"/>
              </a:rPr>
              <a:t>解析：</a:t>
            </a:r>
            <a:r>
              <a:rPr kumimoji="0" lang="zh-TW" altLang="zh-TW" kern="100" dirty="0">
                <a:solidFill>
                  <a:srgbClr val="0000FF"/>
                </a:solidFill>
                <a:latin typeface="Calibri"/>
                <a:ea typeface="新細明體"/>
                <a:cs typeface="Times New Roman"/>
              </a:rPr>
              <a:t>在液體中的一點，所受各方向的壓力相等，故選</a:t>
            </a:r>
            <a:r>
              <a:rPr kumimoji="0" lang="en-US" altLang="zh-TW" kern="100" dirty="0">
                <a:solidFill>
                  <a:srgbClr val="0000FF"/>
                </a:solidFill>
                <a:latin typeface="Calibri"/>
                <a:ea typeface="新細明體"/>
                <a:cs typeface="Times New Roman"/>
              </a:rPr>
              <a:t>(A)</a:t>
            </a:r>
            <a:r>
              <a:rPr kumimoji="0" lang="zh-TW" altLang="zh-TW" kern="100" dirty="0">
                <a:solidFill>
                  <a:srgbClr val="0000FF"/>
                </a:solidFill>
                <a:latin typeface="Calibri"/>
                <a:ea typeface="新細明體"/>
                <a:cs typeface="Times New Roman"/>
              </a:rPr>
              <a:t>。</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404528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68313" y="549275"/>
            <a:ext cx="8229600" cy="1143000"/>
          </a:xfrm>
        </p:spPr>
        <p:txBody>
          <a:bodyPr/>
          <a:lstStyle/>
          <a:p>
            <a:r>
              <a:rPr lang="zh-TW" altLang="en-US" sz="6000">
                <a:solidFill>
                  <a:srgbClr val="FF0000"/>
                </a:solidFill>
                <a:ea typeface="華康勘亭流" pitchFamily="65" charset="-120"/>
              </a:rPr>
              <a:t>浮力</a:t>
            </a:r>
          </a:p>
        </p:txBody>
      </p:sp>
      <p:sp>
        <p:nvSpPr>
          <p:cNvPr id="150532" name="Text Box 4"/>
          <p:cNvSpPr txBox="1">
            <a:spLocks noChangeArrowheads="1"/>
          </p:cNvSpPr>
          <p:nvPr/>
        </p:nvSpPr>
        <p:spPr bwMode="auto">
          <a:xfrm>
            <a:off x="1331913" y="1989138"/>
            <a:ext cx="6480175" cy="350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3200">
                <a:solidFill>
                  <a:srgbClr val="0066FF"/>
                </a:solidFill>
                <a:latin typeface="華康中圓體" pitchFamily="49" charset="-120"/>
                <a:ea typeface="華康中圓體" pitchFamily="49" charset="-120"/>
              </a:rPr>
              <a:t>佔據流體空間</a:t>
            </a:r>
          </a:p>
          <a:p>
            <a:pPr>
              <a:spcBef>
                <a:spcPct val="50000"/>
              </a:spcBef>
            </a:pPr>
            <a:r>
              <a:rPr lang="zh-TW" altLang="en-US" sz="3200">
                <a:solidFill>
                  <a:srgbClr val="0066FF"/>
                </a:solidFill>
                <a:latin typeface="華康中圓體" pitchFamily="49" charset="-120"/>
                <a:ea typeface="華康中圓體" pitchFamily="49" charset="-120"/>
              </a:rPr>
              <a:t>排開液體的重量</a:t>
            </a:r>
          </a:p>
          <a:p>
            <a:pPr>
              <a:spcBef>
                <a:spcPct val="50000"/>
              </a:spcBef>
            </a:pPr>
            <a:r>
              <a:rPr lang="en-US" altLang="zh-TW" sz="3200">
                <a:solidFill>
                  <a:srgbClr val="0066FF"/>
                </a:solidFill>
                <a:latin typeface="華康中圓體" pitchFamily="49" charset="-120"/>
                <a:ea typeface="華康中圓體" pitchFamily="49" charset="-120"/>
              </a:rPr>
              <a:t>V`xρ</a:t>
            </a:r>
          </a:p>
          <a:p>
            <a:pPr>
              <a:spcBef>
                <a:spcPct val="50000"/>
              </a:spcBef>
            </a:pPr>
            <a:r>
              <a:rPr lang="zh-TW" altLang="en-US" sz="3200">
                <a:solidFill>
                  <a:srgbClr val="0066FF"/>
                </a:solidFill>
                <a:latin typeface="華康中圓體" pitchFamily="49" charset="-120"/>
                <a:ea typeface="華康中圓體" pitchFamily="49" charset="-120"/>
              </a:rPr>
              <a:t>合力</a:t>
            </a:r>
            <a:r>
              <a:rPr lang="en-US" altLang="zh-TW" sz="3200">
                <a:solidFill>
                  <a:srgbClr val="0066FF"/>
                </a:solidFill>
                <a:latin typeface="華康中圓體" pitchFamily="49" charset="-120"/>
                <a:ea typeface="華康中圓體" pitchFamily="49" charset="-120"/>
              </a:rPr>
              <a:t>=0</a:t>
            </a:r>
          </a:p>
          <a:p>
            <a:pPr>
              <a:spcBef>
                <a:spcPct val="50000"/>
              </a:spcBef>
            </a:pPr>
            <a:endParaRPr lang="en-US" altLang="zh-TW" sz="3200">
              <a:solidFill>
                <a:srgbClr val="0066FF"/>
              </a:solidFill>
              <a:latin typeface="華康中圓體" pitchFamily="49" charset="-120"/>
              <a:ea typeface="華康中圓體" pitchFamily="49" charset="-120"/>
            </a:endParaRPr>
          </a:p>
        </p:txBody>
      </p:sp>
    </p:spTree>
    <p:extLst>
      <p:ext uri="{BB962C8B-B14F-4D97-AF65-F5344CB8AC3E}">
        <p14:creationId xmlns:p14="http://schemas.microsoft.com/office/powerpoint/2010/main" val="394064818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298378"/>
          </a:xfrm>
        </p:spPr>
        <p:txBody>
          <a:bodyPr>
            <a:noAutofit/>
          </a:bodyPr>
          <a:lstStyle/>
          <a:p>
            <a:pPr algn="l"/>
            <a:r>
              <a:rPr lang="en-US" altLang="zh-TW" sz="24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2400" kern="100" dirty="0" smtClean="0">
                <a:latin typeface="華康粗黑體" panose="020B0709000000000000" pitchFamily="49" charset="-120"/>
                <a:ea typeface="華康粗黑體" panose="020B0709000000000000" pitchFamily="49" charset="-120"/>
                <a:cs typeface="Times New Roman"/>
              </a:rPr>
              <a:t>某</a:t>
            </a:r>
            <a:r>
              <a:rPr lang="zh-TW" altLang="zh-TW" sz="2400" kern="100" dirty="0">
                <a:latin typeface="華康粗黑體" panose="020B0709000000000000" pitchFamily="49" charset="-120"/>
                <a:ea typeface="華康粗黑體" panose="020B0709000000000000" pitchFamily="49" charset="-120"/>
                <a:cs typeface="Times New Roman"/>
              </a:rPr>
              <a:t>電影</a:t>
            </a:r>
            <a:r>
              <a:rPr lang="en-US" altLang="zh-TW" sz="2400" kern="100" dirty="0">
                <a:latin typeface="華康粗黑體" panose="020B0709000000000000" pitchFamily="49" charset="-120"/>
                <a:ea typeface="華康粗黑體" panose="020B0709000000000000" pitchFamily="49" charset="-120"/>
                <a:cs typeface="Times New Roman"/>
              </a:rPr>
              <a:t>2</a:t>
            </a:r>
            <a:r>
              <a:rPr lang="zh-TW" altLang="zh-TW" sz="2400" kern="100" dirty="0">
                <a:latin typeface="華康粗黑體" panose="020B0709000000000000" pitchFamily="49" charset="-120"/>
                <a:ea typeface="華康粗黑體" panose="020B0709000000000000" pitchFamily="49" charset="-120"/>
                <a:cs typeface="Times New Roman"/>
              </a:rPr>
              <a:t>，描述一隻紅毛猩猩乘著一捆香蕉在海上漂浮。小新做實驗來確認香蕉是否會漂浮在海面上，結果發現香蕉可以漂浮在純水上，因此推論香蕉也可以漂浮在海水上，且香蕉露出海水面的體積比在純水時多。已知小新的推論過程正確，則小新作出此推論的理由最可能為下列何者？</a:t>
            </a:r>
            <a:r>
              <a:rPr lang="en-US" altLang="zh-TW" sz="2400" kern="100" dirty="0">
                <a:latin typeface="華康粗黑體" panose="020B0709000000000000" pitchFamily="49" charset="-120"/>
                <a:ea typeface="華康粗黑體" panose="020B0709000000000000" pitchFamily="49" charset="-120"/>
                <a:cs typeface="Times New Roman"/>
              </a:rPr>
              <a:t/>
            </a:r>
            <a:br>
              <a:rPr lang="en-US" altLang="zh-TW" sz="2400" kern="100" dirty="0">
                <a:latin typeface="華康粗黑體" panose="020B0709000000000000" pitchFamily="49" charset="-120"/>
                <a:ea typeface="華康粗黑體" panose="020B0709000000000000" pitchFamily="49" charset="-120"/>
                <a:cs typeface="Times New Roman"/>
              </a:rPr>
            </a:br>
            <a:r>
              <a:rPr lang="en-US" altLang="zh-TW" sz="2400" b="1" kern="100" dirty="0">
                <a:latin typeface="華康粗黑體" panose="020B0709000000000000" pitchFamily="49" charset="-120"/>
                <a:ea typeface="華康粗黑體" panose="020B0709000000000000" pitchFamily="49" charset="-120"/>
                <a:cs typeface="Times New Roman"/>
              </a:rPr>
              <a:t>(A)</a:t>
            </a:r>
            <a:r>
              <a:rPr lang="zh-TW" altLang="zh-TW" sz="2400" kern="100" dirty="0">
                <a:latin typeface="華康粗黑體" panose="020B0709000000000000" pitchFamily="49" charset="-120"/>
                <a:ea typeface="華康粗黑體" panose="020B0709000000000000" pitchFamily="49" charset="-120"/>
                <a:cs typeface="Times New Roman"/>
              </a:rPr>
              <a:t>海水的密度大於純水 </a:t>
            </a:r>
            <a:r>
              <a:rPr lang="en-US" altLang="zh-TW" sz="2400" b="1" kern="100" dirty="0">
                <a:latin typeface="華康粗黑體" panose="020B0709000000000000" pitchFamily="49" charset="-120"/>
                <a:ea typeface="華康粗黑體" panose="020B0709000000000000" pitchFamily="49" charset="-120"/>
                <a:cs typeface="Times New Roman"/>
              </a:rPr>
              <a:t>(B)</a:t>
            </a:r>
            <a:r>
              <a:rPr lang="zh-TW" altLang="zh-TW" sz="2400" kern="100" dirty="0">
                <a:latin typeface="華康粗黑體" panose="020B0709000000000000" pitchFamily="49" charset="-120"/>
                <a:ea typeface="華康粗黑體" panose="020B0709000000000000" pitchFamily="49" charset="-120"/>
                <a:cs typeface="Times New Roman"/>
              </a:rPr>
              <a:t>海水的密度小於純水 </a:t>
            </a:r>
            <a:r>
              <a:rPr lang="en-US" altLang="zh-TW" sz="2400" b="1" kern="100" dirty="0">
                <a:latin typeface="華康粗黑體" panose="020B0709000000000000" pitchFamily="49" charset="-120"/>
                <a:ea typeface="華康粗黑體" panose="020B0709000000000000" pitchFamily="49" charset="-120"/>
                <a:cs typeface="Times New Roman"/>
              </a:rPr>
              <a:t>(C)</a:t>
            </a:r>
            <a:r>
              <a:rPr lang="zh-TW" altLang="zh-TW" sz="2400" kern="100" dirty="0">
                <a:latin typeface="華康粗黑體" panose="020B0709000000000000" pitchFamily="49" charset="-120"/>
                <a:ea typeface="華康粗黑體" panose="020B0709000000000000" pitchFamily="49" charset="-120"/>
                <a:cs typeface="Times New Roman"/>
              </a:rPr>
              <a:t>海水的比熱大於純水 </a:t>
            </a:r>
            <a:r>
              <a:rPr lang="en-US" altLang="zh-TW" sz="2400" b="1" kern="100" dirty="0">
                <a:latin typeface="華康粗黑體" panose="020B0709000000000000" pitchFamily="49" charset="-120"/>
                <a:ea typeface="華康粗黑體" panose="020B0709000000000000" pitchFamily="49" charset="-120"/>
                <a:cs typeface="Times New Roman"/>
              </a:rPr>
              <a:t>(D)</a:t>
            </a:r>
            <a:r>
              <a:rPr lang="zh-TW" altLang="zh-TW" sz="2400" kern="100" dirty="0">
                <a:latin typeface="華康粗黑體" panose="020B0709000000000000" pitchFamily="49" charset="-120"/>
                <a:ea typeface="華康粗黑體" panose="020B0709000000000000" pitchFamily="49" charset="-120"/>
                <a:cs typeface="Times New Roman"/>
              </a:rPr>
              <a:t>海水的比熱小於純水</a:t>
            </a:r>
            <a:endParaRPr lang="zh-TW" altLang="en-US" sz="2400" dirty="0">
              <a:latin typeface="華康粗黑體" panose="020B0709000000000000" pitchFamily="49" charset="-120"/>
              <a:ea typeface="華康粗黑體" panose="020B0709000000000000" pitchFamily="49" charset="-120"/>
            </a:endParaRPr>
          </a:p>
        </p:txBody>
      </p:sp>
      <p:sp>
        <p:nvSpPr>
          <p:cNvPr id="3" name="文字方塊 2"/>
          <p:cNvSpPr txBox="1"/>
          <p:nvPr/>
        </p:nvSpPr>
        <p:spPr>
          <a:xfrm>
            <a:off x="395536" y="4005064"/>
            <a:ext cx="8496944" cy="2308324"/>
          </a:xfrm>
          <a:prstGeom prst="rect">
            <a:avLst/>
          </a:prstGeom>
          <a:noFill/>
        </p:spPr>
        <p:txBody>
          <a:bodyPr wrap="square" rtlCol="0">
            <a:spAutoFit/>
          </a:bodyPr>
          <a:lstStyle/>
          <a:p>
            <a:pPr fontAlgn="auto">
              <a:spcBef>
                <a:spcPts val="0"/>
              </a:spcBef>
              <a:spcAft>
                <a:spcPts val="0"/>
              </a:spcAft>
            </a:pPr>
            <a:r>
              <a:rPr kumimoji="0" lang="zh-TW" altLang="zh-TW" sz="24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400" kern="100" dirty="0">
                <a:solidFill>
                  <a:srgbClr val="FF0000"/>
                </a:solidFill>
                <a:latin typeface="華康POP1體W9" panose="040B0909000000000000" pitchFamily="81" charset="-120"/>
                <a:ea typeface="華康POP1體W9" panose="040B0909000000000000" pitchFamily="81" charset="-120"/>
                <a:cs typeface="Times New Roman"/>
              </a:rPr>
              <a:t>(A)</a:t>
            </a:r>
            <a:endParaRPr kumimoji="0" lang="zh-TW" altLang="zh-TW" sz="24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解析：香蕉可以漂浮在純水及海水上，可知香蕉密度＜純水及海水。已知浮力＝物體在液體中體積</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液體密度，當液體密度愈大，則物體在液體中體積愈小，此處「香蕉露出海水面的體積比在純水時多」，表示香蕉在海水中體積較小，即密度海水＞純水，故答案選</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(A)</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endParaRPr kumimoji="0" lang="zh-TW" altLang="en-US" sz="24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22500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539750" y="188913"/>
            <a:ext cx="8229600" cy="3600450"/>
          </a:xfrm>
        </p:spPr>
        <p:txBody>
          <a:bodyPr/>
          <a:lstStyle/>
          <a:p>
            <a:r>
              <a:rPr lang="en-US" altLang="zh-TW">
                <a:solidFill>
                  <a:srgbClr val="FF0000"/>
                </a:solidFill>
              </a:rPr>
              <a:t>103</a:t>
            </a:r>
            <a:r>
              <a:rPr lang="zh-TW" altLang="en-US"/>
              <a:t>如附圖所示，將甲、乙兩球以細線連接後放入水中，待平衡後，發現兩球未浮出水面也未觸及杯底。已知甲球的密度為</a:t>
            </a:r>
            <a:r>
              <a:rPr lang="en-US" altLang="zh-TW"/>
              <a:t>3 g</a:t>
            </a:r>
            <a:r>
              <a:rPr lang="zh-TW" altLang="en-US"/>
              <a:t>／</a:t>
            </a:r>
            <a:r>
              <a:rPr lang="en-US" altLang="zh-TW"/>
              <a:t>cm</a:t>
            </a:r>
            <a:r>
              <a:rPr lang="en-US" altLang="zh-TW" baseline="30000"/>
              <a:t>3</a:t>
            </a:r>
            <a:r>
              <a:rPr lang="zh-TW" altLang="en-US"/>
              <a:t>，乙球的體積為甲球的</a:t>
            </a:r>
            <a:r>
              <a:rPr lang="en-US" altLang="zh-TW"/>
              <a:t>4</a:t>
            </a:r>
            <a:r>
              <a:rPr lang="zh-TW" altLang="en-US"/>
              <a:t>倍，若細繩的質量與體積忽略不計，則乙球的密度應為多少？ </a:t>
            </a:r>
            <a:r>
              <a:rPr lang="en-US" altLang="zh-TW"/>
              <a:t>(A) 0.5 g</a:t>
            </a:r>
            <a:r>
              <a:rPr lang="zh-TW" altLang="en-US"/>
              <a:t>／</a:t>
            </a:r>
            <a:r>
              <a:rPr lang="en-US" altLang="zh-TW"/>
              <a:t>cm</a:t>
            </a:r>
            <a:r>
              <a:rPr lang="en-US" altLang="zh-TW" baseline="30000"/>
              <a:t>3</a:t>
            </a:r>
            <a:r>
              <a:rPr lang="zh-TW" altLang="en-US"/>
              <a:t>　</a:t>
            </a:r>
            <a:r>
              <a:rPr lang="en-US" altLang="zh-TW"/>
              <a:t>(B) 0.6 g</a:t>
            </a:r>
            <a:r>
              <a:rPr lang="zh-TW" altLang="en-US"/>
              <a:t>／</a:t>
            </a:r>
            <a:r>
              <a:rPr lang="en-US" altLang="zh-TW"/>
              <a:t>cm</a:t>
            </a:r>
            <a:r>
              <a:rPr lang="en-US" altLang="zh-TW" baseline="30000"/>
              <a:t>3</a:t>
            </a:r>
            <a:r>
              <a:rPr lang="zh-TW" altLang="en-US"/>
              <a:t>　</a:t>
            </a:r>
            <a:r>
              <a:rPr lang="en-US" altLang="zh-TW"/>
              <a:t>(C) 0.8 g</a:t>
            </a:r>
            <a:r>
              <a:rPr lang="zh-TW" altLang="en-US"/>
              <a:t>／</a:t>
            </a:r>
            <a:r>
              <a:rPr lang="en-US" altLang="zh-TW"/>
              <a:t>cm</a:t>
            </a:r>
            <a:r>
              <a:rPr lang="en-US" altLang="zh-TW" baseline="30000"/>
              <a:t>3</a:t>
            </a:r>
            <a:r>
              <a:rPr lang="zh-TW" altLang="en-US"/>
              <a:t>　</a:t>
            </a:r>
            <a:r>
              <a:rPr lang="en-US" altLang="zh-TW"/>
              <a:t>(D) 1.0 g</a:t>
            </a:r>
            <a:r>
              <a:rPr lang="zh-TW" altLang="en-US"/>
              <a:t>／</a:t>
            </a:r>
            <a:r>
              <a:rPr lang="en-US" altLang="zh-TW"/>
              <a:t>cm</a:t>
            </a:r>
            <a:r>
              <a:rPr lang="en-US" altLang="zh-TW" baseline="30000"/>
              <a:t>3</a:t>
            </a:r>
            <a:r>
              <a:rPr lang="en-US" altLang="zh-TW"/>
              <a:t> </a:t>
            </a:r>
          </a:p>
        </p:txBody>
      </p:sp>
      <p:pic>
        <p:nvPicPr>
          <p:cNvPr id="21508" name="Picture 4" descr="Y8F35A0-K-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716338"/>
            <a:ext cx="31686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5"/>
          <p:cNvSpPr>
            <a:spLocks noChangeArrowheads="1"/>
          </p:cNvSpPr>
          <p:nvPr/>
        </p:nvSpPr>
        <p:spPr bwMode="auto">
          <a:xfrm>
            <a:off x="6948488" y="5876925"/>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r>
              <a:rPr lang="en-US" altLang="zh-TW">
                <a:solidFill>
                  <a:srgbClr val="000000"/>
                </a:solidFill>
              </a:rPr>
              <a:t> </a:t>
            </a:r>
          </a:p>
        </p:txBody>
      </p:sp>
      <p:sp>
        <p:nvSpPr>
          <p:cNvPr id="21510" name="Rectangle 6"/>
          <p:cNvSpPr>
            <a:spLocks noChangeArrowheads="1"/>
          </p:cNvSpPr>
          <p:nvPr/>
        </p:nvSpPr>
        <p:spPr bwMode="auto">
          <a:xfrm>
            <a:off x="3708400" y="4437063"/>
            <a:ext cx="51450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0066FF"/>
                </a:solidFill>
              </a:rPr>
              <a:t>解析：</a:t>
            </a:r>
          </a:p>
          <a:p>
            <a:r>
              <a:rPr lang="zh-TW" altLang="en-US" sz="2400">
                <a:solidFill>
                  <a:srgbClr val="0066FF"/>
                </a:solidFill>
              </a:rPr>
              <a:t>由圖知甲、乙的總重量＝所受的浮力</a:t>
            </a:r>
            <a:r>
              <a:rPr lang="zh-TW" altLang="en-US" sz="2400">
                <a:solidFill>
                  <a:srgbClr val="000000"/>
                </a:solidFill>
              </a:rPr>
              <a:t> </a:t>
            </a:r>
          </a:p>
        </p:txBody>
      </p:sp>
    </p:spTree>
    <p:extLst>
      <p:ext uri="{BB962C8B-B14F-4D97-AF65-F5344CB8AC3E}">
        <p14:creationId xmlns:p14="http://schemas.microsoft.com/office/powerpoint/2010/main" val="3694073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box(in)">
                                      <p:cBhvr>
                                        <p:cTn id="7" dur="500"/>
                                        <p:tgtEl>
                                          <p:spTgt spid="215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509"/>
                                        </p:tgtEl>
                                        <p:attrNameLst>
                                          <p:attrName>style.visibility</p:attrName>
                                        </p:attrNameLst>
                                      </p:cBhvr>
                                      <p:to>
                                        <p:strVal val="visible"/>
                                      </p:to>
                                    </p:set>
                                    <p:anim calcmode="lin" valueType="num">
                                      <p:cBhvr additive="base">
                                        <p:cTn id="12" dur="500" fill="hold"/>
                                        <p:tgtEl>
                                          <p:spTgt spid="21509"/>
                                        </p:tgtEl>
                                        <p:attrNameLst>
                                          <p:attrName>ppt_x</p:attrName>
                                        </p:attrNameLst>
                                      </p:cBhvr>
                                      <p:tavLst>
                                        <p:tav tm="0">
                                          <p:val>
                                            <p:strVal val="#ppt_x"/>
                                          </p:val>
                                        </p:tav>
                                        <p:tav tm="100000">
                                          <p:val>
                                            <p:strVal val="#ppt_x"/>
                                          </p:val>
                                        </p:tav>
                                      </p:tavLst>
                                    </p:anim>
                                    <p:anim calcmode="lin" valueType="num">
                                      <p:cBhvr additive="base">
                                        <p:cTn id="13" dur="500" fill="hold"/>
                                        <p:tgtEl>
                                          <p:spTgt spid="215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body" idx="1"/>
          </p:nvPr>
        </p:nvSpPr>
        <p:spPr>
          <a:xfrm>
            <a:off x="539750" y="333375"/>
            <a:ext cx="8229600" cy="3671888"/>
          </a:xfrm>
        </p:spPr>
        <p:txBody>
          <a:bodyPr/>
          <a:lstStyle/>
          <a:p>
            <a:pPr marL="609600" indent="-609600"/>
            <a:r>
              <a:rPr kumimoji="0" lang="en-US" altLang="zh-TW" sz="2800">
                <a:solidFill>
                  <a:srgbClr val="FF0000"/>
                </a:solidFill>
              </a:rPr>
              <a:t>104</a:t>
            </a:r>
          </a:p>
          <a:p>
            <a:pPr marL="609600" indent="-609600"/>
            <a:r>
              <a:rPr kumimoji="0" lang="zh-TW" altLang="en-US" sz="2400"/>
              <a:t>一</a:t>
            </a:r>
            <a:r>
              <a:rPr lang="zh-TW" altLang="en-US" sz="2400"/>
              <a:t>個實驗裝置如圖所示，在兩個彈簧秤下方分別吊掛重物甲、乙，再將重物浸入純水中，待重物靜止後，兩個彈簧秤的讀數皆為</a:t>
            </a:r>
            <a:r>
              <a:rPr lang="en-US" altLang="zh-TW" sz="2400"/>
              <a:t>100 gw</a:t>
            </a:r>
            <a:r>
              <a:rPr lang="zh-TW" altLang="en-US" sz="2400"/>
              <a:t>。已知甲、乙的質量分別為</a:t>
            </a:r>
            <a:r>
              <a:rPr lang="en-US" altLang="zh-TW" sz="2400"/>
              <a:t>200 g</a:t>
            </a:r>
            <a:r>
              <a:rPr lang="zh-TW" altLang="en-US" sz="2400"/>
              <a:t>、</a:t>
            </a:r>
            <a:r>
              <a:rPr lang="en-US" altLang="zh-TW" sz="2400"/>
              <a:t>300 g</a:t>
            </a:r>
            <a:r>
              <a:rPr lang="zh-TW" altLang="en-US" sz="2400"/>
              <a:t>，若甲、乙的密度分別為</a:t>
            </a:r>
            <a:r>
              <a:rPr lang="en-US" altLang="zh-TW" sz="2400"/>
              <a:t>D</a:t>
            </a:r>
            <a:r>
              <a:rPr lang="zh-TW" altLang="en-US" sz="2400"/>
              <a:t>甲、</a:t>
            </a:r>
            <a:r>
              <a:rPr lang="en-US" altLang="zh-TW" sz="2400"/>
              <a:t>D</a:t>
            </a:r>
            <a:r>
              <a:rPr lang="zh-TW" altLang="en-US" sz="2400"/>
              <a:t>乙，則</a:t>
            </a:r>
            <a:r>
              <a:rPr lang="en-US" altLang="zh-TW" sz="2400"/>
              <a:t>D</a:t>
            </a:r>
            <a:r>
              <a:rPr lang="zh-TW" altLang="en-US" sz="2400"/>
              <a:t>甲：</a:t>
            </a:r>
            <a:r>
              <a:rPr lang="en-US" altLang="zh-TW" sz="2400"/>
              <a:t>D</a:t>
            </a:r>
            <a:r>
              <a:rPr lang="zh-TW" altLang="en-US" sz="2400"/>
              <a:t>乙 最接近下列何者？（兩彈簧秤均可測量至 </a:t>
            </a:r>
            <a:r>
              <a:rPr lang="en-US" altLang="zh-TW" sz="2400"/>
              <a:t>500 gw</a:t>
            </a:r>
            <a:r>
              <a:rPr lang="zh-TW" altLang="en-US" sz="2400"/>
              <a:t>）</a:t>
            </a:r>
            <a:br>
              <a:rPr lang="zh-TW" altLang="en-US" sz="2400"/>
            </a:br>
            <a:r>
              <a:rPr lang="en-US" altLang="zh-TW" sz="2400"/>
              <a:t>(A) 1</a:t>
            </a:r>
            <a:r>
              <a:rPr lang="zh-TW" altLang="en-US" sz="2400"/>
              <a:t>：</a:t>
            </a:r>
            <a:r>
              <a:rPr lang="en-US" altLang="zh-TW" sz="2400"/>
              <a:t>1</a:t>
            </a:r>
            <a:r>
              <a:rPr lang="zh-TW" altLang="en-US" sz="2400"/>
              <a:t>　</a:t>
            </a:r>
            <a:r>
              <a:rPr lang="en-US" altLang="zh-TW" sz="2400"/>
              <a:t>(B) 1</a:t>
            </a:r>
            <a:r>
              <a:rPr lang="zh-TW" altLang="en-US" sz="2400"/>
              <a:t>：</a:t>
            </a:r>
            <a:r>
              <a:rPr lang="en-US" altLang="zh-TW" sz="2400"/>
              <a:t>2</a:t>
            </a:r>
            <a:r>
              <a:rPr lang="zh-TW" altLang="en-US" sz="2400"/>
              <a:t>　</a:t>
            </a:r>
            <a:r>
              <a:rPr lang="en-US" altLang="zh-TW" sz="2400"/>
              <a:t>(C) 2</a:t>
            </a:r>
            <a:r>
              <a:rPr lang="zh-TW" altLang="en-US" sz="2400"/>
              <a:t>：</a:t>
            </a:r>
            <a:r>
              <a:rPr lang="en-US" altLang="zh-TW" sz="2400"/>
              <a:t>3</a:t>
            </a:r>
            <a:r>
              <a:rPr lang="zh-TW" altLang="en-US" sz="2400"/>
              <a:t>　</a:t>
            </a:r>
            <a:r>
              <a:rPr lang="en-US" altLang="zh-TW" sz="2400"/>
              <a:t>(D) 4</a:t>
            </a:r>
            <a:r>
              <a:rPr lang="zh-TW" altLang="en-US" sz="2400"/>
              <a:t>：</a:t>
            </a:r>
            <a:r>
              <a:rPr lang="en-US" altLang="zh-TW" sz="2400"/>
              <a:t>3</a:t>
            </a:r>
          </a:p>
        </p:txBody>
      </p:sp>
      <p:pic>
        <p:nvPicPr>
          <p:cNvPr id="160771" name="Picture 3" descr="2015-05-26_1015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3851275"/>
            <a:ext cx="3887787"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4"/>
          <p:cNvSpPr>
            <a:spLocks noChangeArrowheads="1"/>
          </p:cNvSpPr>
          <p:nvPr/>
        </p:nvSpPr>
        <p:spPr bwMode="auto">
          <a:xfrm>
            <a:off x="7092950" y="5545138"/>
            <a:ext cx="1319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D</a:t>
            </a:r>
          </a:p>
        </p:txBody>
      </p:sp>
    </p:spTree>
    <p:extLst>
      <p:ext uri="{BB962C8B-B14F-4D97-AF65-F5344CB8AC3E}">
        <p14:creationId xmlns:p14="http://schemas.microsoft.com/office/powerpoint/2010/main" val="1853252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0772">
                                            <p:txEl>
                                              <p:pRg st="0" end="0"/>
                                            </p:txEl>
                                          </p:spTgt>
                                        </p:tgtEl>
                                        <p:attrNameLst>
                                          <p:attrName>style.visibility</p:attrName>
                                        </p:attrNameLst>
                                      </p:cBhvr>
                                      <p:to>
                                        <p:strVal val="visible"/>
                                      </p:to>
                                    </p:set>
                                    <p:animEffect transition="in" filter="box(in)">
                                      <p:cBhvr>
                                        <p:cTn id="7" dur="500"/>
                                        <p:tgtEl>
                                          <p:spTgt spid="1607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body" idx="1"/>
          </p:nvPr>
        </p:nvSpPr>
        <p:spPr>
          <a:xfrm>
            <a:off x="611188" y="333375"/>
            <a:ext cx="8229600" cy="3600450"/>
          </a:xfrm>
        </p:spPr>
        <p:txBody>
          <a:bodyPr/>
          <a:lstStyle/>
          <a:p>
            <a:pPr>
              <a:lnSpc>
                <a:spcPct val="80000"/>
              </a:lnSpc>
            </a:pPr>
            <a:r>
              <a:rPr lang="en-US" altLang="zh-TW" sz="2800">
                <a:solidFill>
                  <a:srgbClr val="FF0000"/>
                </a:solidFill>
              </a:rPr>
              <a:t>105</a:t>
            </a:r>
          </a:p>
          <a:p>
            <a:pPr>
              <a:lnSpc>
                <a:spcPct val="80000"/>
              </a:lnSpc>
            </a:pPr>
            <a:r>
              <a:rPr lang="zh-TW" altLang="en-US" sz="2800"/>
              <a:t>將甲、乙、丙三種不同材質的實心物體堆疊後放入密度為</a:t>
            </a:r>
            <a:r>
              <a:rPr lang="en-US" altLang="zh-TW" sz="2800"/>
              <a:t>1.0 g</a:t>
            </a:r>
            <a:r>
              <a:rPr lang="zh-TW" altLang="en-US" sz="2800"/>
              <a:t>／</a:t>
            </a:r>
            <a:r>
              <a:rPr lang="en-US" altLang="zh-TW" sz="2800"/>
              <a:t>cm3</a:t>
            </a:r>
            <a:r>
              <a:rPr lang="zh-TW" altLang="en-US" sz="2800"/>
              <a:t>的水中，待靜止平衡後，乙正好有一半的體積沒入水面下，如附圖所示。已知甲的質量為 </a:t>
            </a:r>
            <a:r>
              <a:rPr lang="en-US" altLang="zh-TW" sz="2800"/>
              <a:t>50 g</a:t>
            </a:r>
            <a:r>
              <a:rPr lang="zh-TW" altLang="en-US" sz="2800"/>
              <a:t>，乙的密度為</a:t>
            </a:r>
            <a:r>
              <a:rPr lang="en-US" altLang="zh-TW" sz="2800"/>
              <a:t>0.5 g</a:t>
            </a:r>
            <a:r>
              <a:rPr lang="zh-TW" altLang="en-US" sz="2800"/>
              <a:t>／</a:t>
            </a:r>
            <a:r>
              <a:rPr lang="en-US" altLang="zh-TW" sz="2800"/>
              <a:t>cm</a:t>
            </a:r>
            <a:r>
              <a:rPr lang="en-US" altLang="zh-TW" sz="2800" baseline="30000"/>
              <a:t>3</a:t>
            </a:r>
            <a:r>
              <a:rPr lang="zh-TW" altLang="en-US" sz="2800"/>
              <a:t>、體積為 </a:t>
            </a:r>
            <a:r>
              <a:rPr lang="en-US" altLang="zh-TW" sz="2800"/>
              <a:t>400 cm</a:t>
            </a:r>
            <a:r>
              <a:rPr lang="en-US" altLang="zh-TW" sz="2800" baseline="30000"/>
              <a:t>3</a:t>
            </a:r>
            <a:r>
              <a:rPr lang="zh-TW" altLang="en-US" sz="2800"/>
              <a:t>，丙的體積為 </a:t>
            </a:r>
            <a:r>
              <a:rPr lang="en-US" altLang="zh-TW" sz="2800"/>
              <a:t>250 cm</a:t>
            </a:r>
            <a:r>
              <a:rPr lang="en-US" altLang="zh-TW" sz="2800" baseline="30000"/>
              <a:t>3</a:t>
            </a:r>
            <a:r>
              <a:rPr lang="zh-TW" altLang="en-US" sz="2800"/>
              <a:t>，則丙的密度應為多少？</a:t>
            </a:r>
            <a:br>
              <a:rPr lang="zh-TW" altLang="en-US" sz="2800"/>
            </a:br>
            <a:r>
              <a:rPr lang="zh-TW" altLang="en-US" sz="2800"/>
              <a:t/>
            </a:r>
            <a:br>
              <a:rPr lang="zh-TW" altLang="en-US" sz="2800"/>
            </a:br>
            <a:r>
              <a:rPr lang="en-US" altLang="zh-TW" sz="2800"/>
              <a:t>(A) 0.20 g/cm</a:t>
            </a:r>
            <a:r>
              <a:rPr lang="en-US" altLang="zh-TW" sz="2800" baseline="30000"/>
              <a:t>3</a:t>
            </a:r>
            <a:r>
              <a:rPr lang="zh-TW" altLang="en-US" sz="2800"/>
              <a:t>　　</a:t>
            </a:r>
            <a:r>
              <a:rPr lang="en-US" altLang="zh-TW" sz="2800"/>
              <a:t>(B) 0.70 g/cm</a:t>
            </a:r>
            <a:r>
              <a:rPr lang="en-US" altLang="zh-TW" sz="2800" baseline="30000"/>
              <a:t>3</a:t>
            </a:r>
            <a:r>
              <a:rPr lang="en-US" altLang="zh-TW" sz="2800"/>
              <a:t/>
            </a:r>
            <a:br>
              <a:rPr lang="en-US" altLang="zh-TW" sz="2800"/>
            </a:br>
            <a:r>
              <a:rPr lang="en-US" altLang="zh-TW" sz="2800"/>
              <a:t>(C) 0.80 g/cm</a:t>
            </a:r>
            <a:r>
              <a:rPr lang="en-US" altLang="zh-TW" sz="2800" baseline="30000"/>
              <a:t>3</a:t>
            </a:r>
            <a:r>
              <a:rPr lang="zh-TW" altLang="en-US" sz="2800"/>
              <a:t>　　</a:t>
            </a:r>
            <a:r>
              <a:rPr lang="en-US" altLang="zh-TW" sz="2800"/>
              <a:t>(D) 1.75 g/cm</a:t>
            </a:r>
            <a:r>
              <a:rPr lang="en-US" altLang="zh-TW" sz="2800" baseline="30000"/>
              <a:t>3 </a:t>
            </a:r>
          </a:p>
        </p:txBody>
      </p:sp>
      <p:pic>
        <p:nvPicPr>
          <p:cNvPr id="161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916363"/>
            <a:ext cx="2808287" cy="2465387"/>
          </a:xfrm>
          <a:prstGeom prst="rect">
            <a:avLst/>
          </a:prstGeom>
          <a:noFill/>
          <a:extLst>
            <a:ext uri="{909E8E84-426E-40DD-AFC4-6F175D3DCCD1}">
              <a14:hiddenFill xmlns:a14="http://schemas.microsoft.com/office/drawing/2010/main">
                <a:solidFill>
                  <a:srgbClr val="FFFFFF"/>
                </a:solidFill>
              </a14:hiddenFill>
            </a:ext>
          </a:extLst>
        </p:spPr>
      </p:pic>
      <p:sp>
        <p:nvSpPr>
          <p:cNvPr id="161796" name="Text Box 4"/>
          <p:cNvSpPr txBox="1">
            <a:spLocks noChangeArrowheads="1"/>
          </p:cNvSpPr>
          <p:nvPr/>
        </p:nvSpPr>
        <p:spPr bwMode="auto">
          <a:xfrm>
            <a:off x="6227763" y="4941888"/>
            <a:ext cx="1800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solidFill>
                  <a:srgbClr val="000000"/>
                </a:solidFill>
              </a:rPr>
              <a:t>答案：</a:t>
            </a:r>
            <a:r>
              <a:rPr lang="en-US" altLang="zh-TW">
                <a:solidFill>
                  <a:srgbClr val="000000"/>
                </a:solidFill>
              </a:rPr>
              <a:t>C </a:t>
            </a:r>
          </a:p>
        </p:txBody>
      </p:sp>
    </p:spTree>
    <p:extLst>
      <p:ext uri="{BB962C8B-B14F-4D97-AF65-F5344CB8AC3E}">
        <p14:creationId xmlns:p14="http://schemas.microsoft.com/office/powerpoint/2010/main" val="1344852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box(in)">
                                      <p:cBhvr>
                                        <p:cTn id="7" dur="500"/>
                                        <p:tgtEl>
                                          <p:spTgt spid="161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body" idx="1"/>
          </p:nvPr>
        </p:nvSpPr>
        <p:spPr>
          <a:xfrm>
            <a:off x="468313" y="188913"/>
            <a:ext cx="8229600" cy="2879725"/>
          </a:xfrm>
        </p:spPr>
        <p:txBody>
          <a:bodyPr/>
          <a:lstStyle/>
          <a:p>
            <a:pPr>
              <a:lnSpc>
                <a:spcPct val="90000"/>
              </a:lnSpc>
            </a:pPr>
            <a:r>
              <a:rPr lang="en-US" altLang="zh-TW" sz="2800">
                <a:solidFill>
                  <a:srgbClr val="FF0000"/>
                </a:solidFill>
              </a:rPr>
              <a:t>103</a:t>
            </a:r>
            <a:r>
              <a:rPr lang="zh-TW" altLang="en-US" sz="2800">
                <a:solidFill>
                  <a:srgbClr val="FF0000"/>
                </a:solidFill>
              </a:rPr>
              <a:t>特招</a:t>
            </a:r>
          </a:p>
          <a:p>
            <a:pPr>
              <a:lnSpc>
                <a:spcPct val="90000"/>
              </a:lnSpc>
            </a:pPr>
            <a:r>
              <a:rPr lang="zh-TW" altLang="en-US" sz="2800"/>
              <a:t>甲、乙、丙、丁四個實心物體，將其置入水中，待物體靜止後，四個物體的浮沉情形如附圖所示。已知水與油的密度分別為</a:t>
            </a:r>
            <a:r>
              <a:rPr lang="en-US" altLang="zh-TW" sz="2800"/>
              <a:t>1.0 g</a:t>
            </a:r>
            <a:r>
              <a:rPr lang="zh-TW" altLang="en-US" sz="2800"/>
              <a:t>／</a:t>
            </a:r>
            <a:r>
              <a:rPr lang="en-US" altLang="zh-TW" sz="2800"/>
              <a:t>cm</a:t>
            </a:r>
            <a:r>
              <a:rPr lang="en-US" altLang="zh-TW" sz="2800" baseline="30000"/>
              <a:t>3</a:t>
            </a:r>
            <a:r>
              <a:rPr lang="zh-TW" altLang="en-US" sz="2800"/>
              <a:t>與</a:t>
            </a:r>
            <a:r>
              <a:rPr lang="en-US" altLang="zh-TW" sz="2800"/>
              <a:t>0.8 g</a:t>
            </a:r>
            <a:r>
              <a:rPr lang="zh-TW" altLang="en-US" sz="2800"/>
              <a:t>／</a:t>
            </a:r>
            <a:r>
              <a:rPr lang="en-US" altLang="zh-TW" sz="2800"/>
              <a:t>cm</a:t>
            </a:r>
            <a:r>
              <a:rPr lang="en-US" altLang="zh-TW" sz="2800" baseline="30000"/>
              <a:t>3</a:t>
            </a:r>
            <a:r>
              <a:rPr lang="zh-TW" altLang="en-US" sz="2800"/>
              <a:t>，若將物體改置於油中，且四個物體不與油、水發生吸收、溶解及化學反應，則下列何者最可能是靜止平衡後四個物體的浮沉情形？ </a:t>
            </a:r>
          </a:p>
        </p:txBody>
      </p:sp>
      <p:pic>
        <p:nvPicPr>
          <p:cNvPr id="212995" name="Picture 3" descr="Y8F39A0-K-1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3068638"/>
            <a:ext cx="216058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4" descr="Y8F39A0-K-1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997200"/>
            <a:ext cx="2016125"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5" descr="Y8F39A0-K-19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5013325"/>
            <a:ext cx="2016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8" name="Picture 6" descr="Y8F39A0-K-19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5013325"/>
            <a:ext cx="20605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9" name="Picture 7" descr="7603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2997200"/>
            <a:ext cx="230346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0" name="Text Box 8"/>
          <p:cNvSpPr txBox="1">
            <a:spLocks noChangeArrowheads="1"/>
          </p:cNvSpPr>
          <p:nvPr/>
        </p:nvSpPr>
        <p:spPr bwMode="auto">
          <a:xfrm>
            <a:off x="6588125" y="4724400"/>
            <a:ext cx="1296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solidFill>
                  <a:srgbClr val="FF0000"/>
                </a:solidFill>
              </a:rPr>
              <a:t>答案 </a:t>
            </a:r>
            <a:r>
              <a:rPr lang="en-US" altLang="zh-TW">
                <a:solidFill>
                  <a:srgbClr val="FF0000"/>
                </a:solidFill>
              </a:rPr>
              <a:t>D</a:t>
            </a:r>
          </a:p>
        </p:txBody>
      </p:sp>
    </p:spTree>
    <p:extLst>
      <p:ext uri="{BB962C8B-B14F-4D97-AF65-F5344CB8AC3E}">
        <p14:creationId xmlns:p14="http://schemas.microsoft.com/office/powerpoint/2010/main" val="3080161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3000"/>
                                        </p:tgtEl>
                                        <p:attrNameLst>
                                          <p:attrName>style.visibility</p:attrName>
                                        </p:attrNameLst>
                                      </p:cBhvr>
                                      <p:to>
                                        <p:strVal val="visible"/>
                                      </p:to>
                                    </p:set>
                                    <p:animEffect transition="in" filter="blinds(horizontal)">
                                      <p:cBhvr>
                                        <p:cTn id="7" dur="500"/>
                                        <p:tgtEl>
                                          <p:spTgt spid="213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00"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body" idx="1"/>
          </p:nvPr>
        </p:nvSpPr>
        <p:spPr>
          <a:xfrm>
            <a:off x="323850" y="476250"/>
            <a:ext cx="8229600" cy="3600450"/>
          </a:xfrm>
        </p:spPr>
        <p:txBody>
          <a:bodyPr/>
          <a:lstStyle/>
          <a:p>
            <a:pPr>
              <a:lnSpc>
                <a:spcPct val="90000"/>
              </a:lnSpc>
            </a:pPr>
            <a:r>
              <a:rPr lang="en-US" altLang="zh-TW" sz="2400">
                <a:solidFill>
                  <a:srgbClr val="FF0000"/>
                </a:solidFill>
              </a:rPr>
              <a:t>106</a:t>
            </a:r>
            <a:r>
              <a:rPr lang="zh-TW" altLang="en-US" sz="2400"/>
              <a:t>如右圖所示，一正立方體木塊，密度為</a:t>
            </a:r>
            <a:r>
              <a:rPr lang="en-US" altLang="zh-TW" sz="2400"/>
              <a:t>0.6 g</a:t>
            </a:r>
            <a:r>
              <a:rPr lang="zh-TW" altLang="en-US" sz="2400"/>
              <a:t>／</a:t>
            </a:r>
            <a:r>
              <a:rPr lang="en-US" altLang="zh-TW" sz="2400"/>
              <a:t>cm</a:t>
            </a:r>
            <a:r>
              <a:rPr lang="en-US" altLang="zh-TW" sz="2400" baseline="30000"/>
              <a:t>3</a:t>
            </a:r>
            <a:r>
              <a:rPr lang="zh-TW" altLang="en-US" sz="2400"/>
              <a:t>，置於裝有</a:t>
            </a:r>
            <a:r>
              <a:rPr lang="en-US" altLang="zh-TW" sz="2400"/>
              <a:t>500 mL</a:t>
            </a:r>
            <a:r>
              <a:rPr lang="zh-TW" altLang="en-US" sz="2400"/>
              <a:t>水的玻璃杯中，此時木塊靜止浮於水面，若在此玻璃杯中，再加入</a:t>
            </a:r>
            <a:r>
              <a:rPr lang="en-US" altLang="zh-TW" sz="2400"/>
              <a:t>500 mL</a:t>
            </a:r>
            <a:r>
              <a:rPr lang="zh-TW" altLang="en-US" sz="2400"/>
              <a:t>的油，發現液面上升，但木塊仍靜止浮於液面。已知油與水互不相溶，且油的密度為</a:t>
            </a:r>
            <a:r>
              <a:rPr lang="en-US" altLang="zh-TW" sz="2400"/>
              <a:t>0.8 g</a:t>
            </a:r>
            <a:r>
              <a:rPr lang="zh-TW" altLang="en-US" sz="2400"/>
              <a:t>／</a:t>
            </a:r>
            <a:r>
              <a:rPr lang="en-US" altLang="zh-TW" sz="2400"/>
              <a:t>cm</a:t>
            </a:r>
            <a:r>
              <a:rPr lang="en-US" altLang="zh-TW" sz="2400" baseline="30000"/>
              <a:t>3</a:t>
            </a:r>
            <a:r>
              <a:rPr lang="zh-TW" altLang="en-US" sz="2400"/>
              <a:t>，則關於加入油前後的變化，下列敘述何者正確？</a:t>
            </a:r>
            <a:br>
              <a:rPr lang="zh-TW" altLang="en-US" sz="2400"/>
            </a:br>
            <a:r>
              <a:rPr lang="en-US" altLang="zh-TW" sz="2400"/>
              <a:t>(A)</a:t>
            </a:r>
            <a:r>
              <a:rPr lang="zh-TW" altLang="en-US" sz="2400"/>
              <a:t>木塊沒入液體中的體積變小</a:t>
            </a:r>
            <a:br>
              <a:rPr lang="zh-TW" altLang="en-US" sz="2400"/>
            </a:br>
            <a:r>
              <a:rPr lang="en-US" altLang="zh-TW" sz="2400"/>
              <a:t>(B)</a:t>
            </a:r>
            <a:r>
              <a:rPr lang="zh-TW" altLang="en-US" sz="2400"/>
              <a:t>木塊沒入液體中的體積變大</a:t>
            </a:r>
            <a:br>
              <a:rPr lang="zh-TW" altLang="en-US" sz="2400"/>
            </a:br>
            <a:r>
              <a:rPr lang="en-US" altLang="zh-TW" sz="2400"/>
              <a:t>(C)</a:t>
            </a:r>
            <a:r>
              <a:rPr lang="zh-TW" altLang="en-US" sz="2400"/>
              <a:t>木塊在液體中所受的浮力變小</a:t>
            </a:r>
            <a:br>
              <a:rPr lang="zh-TW" altLang="en-US" sz="2400"/>
            </a:br>
            <a:r>
              <a:rPr lang="en-US" altLang="zh-TW" sz="2400"/>
              <a:t>(D)</a:t>
            </a:r>
            <a:r>
              <a:rPr lang="zh-TW" altLang="en-US" sz="2400"/>
              <a:t>木塊在液體中所受的浮力變大</a:t>
            </a:r>
          </a:p>
        </p:txBody>
      </p:sp>
      <p:sp>
        <p:nvSpPr>
          <p:cNvPr id="322563" name="Rectangle 3"/>
          <p:cNvSpPr>
            <a:spLocks noChangeArrowheads="1"/>
          </p:cNvSpPr>
          <p:nvPr/>
        </p:nvSpPr>
        <p:spPr bwMode="auto">
          <a:xfrm>
            <a:off x="684213" y="5026025"/>
            <a:ext cx="2627312"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2">
              <a:lnSpc>
                <a:spcPct val="80000"/>
              </a:lnSpc>
              <a:spcBef>
                <a:spcPct val="20000"/>
              </a:spcBef>
              <a:buFontTx/>
              <a:buChar char="•"/>
            </a:pPr>
            <a:r>
              <a:rPr lang="en-US" altLang="zh-TW" sz="2400">
                <a:solidFill>
                  <a:srgbClr val="000000"/>
                </a:solidFill>
              </a:rPr>
              <a:t>【</a:t>
            </a:r>
            <a:r>
              <a:rPr lang="zh-TW" altLang="en-US" sz="2400">
                <a:solidFill>
                  <a:srgbClr val="000000"/>
                </a:solidFill>
              </a:rPr>
              <a:t>答案</a:t>
            </a:r>
            <a:r>
              <a:rPr lang="en-US" altLang="zh-TW" sz="2400">
                <a:solidFill>
                  <a:srgbClr val="000000"/>
                </a:solidFill>
              </a:rPr>
              <a:t>】B</a:t>
            </a:r>
          </a:p>
        </p:txBody>
      </p:sp>
      <p:pic>
        <p:nvPicPr>
          <p:cNvPr id="322564" name="Picture 4" descr="106Y8ML2A0-K-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3495675"/>
            <a:ext cx="339725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108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2563"/>
                                        </p:tgtEl>
                                        <p:attrNameLst>
                                          <p:attrName>style.visibility</p:attrName>
                                        </p:attrNameLst>
                                      </p:cBhvr>
                                      <p:to>
                                        <p:strVal val="visible"/>
                                      </p:to>
                                    </p:set>
                                    <p:animEffect transition="in" filter="box(in)">
                                      <p:cBhvr>
                                        <p:cTn id="7" dur="500"/>
                                        <p:tgtEl>
                                          <p:spTgt spid="322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11560" y="332656"/>
            <a:ext cx="7772400" cy="18722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a:solidFill>
                  <a:srgbClr val="FF0000"/>
                </a:solidFill>
                <a:latin typeface="華康中黑體" panose="020B0509000000000000" pitchFamily="49" charset="-120"/>
                <a:ea typeface="華康中黑體" panose="020B0509000000000000" pitchFamily="49" charset="-120"/>
              </a:rPr>
              <a:t>107</a:t>
            </a:r>
            <a:r>
              <a:rPr kumimoji="0" lang="zh-TW" altLang="zh-TW" sz="2400">
                <a:solidFill>
                  <a:srgbClr val="000000"/>
                </a:solidFill>
                <a:latin typeface="華康中黑體" panose="020B0509000000000000" pitchFamily="49" charset="-120"/>
                <a:ea typeface="華康中黑體" panose="020B0509000000000000" pitchFamily="49" charset="-120"/>
              </a:rPr>
              <a:t>有一個以密度為</a:t>
            </a:r>
            <a:r>
              <a:rPr kumimoji="0" lang="en-US" altLang="zh-TW" sz="2400">
                <a:solidFill>
                  <a:srgbClr val="000000"/>
                </a:solidFill>
                <a:latin typeface="華康中黑體" panose="020B0509000000000000" pitchFamily="49" charset="-120"/>
                <a:ea typeface="華康中黑體" panose="020B0509000000000000" pitchFamily="49" charset="-120"/>
              </a:rPr>
              <a:t>2.5 g</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en-US" altLang="zh-TW" sz="2400">
                <a:solidFill>
                  <a:srgbClr val="000000"/>
                </a:solidFill>
                <a:latin typeface="華康中黑體" panose="020B0509000000000000" pitchFamily="49" charset="-120"/>
                <a:ea typeface="華康中黑體" panose="020B0509000000000000" pitchFamily="49" charset="-120"/>
              </a:rPr>
              <a:t>cm</a:t>
            </a:r>
            <a:r>
              <a:rPr kumimoji="0" lang="en-US" altLang="zh-TW" sz="2400" baseline="30000">
                <a:solidFill>
                  <a:srgbClr val="000000"/>
                </a:solidFill>
                <a:latin typeface="華康中黑體" panose="020B0509000000000000" pitchFamily="49" charset="-120"/>
                <a:ea typeface="華康中黑體" panose="020B0509000000000000" pitchFamily="49" charset="-120"/>
              </a:rPr>
              <a:t>3</a:t>
            </a:r>
            <a:r>
              <a:rPr kumimoji="0" lang="zh-TW" altLang="zh-TW" sz="2400">
                <a:solidFill>
                  <a:srgbClr val="000000"/>
                </a:solidFill>
                <a:latin typeface="華康中黑體" panose="020B0509000000000000" pitchFamily="49" charset="-120"/>
                <a:ea typeface="華康中黑體" panose="020B0509000000000000" pitchFamily="49" charset="-120"/>
              </a:rPr>
              <a:t>的材質製成之容器甲，將其置入另一盛水容器中，容器甲會浮在水面上，如附圖所示。若用手扶住容器甲，並在容器甲內倒滿水，釋放之，待靜止平衡後，容器甲的浮沉情形最可能為下列何者？</a:t>
            </a:r>
            <a:endParaRPr kumimoji="0" lang="zh-TW" altLang="en-US" sz="2400" dirty="0">
              <a:solidFill>
                <a:srgbClr val="000000"/>
              </a:solidFill>
              <a:latin typeface="華康中黑體" panose="020B0509000000000000" pitchFamily="49" charset="-120"/>
              <a:ea typeface="華康中黑體" panose="020B0509000000000000" pitchFamily="49" charset="-120"/>
            </a:endParaRPr>
          </a:p>
        </p:txBody>
      </p:sp>
      <p:pic>
        <p:nvPicPr>
          <p:cNvPr id="3" name="圖片 2" descr="Y8ML7A0-1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710" y="2276872"/>
            <a:ext cx="1512168" cy="1656184"/>
          </a:xfrm>
          <a:prstGeom prst="rect">
            <a:avLst/>
          </a:prstGeom>
          <a:noFill/>
          <a:ln>
            <a:noFill/>
          </a:ln>
        </p:spPr>
      </p:pic>
      <p:pic>
        <p:nvPicPr>
          <p:cNvPr id="4" name="圖片 3" descr="Y8ML7A0-15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892" y="4077072"/>
            <a:ext cx="1571804" cy="1632446"/>
          </a:xfrm>
          <a:prstGeom prst="rect">
            <a:avLst/>
          </a:prstGeom>
          <a:noFill/>
          <a:ln>
            <a:noFill/>
          </a:ln>
        </p:spPr>
      </p:pic>
      <p:pic>
        <p:nvPicPr>
          <p:cNvPr id="5" name="圖片 4" descr="Y8ML7A0-15b"/>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4221088"/>
            <a:ext cx="1440160" cy="1440557"/>
          </a:xfrm>
          <a:prstGeom prst="rect">
            <a:avLst/>
          </a:prstGeom>
          <a:noFill/>
          <a:ln>
            <a:noFill/>
          </a:ln>
        </p:spPr>
      </p:pic>
      <p:pic>
        <p:nvPicPr>
          <p:cNvPr id="6" name="圖片 5" descr="Y8ML7A0-15c"/>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4227376"/>
            <a:ext cx="1584176" cy="1380922"/>
          </a:xfrm>
          <a:prstGeom prst="rect">
            <a:avLst/>
          </a:prstGeom>
          <a:noFill/>
          <a:ln>
            <a:noFill/>
          </a:ln>
        </p:spPr>
      </p:pic>
      <p:pic>
        <p:nvPicPr>
          <p:cNvPr id="7" name="圖片 6" descr="Y8ML7A0-15d"/>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8224" y="4211454"/>
            <a:ext cx="1728192" cy="1363681"/>
          </a:xfrm>
          <a:prstGeom prst="rect">
            <a:avLst/>
          </a:prstGeom>
          <a:noFill/>
          <a:ln>
            <a:noFill/>
          </a:ln>
        </p:spPr>
      </p:pic>
      <p:sp>
        <p:nvSpPr>
          <p:cNvPr id="8" name="矩形 7"/>
          <p:cNvSpPr/>
          <p:nvPr/>
        </p:nvSpPr>
        <p:spPr>
          <a:xfrm>
            <a:off x="3991552" y="3244334"/>
            <a:ext cx="1483098" cy="461665"/>
          </a:xfrm>
          <a:prstGeom prst="rect">
            <a:avLst/>
          </a:prstGeom>
        </p:spPr>
        <p:txBody>
          <a:bodyPr wrap="none">
            <a:spAutoFit/>
          </a:bodyPr>
          <a:lstStyle/>
          <a:p>
            <a:pPr fontAlgn="auto">
              <a:spcBef>
                <a:spcPts val="0"/>
              </a:spcBef>
              <a:spcAft>
                <a:spcPts val="0"/>
              </a:spcAft>
            </a:pPr>
            <a:r>
              <a:rPr kumimoji="0" lang="zh-TW" altLang="zh-TW" sz="2400" dirty="0">
                <a:solidFill>
                  <a:prstClr val="black"/>
                </a:solidFill>
                <a:latin typeface="Calibri"/>
                <a:ea typeface="新細明體"/>
              </a:rPr>
              <a:t>答案：</a:t>
            </a:r>
            <a:r>
              <a:rPr kumimoji="0" lang="en-US" altLang="zh-TW" sz="2400" dirty="0">
                <a:solidFill>
                  <a:prstClr val="black"/>
                </a:solidFill>
                <a:latin typeface="Calibri"/>
                <a:ea typeface="新細明體"/>
              </a:rPr>
              <a:t>(D)</a:t>
            </a:r>
            <a:endParaRPr kumimoji="0" lang="zh-TW" altLang="en-US" sz="2400" dirty="0">
              <a:solidFill>
                <a:prstClr val="black"/>
              </a:solidFill>
              <a:latin typeface="Calibri"/>
              <a:ea typeface="新細明體"/>
            </a:endParaRPr>
          </a:p>
        </p:txBody>
      </p:sp>
    </p:spTree>
    <p:extLst>
      <p:ext uri="{BB962C8B-B14F-4D97-AF65-F5344CB8AC3E}">
        <p14:creationId xmlns:p14="http://schemas.microsoft.com/office/powerpoint/2010/main" val="238357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323849" y="712756"/>
            <a:ext cx="8515351" cy="5938416"/>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5" name="矩形 4"/>
          <p:cNvSpPr>
            <a:spLocks noChangeArrowheads="1"/>
          </p:cNvSpPr>
          <p:nvPr/>
        </p:nvSpPr>
        <p:spPr bwMode="auto">
          <a:xfrm>
            <a:off x="323849" y="85272"/>
            <a:ext cx="8429625" cy="634020"/>
          </a:xfrm>
          <a:prstGeom prst="rect">
            <a:avLst/>
          </a:prstGeom>
          <a:noFill/>
          <a:ln w="9525">
            <a:noFill/>
            <a:miter lim="800000"/>
            <a:headEnd/>
            <a:tailEnd/>
          </a:ln>
        </p:spPr>
        <p:txBody>
          <a:bodyPr wrap="square">
            <a:spAutoFit/>
          </a:bodyPr>
          <a:lstStyle/>
          <a:p>
            <a:pPr marL="450850" indent="-450850" algn="just">
              <a:lnSpc>
                <a:spcPct val="110000"/>
              </a:lnSpc>
            </a:pPr>
            <a:r>
              <a:rPr lang="en-US" altLang="zh-TW" sz="3200" dirty="0">
                <a:solidFill>
                  <a:srgbClr val="FF0000"/>
                </a:solidFill>
                <a:latin typeface="Times New Roman"/>
                <a:ea typeface="標楷體" pitchFamily="65" charset="-120"/>
              </a:rPr>
              <a:t>109</a:t>
            </a:r>
            <a:r>
              <a:rPr lang="zh-TW" altLang="en-US" sz="3200" dirty="0">
                <a:solidFill>
                  <a:srgbClr val="000000"/>
                </a:solidFill>
                <a:latin typeface="Times New Roman"/>
                <a:ea typeface="標楷體" pitchFamily="65" charset="-120"/>
              </a:rPr>
              <a:t>請閱讀下列敘述後，回答</a:t>
            </a:r>
            <a:r>
              <a:rPr lang="en-US" altLang="zh-TW" sz="3200" dirty="0">
                <a:solidFill>
                  <a:srgbClr val="000000"/>
                </a:solidFill>
                <a:latin typeface="Times New Roman"/>
                <a:ea typeface="標楷體" pitchFamily="65" charset="-120"/>
              </a:rPr>
              <a:t>46</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47</a:t>
            </a:r>
            <a:r>
              <a:rPr lang="zh-TW" altLang="en-US" sz="3200" dirty="0">
                <a:solidFill>
                  <a:srgbClr val="000000"/>
                </a:solidFill>
                <a:latin typeface="Times New Roman"/>
                <a:ea typeface="標楷體" pitchFamily="65" charset="-120"/>
              </a:rPr>
              <a:t>題</a:t>
            </a:r>
          </a:p>
        </p:txBody>
      </p:sp>
      <p:sp>
        <p:nvSpPr>
          <p:cNvPr id="4" name="矩形 3"/>
          <p:cNvSpPr>
            <a:spLocks noChangeArrowheads="1"/>
          </p:cNvSpPr>
          <p:nvPr/>
        </p:nvSpPr>
        <p:spPr bwMode="auto">
          <a:xfrm>
            <a:off x="323849" y="712756"/>
            <a:ext cx="8515351" cy="6001643"/>
          </a:xfrm>
          <a:prstGeom prst="rect">
            <a:avLst/>
          </a:prstGeom>
          <a:noFill/>
          <a:ln w="9525">
            <a:noFill/>
            <a:miter lim="800000"/>
            <a:headEnd/>
            <a:tailEnd/>
          </a:ln>
        </p:spPr>
        <p:txBody>
          <a:bodyPr wrap="square">
            <a:spAutoFit/>
          </a:bodyPr>
          <a:lstStyle/>
          <a:p>
            <a:pPr algn="just" hangingPunct="0"/>
            <a:r>
              <a:rPr lang="zh-TW" altLang="en-US" sz="3200" dirty="0">
                <a:solidFill>
                  <a:srgbClr val="000000"/>
                </a:solidFill>
                <a:latin typeface="Times New Roman"/>
                <a:ea typeface="標楷體" pitchFamily="65" charset="-120"/>
              </a:rPr>
              <a:t>　　</a:t>
            </a:r>
            <a:r>
              <a:rPr lang="zh-TW" altLang="en-US" sz="3200" spc="-100" dirty="0">
                <a:solidFill>
                  <a:srgbClr val="000000"/>
                </a:solidFill>
                <a:latin typeface="Times New Roman"/>
                <a:ea typeface="標楷體" pitchFamily="65" charset="-120"/>
              </a:rPr>
              <a:t>水肺潛水是一項由潛水員攜帶氣瓶</a:t>
            </a:r>
            <a:r>
              <a:rPr lang="en-US" altLang="zh-TW" sz="3200" spc="-100" dirty="0">
                <a:solidFill>
                  <a:srgbClr val="000000"/>
                </a:solidFill>
                <a:latin typeface="Times New Roman"/>
                <a:ea typeface="標楷體" pitchFamily="65" charset="-120"/>
              </a:rPr>
              <a:t>(</a:t>
            </a:r>
            <a:r>
              <a:rPr lang="zh-TW" altLang="en-US" sz="3200" spc="-100" dirty="0">
                <a:solidFill>
                  <a:srgbClr val="000000"/>
                </a:solidFill>
                <a:latin typeface="Times New Roman"/>
                <a:ea typeface="標楷體" pitchFamily="65" charset="-120"/>
              </a:rPr>
              <a:t>內含壓縮空氣的鋼瓶</a:t>
            </a:r>
            <a:r>
              <a:rPr lang="en-US" altLang="zh-TW" sz="3200" spc="-100" dirty="0">
                <a:solidFill>
                  <a:srgbClr val="000000"/>
                </a:solidFill>
                <a:latin typeface="Times New Roman"/>
                <a:ea typeface="標楷體" pitchFamily="65" charset="-120"/>
              </a:rPr>
              <a:t>)</a:t>
            </a:r>
            <a:r>
              <a:rPr lang="zh-TW" altLang="en-US" sz="3200" spc="-100" dirty="0">
                <a:solidFill>
                  <a:srgbClr val="000000"/>
                </a:solidFill>
                <a:latin typeface="Times New Roman"/>
                <a:ea typeface="標楷體" pitchFamily="65" charset="-120"/>
              </a:rPr>
              <a:t>在海面下所進行的活動，潛水員會穿上一種可充氣或放氣的背心，藉由氣瓶對背心的充放氣來改變背心的體積大小，調整潛水員在海中的浮力大小，在背心內多充入一些空氣，潛水員可在不施力划水的情形下自然向海面浮起，從背心中多放出一些空氣，潛水員可在不施力划水的情形下自然向海底下沉。若背心的充氣量調整適當，潛水員可在不施力划水的情形下於海面下維持同樣的深度，此種調整背心的充氣量而能夠在海面下維持同樣深度的技術，稱為「中性浮力」。</a:t>
            </a:r>
          </a:p>
        </p:txBody>
      </p:sp>
    </p:spTree>
    <p:extLst>
      <p:ext uri="{BB962C8B-B14F-4D97-AF65-F5344CB8AC3E}">
        <p14:creationId xmlns:p14="http://schemas.microsoft.com/office/powerpoint/2010/main" val="2511141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60648"/>
            <a:ext cx="8229600" cy="5865515"/>
          </a:xfrm>
        </p:spPr>
        <p:txBody>
          <a:bodyPr>
            <a:normAutofit/>
          </a:bodyPr>
          <a:lstStyle/>
          <a:p>
            <a:pPr indent="0" algn="just">
              <a:lnSpc>
                <a:spcPts val="1700"/>
              </a:lnSpc>
              <a:spcAft>
                <a:spcPts val="0"/>
              </a:spcAft>
              <a:buNone/>
            </a:pPr>
            <a:endParaRPr lang="en-US" altLang="zh-TW" sz="2400" dirty="0" smtClean="0">
              <a:latin typeface="Times New Roman"/>
              <a:ea typeface="標楷體"/>
            </a:endParaRPr>
          </a:p>
          <a:p>
            <a:pPr indent="0" algn="just">
              <a:lnSpc>
                <a:spcPts val="1700"/>
              </a:lnSpc>
              <a:spcAft>
                <a:spcPts val="0"/>
              </a:spcAft>
              <a:buNone/>
            </a:pPr>
            <a:r>
              <a:rPr lang="zh-TW" altLang="zh-TW" sz="2800" dirty="0" smtClean="0">
                <a:latin typeface="Times New Roman"/>
                <a:ea typeface="標楷體"/>
              </a:rPr>
              <a:t>沼氣</a:t>
            </a:r>
            <a:r>
              <a:rPr lang="zh-TW" altLang="zh-TW" sz="2800" dirty="0">
                <a:latin typeface="Times New Roman"/>
                <a:ea typeface="標楷體"/>
              </a:rPr>
              <a:t>是指有機物經微生物厭氧</a:t>
            </a:r>
            <a:r>
              <a:rPr lang="en-US" altLang="zh-TW" sz="2800" dirty="0">
                <a:latin typeface="Times New Roman"/>
                <a:ea typeface="標楷體"/>
              </a:rPr>
              <a:t>(</a:t>
            </a:r>
            <a:r>
              <a:rPr lang="zh-TW" altLang="zh-TW" sz="2800" dirty="0">
                <a:latin typeface="Times New Roman"/>
                <a:ea typeface="標楷體"/>
              </a:rPr>
              <a:t>缺氧</a:t>
            </a:r>
            <a:r>
              <a:rPr lang="en-US" altLang="zh-TW" sz="2800" dirty="0">
                <a:latin typeface="Times New Roman"/>
                <a:ea typeface="標楷體"/>
              </a:rPr>
              <a:t>)</a:t>
            </a:r>
            <a:r>
              <a:rPr lang="zh-TW" altLang="zh-TW" sz="2800" dirty="0">
                <a:latin typeface="Times New Roman"/>
                <a:ea typeface="標楷體"/>
              </a:rPr>
              <a:t>發酵所</a:t>
            </a:r>
            <a:r>
              <a:rPr lang="zh-TW" altLang="zh-TW" sz="2800" dirty="0" smtClean="0">
                <a:latin typeface="Times New Roman"/>
                <a:ea typeface="標楷體"/>
              </a:rPr>
              <a:t>產生</a:t>
            </a:r>
            <a:endParaRPr lang="en-US" altLang="zh-TW" sz="2800" dirty="0" smtClean="0">
              <a:latin typeface="Times New Roman"/>
              <a:ea typeface="標楷體"/>
            </a:endParaRPr>
          </a:p>
          <a:p>
            <a:pPr indent="0" algn="just">
              <a:lnSpc>
                <a:spcPts val="1700"/>
              </a:lnSpc>
              <a:spcAft>
                <a:spcPts val="0"/>
              </a:spcAft>
              <a:buNone/>
            </a:pPr>
            <a:endParaRPr lang="en-US" altLang="zh-TW" sz="2800" dirty="0" smtClean="0">
              <a:latin typeface="Times New Roman"/>
              <a:ea typeface="標楷體"/>
            </a:endParaRPr>
          </a:p>
          <a:p>
            <a:pPr indent="0" algn="just">
              <a:lnSpc>
                <a:spcPts val="1700"/>
              </a:lnSpc>
              <a:spcAft>
                <a:spcPts val="0"/>
              </a:spcAft>
              <a:buNone/>
            </a:pPr>
            <a:r>
              <a:rPr lang="zh-TW" altLang="zh-TW" sz="2800" dirty="0" smtClean="0">
                <a:latin typeface="Times New Roman"/>
                <a:ea typeface="標楷體"/>
              </a:rPr>
              <a:t>的</a:t>
            </a:r>
            <a:r>
              <a:rPr lang="zh-TW" altLang="zh-TW" sz="2800" dirty="0">
                <a:latin typeface="Times New Roman"/>
                <a:ea typeface="標楷體"/>
              </a:rPr>
              <a:t>氣體</a:t>
            </a:r>
            <a:r>
              <a:rPr lang="zh-TW" altLang="zh-TW" sz="2800" dirty="0" smtClean="0">
                <a:latin typeface="Times New Roman"/>
                <a:ea typeface="標楷體"/>
              </a:rPr>
              <a:t>，主</a:t>
            </a:r>
            <a:r>
              <a:rPr lang="zh-TW" altLang="zh-TW" sz="2800" dirty="0">
                <a:latin typeface="Times New Roman"/>
                <a:ea typeface="標楷體"/>
              </a:rPr>
              <a:t>成分為甲烷、二氧化碳和微量的</a:t>
            </a:r>
            <a:r>
              <a:rPr lang="zh-TW" altLang="zh-TW" sz="2800" dirty="0" smtClean="0">
                <a:latin typeface="Times New Roman"/>
                <a:ea typeface="標楷體"/>
              </a:rPr>
              <a:t>硫化</a:t>
            </a:r>
            <a:endParaRPr lang="en-US" altLang="zh-TW" sz="2800" dirty="0" smtClean="0">
              <a:latin typeface="Times New Roman"/>
              <a:ea typeface="標楷體"/>
            </a:endParaRPr>
          </a:p>
          <a:p>
            <a:pPr indent="0" algn="just">
              <a:lnSpc>
                <a:spcPts val="1700"/>
              </a:lnSpc>
              <a:spcAft>
                <a:spcPts val="0"/>
              </a:spcAft>
              <a:buNone/>
            </a:pPr>
            <a:endParaRPr lang="en-US" altLang="zh-TW" sz="2800" dirty="0">
              <a:latin typeface="Times New Roman"/>
              <a:ea typeface="標楷體"/>
            </a:endParaRPr>
          </a:p>
          <a:p>
            <a:pPr indent="0" algn="just">
              <a:lnSpc>
                <a:spcPts val="1700"/>
              </a:lnSpc>
              <a:spcAft>
                <a:spcPts val="0"/>
              </a:spcAft>
              <a:buNone/>
            </a:pPr>
            <a:r>
              <a:rPr lang="zh-TW" altLang="zh-TW" sz="2800" dirty="0" smtClean="0">
                <a:latin typeface="Times New Roman"/>
                <a:ea typeface="標楷體"/>
              </a:rPr>
              <a:t>氫</a:t>
            </a:r>
            <a:r>
              <a:rPr lang="zh-TW" altLang="zh-TW" sz="2800" dirty="0">
                <a:latin typeface="Times New Roman"/>
                <a:ea typeface="標楷體"/>
              </a:rPr>
              <a:t>等氣體</a:t>
            </a:r>
            <a:r>
              <a:rPr lang="zh-TW" altLang="zh-TW" sz="2800" dirty="0" smtClean="0">
                <a:latin typeface="Times New Roman"/>
                <a:ea typeface="標楷體"/>
              </a:rPr>
              <a:t>。下列</a:t>
            </a:r>
            <a:r>
              <a:rPr lang="en-US" altLang="zh-TW" sz="2800" dirty="0" smtClean="0">
                <a:latin typeface="Times New Roman"/>
                <a:ea typeface="標楷體"/>
              </a:rPr>
              <a:t> </a:t>
            </a:r>
            <a:r>
              <a:rPr lang="zh-TW" altLang="zh-TW" sz="2800" dirty="0" smtClean="0">
                <a:latin typeface="Times New Roman"/>
                <a:ea typeface="標楷體"/>
              </a:rPr>
              <a:t>實驗</a:t>
            </a:r>
            <a:r>
              <a:rPr lang="zh-TW" altLang="zh-TW" sz="2800" dirty="0">
                <a:latin typeface="Times New Roman"/>
                <a:ea typeface="標楷體"/>
              </a:rPr>
              <a:t>探討不同發酵條件對於</a:t>
            </a:r>
            <a:r>
              <a:rPr lang="zh-TW" altLang="zh-TW" sz="2800" dirty="0" smtClean="0">
                <a:latin typeface="Times New Roman"/>
                <a:ea typeface="標楷體"/>
              </a:rPr>
              <a:t>沼氣</a:t>
            </a:r>
            <a:endParaRPr lang="en-US" altLang="zh-TW" sz="2800" dirty="0" smtClean="0">
              <a:latin typeface="Times New Roman"/>
              <a:ea typeface="標楷體"/>
            </a:endParaRPr>
          </a:p>
          <a:p>
            <a:pPr indent="0" algn="just">
              <a:lnSpc>
                <a:spcPts val="1700"/>
              </a:lnSpc>
              <a:spcAft>
                <a:spcPts val="0"/>
              </a:spcAft>
              <a:buNone/>
            </a:pPr>
            <a:endParaRPr lang="en-US" altLang="zh-TW" sz="2800" dirty="0">
              <a:latin typeface="Times New Roman"/>
              <a:ea typeface="標楷體"/>
            </a:endParaRPr>
          </a:p>
          <a:p>
            <a:pPr indent="0" algn="just">
              <a:lnSpc>
                <a:spcPts val="1700"/>
              </a:lnSpc>
              <a:spcAft>
                <a:spcPts val="0"/>
              </a:spcAft>
              <a:buNone/>
            </a:pPr>
            <a:r>
              <a:rPr lang="zh-TW" altLang="zh-TW" sz="2800" dirty="0" smtClean="0">
                <a:latin typeface="Times New Roman"/>
                <a:ea typeface="標楷體"/>
              </a:rPr>
              <a:t>產量</a:t>
            </a:r>
            <a:r>
              <a:rPr lang="zh-TW" altLang="zh-TW" sz="2800" dirty="0">
                <a:latin typeface="Times New Roman"/>
                <a:ea typeface="標楷體"/>
              </a:rPr>
              <a:t>的影響。步驟如下</a:t>
            </a:r>
            <a:r>
              <a:rPr lang="zh-TW" altLang="zh-TW" sz="2800" dirty="0" smtClean="0">
                <a:latin typeface="Times New Roman"/>
                <a:ea typeface="標楷體"/>
              </a:rPr>
              <a:t>：</a:t>
            </a:r>
            <a:endParaRPr lang="en-US" altLang="zh-TW" sz="2800" dirty="0" smtClean="0">
              <a:latin typeface="Times New Roman"/>
              <a:ea typeface="標楷體"/>
            </a:endParaRPr>
          </a:p>
          <a:p>
            <a:pPr indent="0" algn="just">
              <a:lnSpc>
                <a:spcPts val="1700"/>
              </a:lnSpc>
              <a:spcAft>
                <a:spcPts val="0"/>
              </a:spcAft>
              <a:buNone/>
            </a:pPr>
            <a:endParaRPr lang="zh-TW" altLang="zh-TW" sz="2800" dirty="0">
              <a:latin typeface="Times New Roman"/>
              <a:ea typeface="華康中明體"/>
            </a:endParaRPr>
          </a:p>
          <a:p>
            <a:pPr marL="0" indent="0">
              <a:buNone/>
            </a:pPr>
            <a:endParaRPr lang="zh-TW" altLang="en-US" sz="2800" dirty="0"/>
          </a:p>
        </p:txBody>
      </p:sp>
    </p:spTree>
    <p:extLst>
      <p:ext uri="{BB962C8B-B14F-4D97-AF65-F5344CB8AC3E}">
        <p14:creationId xmlns:p14="http://schemas.microsoft.com/office/powerpoint/2010/main" val="3025610651"/>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323849" y="266441"/>
            <a:ext cx="8515351" cy="5938416"/>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4" name="矩形 3"/>
          <p:cNvSpPr>
            <a:spLocks noChangeArrowheads="1"/>
          </p:cNvSpPr>
          <p:nvPr/>
        </p:nvSpPr>
        <p:spPr bwMode="auto">
          <a:xfrm>
            <a:off x="323849" y="266441"/>
            <a:ext cx="8515351" cy="2554545"/>
          </a:xfrm>
          <a:prstGeom prst="rect">
            <a:avLst/>
          </a:prstGeom>
          <a:noFill/>
          <a:ln w="9525">
            <a:noFill/>
            <a:miter lim="800000"/>
            <a:headEnd/>
            <a:tailEnd/>
          </a:ln>
        </p:spPr>
        <p:txBody>
          <a:bodyPr wrap="square">
            <a:spAutoFit/>
          </a:bodyPr>
          <a:lstStyle/>
          <a:p>
            <a:pPr algn="just" hangingPunct="0"/>
            <a:r>
              <a:rPr lang="zh-TW" altLang="en-US" sz="3200">
                <a:solidFill>
                  <a:srgbClr val="000000"/>
                </a:solidFill>
                <a:latin typeface="Times New Roman"/>
                <a:ea typeface="標楷體" pitchFamily="65" charset="-120"/>
              </a:rPr>
              <a:t>　　</a:t>
            </a:r>
            <a:r>
              <a:rPr lang="zh-TW" altLang="en-US" sz="3200" spc="-100">
                <a:solidFill>
                  <a:srgbClr val="000000"/>
                </a:solidFill>
                <a:latin typeface="Times New Roman"/>
                <a:ea typeface="標楷體" pitchFamily="65" charset="-120"/>
              </a:rPr>
              <a:t>水肺潛水需要找同伴一起進行活動，可以互相照顧，每次潛水前也都要有適當的規劃，潛水後也要做紀錄。</a:t>
            </a:r>
          </a:p>
          <a:p>
            <a:pPr algn="just" hangingPunct="0"/>
            <a:r>
              <a:rPr lang="zh-TW" altLang="en-US" sz="3200" spc="-100">
                <a:solidFill>
                  <a:srgbClr val="000000"/>
                </a:solidFill>
                <a:latin typeface="Times New Roman"/>
                <a:ea typeface="標楷體" pitchFamily="65" charset="-120"/>
              </a:rPr>
              <a:t>　　圖</a:t>
            </a:r>
            <a:r>
              <a:rPr lang="en-US" altLang="zh-TW" sz="3200" spc="-100">
                <a:solidFill>
                  <a:srgbClr val="000000"/>
                </a:solidFill>
                <a:latin typeface="Times New Roman"/>
                <a:ea typeface="標楷體" pitchFamily="65" charset="-120"/>
              </a:rPr>
              <a:t>(</a:t>
            </a:r>
            <a:r>
              <a:rPr lang="zh-TW" altLang="en-US" sz="3200" spc="-100">
                <a:solidFill>
                  <a:srgbClr val="000000"/>
                </a:solidFill>
                <a:latin typeface="Times New Roman"/>
                <a:ea typeface="標楷體" pitchFamily="65" charset="-120"/>
              </a:rPr>
              <a:t>三十一</a:t>
            </a:r>
            <a:r>
              <a:rPr lang="en-US" altLang="zh-TW" sz="3200" spc="-100">
                <a:solidFill>
                  <a:srgbClr val="000000"/>
                </a:solidFill>
                <a:latin typeface="Times New Roman"/>
                <a:ea typeface="標楷體" pitchFamily="65" charset="-120"/>
              </a:rPr>
              <a:t>)</a:t>
            </a:r>
            <a:r>
              <a:rPr lang="zh-TW" altLang="en-US" sz="3200" spc="-100">
                <a:solidFill>
                  <a:srgbClr val="000000"/>
                </a:solidFill>
                <a:latin typeface="Times New Roman"/>
                <a:ea typeface="標楷體" pitchFamily="65" charset="-120"/>
              </a:rPr>
              <a:t>為一位潛水員的潛水時間與潛水深度的紀錄。</a:t>
            </a:r>
          </a:p>
        </p:txBody>
      </p:sp>
      <p:grpSp>
        <p:nvGrpSpPr>
          <p:cNvPr id="26" name="群組 25"/>
          <p:cNvGrpSpPr/>
          <p:nvPr/>
        </p:nvGrpSpPr>
        <p:grpSpPr>
          <a:xfrm>
            <a:off x="2227192" y="2401508"/>
            <a:ext cx="4708663" cy="3545886"/>
            <a:chOff x="2042857" y="2379736"/>
            <a:chExt cx="4708663" cy="3545886"/>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6638" y="3235649"/>
              <a:ext cx="3396343" cy="2154281"/>
            </a:xfrm>
            <a:prstGeom prst="rect">
              <a:avLst/>
            </a:prstGeom>
          </p:spPr>
        </p:pic>
        <p:sp>
          <p:nvSpPr>
            <p:cNvPr id="6" name="矩形 5"/>
            <p:cNvSpPr/>
            <p:nvPr/>
          </p:nvSpPr>
          <p:spPr>
            <a:xfrm>
              <a:off x="3769347" y="5402402"/>
              <a:ext cx="1950923" cy="523220"/>
            </a:xfrm>
            <a:prstGeom prst="rect">
              <a:avLst/>
            </a:prstGeom>
          </p:spPr>
          <p:txBody>
            <a:bodyPr wrap="square">
              <a:spAutoFit/>
            </a:bodyPr>
            <a:lstStyle/>
            <a:p>
              <a:pPr algn="ctr"/>
              <a:r>
                <a:rPr lang="zh-TW" altLang="en-US" sz="2800" spc="-100">
                  <a:solidFill>
                    <a:srgbClr val="000000"/>
                  </a:solidFill>
                  <a:ea typeface="標楷體" pitchFamily="65" charset="-120"/>
                </a:rPr>
                <a:t>圖</a:t>
              </a:r>
              <a:r>
                <a:rPr lang="en-US" altLang="zh-TW" sz="2800" spc="-100">
                  <a:solidFill>
                    <a:srgbClr val="000000"/>
                  </a:solidFill>
                  <a:ea typeface="標楷體" pitchFamily="65" charset="-120"/>
                </a:rPr>
                <a:t>(</a:t>
              </a:r>
              <a:r>
                <a:rPr lang="zh-TW" altLang="en-US" sz="2800" spc="-100">
                  <a:solidFill>
                    <a:srgbClr val="000000"/>
                  </a:solidFill>
                  <a:ea typeface="標楷體" pitchFamily="65" charset="-120"/>
                </a:rPr>
                <a:t>三十一</a:t>
              </a:r>
              <a:r>
                <a:rPr lang="en-US" altLang="zh-TW" sz="2800" spc="-100">
                  <a:solidFill>
                    <a:srgbClr val="000000"/>
                  </a:solidFill>
                  <a:ea typeface="標楷體" pitchFamily="65" charset="-120"/>
                </a:rPr>
                <a:t>)</a:t>
              </a:r>
              <a:endParaRPr lang="zh-TW" altLang="en-US" sz="2800">
                <a:solidFill>
                  <a:srgbClr val="000000"/>
                </a:solidFill>
                <a:latin typeface="Times New Roman"/>
                <a:ea typeface="標楷體" pitchFamily="65" charset="-120"/>
              </a:endParaRPr>
            </a:p>
          </p:txBody>
        </p:sp>
        <p:sp>
          <p:nvSpPr>
            <p:cNvPr id="7" name="矩形 6"/>
            <p:cNvSpPr/>
            <p:nvPr/>
          </p:nvSpPr>
          <p:spPr>
            <a:xfrm>
              <a:off x="2661897" y="2984925"/>
              <a:ext cx="428285" cy="523220"/>
            </a:xfrm>
            <a:prstGeom prst="rect">
              <a:avLst/>
            </a:prstGeom>
          </p:spPr>
          <p:txBody>
            <a:bodyPr wrap="square">
              <a:spAutoFit/>
            </a:bodyPr>
            <a:lstStyle/>
            <a:p>
              <a:pPr algn="r"/>
              <a:r>
                <a:rPr lang="en-US" altLang="zh-TW" sz="2800" spc="-100">
                  <a:solidFill>
                    <a:srgbClr val="000000"/>
                  </a:solidFill>
                  <a:latin typeface="Times New Roman"/>
                  <a:ea typeface="標楷體" pitchFamily="65" charset="-120"/>
                </a:rPr>
                <a:t>0</a:t>
              </a:r>
              <a:endParaRPr lang="zh-TW" altLang="en-US" sz="2800" spc="-100">
                <a:solidFill>
                  <a:srgbClr val="000000"/>
                </a:solidFill>
                <a:latin typeface="Times New Roman"/>
                <a:ea typeface="標楷體" pitchFamily="65" charset="-120"/>
              </a:endParaRPr>
            </a:p>
          </p:txBody>
        </p:sp>
        <p:sp>
          <p:nvSpPr>
            <p:cNvPr id="8" name="矩形 7"/>
            <p:cNvSpPr/>
            <p:nvPr/>
          </p:nvSpPr>
          <p:spPr>
            <a:xfrm>
              <a:off x="2405743" y="3396025"/>
              <a:ext cx="684439" cy="523220"/>
            </a:xfrm>
            <a:prstGeom prst="rect">
              <a:avLst/>
            </a:prstGeom>
          </p:spPr>
          <p:txBody>
            <a:bodyPr wrap="square">
              <a:spAutoFit/>
            </a:bodyPr>
            <a:lstStyle/>
            <a:p>
              <a:pPr algn="r"/>
              <a:r>
                <a:rPr lang="en-US" altLang="zh-TW" sz="2800" spc="-100">
                  <a:solidFill>
                    <a:srgbClr val="000000"/>
                  </a:solidFill>
                  <a:latin typeface="Times New Roman"/>
                  <a:ea typeface="標楷體" pitchFamily="65" charset="-120"/>
                </a:rPr>
                <a:t>5</a:t>
              </a:r>
              <a:endParaRPr lang="zh-TW" altLang="en-US" sz="2800" spc="-100">
                <a:solidFill>
                  <a:srgbClr val="000000"/>
                </a:solidFill>
                <a:latin typeface="Times New Roman"/>
                <a:ea typeface="標楷體" pitchFamily="65" charset="-120"/>
              </a:endParaRPr>
            </a:p>
          </p:txBody>
        </p:sp>
        <p:sp>
          <p:nvSpPr>
            <p:cNvPr id="9" name="矩形 8"/>
            <p:cNvSpPr/>
            <p:nvPr/>
          </p:nvSpPr>
          <p:spPr>
            <a:xfrm>
              <a:off x="2405743" y="3807125"/>
              <a:ext cx="684439" cy="523220"/>
            </a:xfrm>
            <a:prstGeom prst="rect">
              <a:avLst/>
            </a:prstGeom>
          </p:spPr>
          <p:txBody>
            <a:bodyPr wrap="square">
              <a:spAutoFit/>
            </a:bodyPr>
            <a:lstStyle/>
            <a:p>
              <a:pPr algn="r"/>
              <a:r>
                <a:rPr lang="en-US" altLang="zh-TW" sz="2800" spc="-100">
                  <a:solidFill>
                    <a:srgbClr val="000000"/>
                  </a:solidFill>
                  <a:latin typeface="Times New Roman"/>
                  <a:ea typeface="標楷體" pitchFamily="65" charset="-120"/>
                </a:rPr>
                <a:t>10</a:t>
              </a:r>
              <a:endParaRPr lang="zh-TW" altLang="en-US" sz="2800" spc="-100">
                <a:solidFill>
                  <a:srgbClr val="000000"/>
                </a:solidFill>
                <a:latin typeface="Times New Roman"/>
                <a:ea typeface="標楷體" pitchFamily="65" charset="-120"/>
              </a:endParaRPr>
            </a:p>
          </p:txBody>
        </p:sp>
        <p:sp>
          <p:nvSpPr>
            <p:cNvPr id="10" name="矩形 9"/>
            <p:cNvSpPr/>
            <p:nvPr/>
          </p:nvSpPr>
          <p:spPr>
            <a:xfrm>
              <a:off x="2405743" y="4218225"/>
              <a:ext cx="684439" cy="523220"/>
            </a:xfrm>
            <a:prstGeom prst="rect">
              <a:avLst/>
            </a:prstGeom>
          </p:spPr>
          <p:txBody>
            <a:bodyPr wrap="square">
              <a:spAutoFit/>
            </a:bodyPr>
            <a:lstStyle/>
            <a:p>
              <a:pPr algn="r"/>
              <a:r>
                <a:rPr lang="en-US" altLang="zh-TW" sz="2800" spc="-100">
                  <a:solidFill>
                    <a:srgbClr val="000000"/>
                  </a:solidFill>
                  <a:latin typeface="Times New Roman"/>
                  <a:ea typeface="標楷體" pitchFamily="65" charset="-120"/>
                </a:rPr>
                <a:t>15</a:t>
              </a:r>
              <a:endParaRPr lang="zh-TW" altLang="en-US" sz="2800" spc="-100">
                <a:solidFill>
                  <a:srgbClr val="000000"/>
                </a:solidFill>
                <a:latin typeface="Times New Roman"/>
                <a:ea typeface="標楷體" pitchFamily="65" charset="-120"/>
              </a:endParaRPr>
            </a:p>
          </p:txBody>
        </p:sp>
        <p:sp>
          <p:nvSpPr>
            <p:cNvPr id="11" name="矩形 10"/>
            <p:cNvSpPr/>
            <p:nvPr/>
          </p:nvSpPr>
          <p:spPr>
            <a:xfrm>
              <a:off x="2405743" y="4629325"/>
              <a:ext cx="684439" cy="523220"/>
            </a:xfrm>
            <a:prstGeom prst="rect">
              <a:avLst/>
            </a:prstGeom>
          </p:spPr>
          <p:txBody>
            <a:bodyPr wrap="square">
              <a:spAutoFit/>
            </a:bodyPr>
            <a:lstStyle/>
            <a:p>
              <a:pPr algn="r"/>
              <a:r>
                <a:rPr lang="en-US" altLang="zh-TW" sz="2800" spc="-100">
                  <a:solidFill>
                    <a:srgbClr val="000000"/>
                  </a:solidFill>
                  <a:latin typeface="Times New Roman"/>
                  <a:ea typeface="標楷體" pitchFamily="65" charset="-120"/>
                </a:rPr>
                <a:t>20</a:t>
              </a:r>
              <a:endParaRPr lang="zh-TW" altLang="en-US" sz="2800" spc="-100">
                <a:solidFill>
                  <a:srgbClr val="000000"/>
                </a:solidFill>
                <a:latin typeface="Times New Roman"/>
                <a:ea typeface="標楷體" pitchFamily="65" charset="-120"/>
              </a:endParaRPr>
            </a:p>
          </p:txBody>
        </p:sp>
        <p:sp>
          <p:nvSpPr>
            <p:cNvPr id="12" name="矩形 11"/>
            <p:cNvSpPr/>
            <p:nvPr/>
          </p:nvSpPr>
          <p:spPr>
            <a:xfrm>
              <a:off x="2525487" y="5040424"/>
              <a:ext cx="564696" cy="523220"/>
            </a:xfrm>
            <a:prstGeom prst="rect">
              <a:avLst/>
            </a:prstGeom>
          </p:spPr>
          <p:txBody>
            <a:bodyPr wrap="square">
              <a:spAutoFit/>
            </a:bodyPr>
            <a:lstStyle/>
            <a:p>
              <a:pPr algn="r"/>
              <a:r>
                <a:rPr lang="en-US" altLang="zh-TW" sz="2800" spc="-100">
                  <a:solidFill>
                    <a:srgbClr val="000000"/>
                  </a:solidFill>
                  <a:latin typeface="Times New Roman"/>
                  <a:ea typeface="標楷體" pitchFamily="65" charset="-120"/>
                </a:rPr>
                <a:t>25</a:t>
              </a:r>
              <a:endParaRPr lang="zh-TW" altLang="en-US" sz="2800" spc="-100">
                <a:solidFill>
                  <a:srgbClr val="000000"/>
                </a:solidFill>
                <a:latin typeface="Times New Roman"/>
                <a:ea typeface="標楷體" pitchFamily="65" charset="-120"/>
              </a:endParaRPr>
            </a:p>
          </p:txBody>
        </p:sp>
        <p:sp>
          <p:nvSpPr>
            <p:cNvPr id="13" name="矩形 12"/>
            <p:cNvSpPr/>
            <p:nvPr/>
          </p:nvSpPr>
          <p:spPr>
            <a:xfrm>
              <a:off x="2918222" y="2790835"/>
              <a:ext cx="428285"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0</a:t>
              </a:r>
              <a:endParaRPr lang="zh-TW" altLang="en-US" sz="2800" spc="-100">
                <a:solidFill>
                  <a:srgbClr val="000000"/>
                </a:solidFill>
                <a:latin typeface="Times New Roman"/>
                <a:ea typeface="標楷體" pitchFamily="65" charset="-120"/>
              </a:endParaRPr>
            </a:p>
          </p:txBody>
        </p:sp>
        <p:sp>
          <p:nvSpPr>
            <p:cNvPr id="14" name="矩形 13"/>
            <p:cNvSpPr/>
            <p:nvPr/>
          </p:nvSpPr>
          <p:spPr>
            <a:xfrm>
              <a:off x="3268890" y="2790835"/>
              <a:ext cx="641575"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10</a:t>
              </a:r>
              <a:endParaRPr lang="zh-TW" altLang="en-US" sz="2800" spc="-100">
                <a:solidFill>
                  <a:srgbClr val="000000"/>
                </a:solidFill>
                <a:latin typeface="Times New Roman"/>
                <a:ea typeface="標楷體" pitchFamily="65" charset="-120"/>
              </a:endParaRPr>
            </a:p>
          </p:txBody>
        </p:sp>
        <p:sp>
          <p:nvSpPr>
            <p:cNvPr id="15" name="矩形 14"/>
            <p:cNvSpPr/>
            <p:nvPr/>
          </p:nvSpPr>
          <p:spPr>
            <a:xfrm>
              <a:off x="3832848" y="2790835"/>
              <a:ext cx="641575"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20</a:t>
              </a:r>
              <a:endParaRPr lang="zh-TW" altLang="en-US" sz="2800" spc="-100">
                <a:solidFill>
                  <a:srgbClr val="000000"/>
                </a:solidFill>
                <a:latin typeface="Times New Roman"/>
                <a:ea typeface="標楷體" pitchFamily="65" charset="-120"/>
              </a:endParaRPr>
            </a:p>
          </p:txBody>
        </p:sp>
        <p:sp>
          <p:nvSpPr>
            <p:cNvPr id="18" name="矩形 17"/>
            <p:cNvSpPr/>
            <p:nvPr/>
          </p:nvSpPr>
          <p:spPr>
            <a:xfrm>
              <a:off x="4396806" y="2790835"/>
              <a:ext cx="641575"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30</a:t>
              </a:r>
              <a:endParaRPr lang="zh-TW" altLang="en-US" sz="2800" spc="-100">
                <a:solidFill>
                  <a:srgbClr val="000000"/>
                </a:solidFill>
                <a:latin typeface="Times New Roman"/>
                <a:ea typeface="標楷體" pitchFamily="65" charset="-120"/>
              </a:endParaRPr>
            </a:p>
          </p:txBody>
        </p:sp>
        <p:sp>
          <p:nvSpPr>
            <p:cNvPr id="19" name="矩形 18"/>
            <p:cNvSpPr/>
            <p:nvPr/>
          </p:nvSpPr>
          <p:spPr>
            <a:xfrm>
              <a:off x="4960764" y="2790835"/>
              <a:ext cx="641575"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40</a:t>
              </a:r>
              <a:endParaRPr lang="zh-TW" altLang="en-US" sz="2800" spc="-100">
                <a:solidFill>
                  <a:srgbClr val="000000"/>
                </a:solidFill>
                <a:latin typeface="Times New Roman"/>
                <a:ea typeface="標楷體" pitchFamily="65" charset="-120"/>
              </a:endParaRPr>
            </a:p>
          </p:txBody>
        </p:sp>
        <p:sp>
          <p:nvSpPr>
            <p:cNvPr id="20" name="矩形 19"/>
            <p:cNvSpPr/>
            <p:nvPr/>
          </p:nvSpPr>
          <p:spPr>
            <a:xfrm>
              <a:off x="5524722" y="2790835"/>
              <a:ext cx="641575"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50</a:t>
              </a:r>
              <a:endParaRPr lang="zh-TW" altLang="en-US" sz="2800" spc="-100">
                <a:solidFill>
                  <a:srgbClr val="000000"/>
                </a:solidFill>
                <a:latin typeface="Times New Roman"/>
                <a:ea typeface="標楷體" pitchFamily="65" charset="-120"/>
              </a:endParaRPr>
            </a:p>
          </p:txBody>
        </p:sp>
        <p:sp>
          <p:nvSpPr>
            <p:cNvPr id="21" name="矩形 20"/>
            <p:cNvSpPr/>
            <p:nvPr/>
          </p:nvSpPr>
          <p:spPr>
            <a:xfrm>
              <a:off x="6088682" y="2790835"/>
              <a:ext cx="662838"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60</a:t>
              </a:r>
              <a:endParaRPr lang="zh-TW" altLang="en-US" sz="2800" spc="-100">
                <a:solidFill>
                  <a:srgbClr val="000000"/>
                </a:solidFill>
                <a:latin typeface="Times New Roman"/>
                <a:ea typeface="標楷體" pitchFamily="65" charset="-120"/>
              </a:endParaRPr>
            </a:p>
          </p:txBody>
        </p:sp>
        <p:sp>
          <p:nvSpPr>
            <p:cNvPr id="22" name="矩形 21"/>
            <p:cNvSpPr/>
            <p:nvPr/>
          </p:nvSpPr>
          <p:spPr>
            <a:xfrm>
              <a:off x="3769347" y="2379736"/>
              <a:ext cx="1950923" cy="523220"/>
            </a:xfrm>
            <a:prstGeom prst="rect">
              <a:avLst/>
            </a:prstGeom>
          </p:spPr>
          <p:txBody>
            <a:bodyPr wrap="square">
              <a:spAutoFit/>
            </a:bodyPr>
            <a:lstStyle/>
            <a:p>
              <a:pPr algn="ctr"/>
              <a:r>
                <a:rPr lang="zh-TW" altLang="en-US" sz="2800" spc="-100">
                  <a:solidFill>
                    <a:srgbClr val="000000"/>
                  </a:solidFill>
                  <a:ea typeface="標楷體" pitchFamily="65" charset="-120"/>
                </a:rPr>
                <a:t>時間</a:t>
              </a:r>
              <a:r>
                <a:rPr lang="en-US" altLang="zh-TW" sz="2800" spc="-100">
                  <a:solidFill>
                    <a:srgbClr val="000000"/>
                  </a:solidFill>
                  <a:ea typeface="標楷體" pitchFamily="65" charset="-120"/>
                </a:rPr>
                <a:t>(</a:t>
              </a:r>
              <a:r>
                <a:rPr lang="zh-TW" altLang="en-US" sz="2800" spc="-100">
                  <a:solidFill>
                    <a:srgbClr val="000000"/>
                  </a:solidFill>
                  <a:ea typeface="標楷體" pitchFamily="65" charset="-120"/>
                </a:rPr>
                <a:t>分</a:t>
              </a:r>
              <a:r>
                <a:rPr lang="en-US" altLang="zh-TW" sz="2800" spc="-100">
                  <a:solidFill>
                    <a:srgbClr val="000000"/>
                  </a:solidFill>
                  <a:ea typeface="標楷體" pitchFamily="65" charset="-120"/>
                </a:rPr>
                <a:t>)</a:t>
              </a:r>
              <a:endParaRPr lang="zh-TW" altLang="en-US" sz="2800">
                <a:solidFill>
                  <a:srgbClr val="000000"/>
                </a:solidFill>
                <a:latin typeface="Times New Roman"/>
                <a:ea typeface="標楷體" pitchFamily="65" charset="-120"/>
              </a:endParaRPr>
            </a:p>
          </p:txBody>
        </p:sp>
        <p:grpSp>
          <p:nvGrpSpPr>
            <p:cNvPr id="25" name="群組 24"/>
            <p:cNvGrpSpPr/>
            <p:nvPr/>
          </p:nvGrpSpPr>
          <p:grpSpPr>
            <a:xfrm>
              <a:off x="2042857" y="3559641"/>
              <a:ext cx="615553" cy="1869286"/>
              <a:chOff x="1986415" y="3080322"/>
              <a:chExt cx="615553" cy="1869286"/>
            </a:xfrm>
          </p:grpSpPr>
          <p:sp>
            <p:nvSpPr>
              <p:cNvPr id="23" name="矩形 22"/>
              <p:cNvSpPr/>
              <p:nvPr/>
            </p:nvSpPr>
            <p:spPr>
              <a:xfrm>
                <a:off x="1986415" y="3080322"/>
                <a:ext cx="615553" cy="1869286"/>
              </a:xfrm>
              <a:prstGeom prst="rect">
                <a:avLst/>
              </a:prstGeom>
            </p:spPr>
            <p:txBody>
              <a:bodyPr vert="eaVert" wrap="square">
                <a:spAutoFit/>
              </a:bodyPr>
              <a:lstStyle/>
              <a:p>
                <a:r>
                  <a:rPr lang="zh-TW" altLang="en-US" sz="2800" spc="-100">
                    <a:solidFill>
                      <a:srgbClr val="000000"/>
                    </a:solidFill>
                    <a:latin typeface="Times New Roman"/>
                    <a:ea typeface="標楷體" pitchFamily="65" charset="-120"/>
                  </a:rPr>
                  <a:t>深度</a:t>
                </a:r>
                <a:r>
                  <a:rPr lang="en-US" altLang="zh-TW" sz="2800" spc="-100">
                    <a:solidFill>
                      <a:srgbClr val="000000"/>
                    </a:solidFill>
                    <a:latin typeface="Times New Roman"/>
                    <a:ea typeface="標楷體" pitchFamily="65" charset="-120"/>
                  </a:rPr>
                  <a:t>(     )</a:t>
                </a:r>
                <a:endParaRPr lang="zh-TW" altLang="en-US" sz="2800" spc="-100">
                  <a:solidFill>
                    <a:srgbClr val="000000"/>
                  </a:solidFill>
                  <a:latin typeface="Times New Roman"/>
                  <a:ea typeface="標楷體" pitchFamily="65" charset="-120"/>
                </a:endParaRPr>
              </a:p>
            </p:txBody>
          </p:sp>
          <p:sp>
            <p:nvSpPr>
              <p:cNvPr id="24" name="矩形 23"/>
              <p:cNvSpPr/>
              <p:nvPr/>
            </p:nvSpPr>
            <p:spPr>
              <a:xfrm rot="16200000">
                <a:off x="1940115" y="3901522"/>
                <a:ext cx="615553" cy="315703"/>
              </a:xfrm>
              <a:prstGeom prst="rect">
                <a:avLst/>
              </a:prstGeom>
            </p:spPr>
            <p:txBody>
              <a:bodyPr vert="eaVert" wrap="square">
                <a:spAutoFit/>
              </a:bodyPr>
              <a:lstStyle/>
              <a:p>
                <a:r>
                  <a:rPr lang="en-US" altLang="zh-TW" sz="2800" spc="-100">
                    <a:solidFill>
                      <a:srgbClr val="000000"/>
                    </a:solidFill>
                    <a:latin typeface="Times New Roman"/>
                    <a:ea typeface="標楷體" pitchFamily="65" charset="-120"/>
                  </a:rPr>
                  <a:t>m</a:t>
                </a:r>
                <a:endParaRPr lang="zh-TW" altLang="en-US" sz="2800" spc="-100">
                  <a:solidFill>
                    <a:srgbClr val="000000"/>
                  </a:solidFill>
                  <a:latin typeface="Times New Roman"/>
                  <a:ea typeface="標楷體" pitchFamily="65" charset="-120"/>
                </a:endParaRPr>
              </a:p>
            </p:txBody>
          </p:sp>
        </p:grpSp>
      </p:grpSp>
    </p:spTree>
    <p:extLst>
      <p:ext uri="{BB962C8B-B14F-4D97-AF65-F5344CB8AC3E}">
        <p14:creationId xmlns:p14="http://schemas.microsoft.com/office/powerpoint/2010/main" val="245303654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323849" y="473076"/>
            <a:ext cx="8429625" cy="4929811"/>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46.	</a:t>
            </a:r>
            <a:r>
              <a:rPr lang="zh-TW" altLang="en-US" sz="3200">
                <a:solidFill>
                  <a:srgbClr val="000000"/>
                </a:solidFill>
                <a:latin typeface="Times New Roman"/>
                <a:ea typeface="標楷體" pitchFamily="65" charset="-120"/>
              </a:rPr>
              <a:t>若未攜帶裝備潛水員的體積為</a:t>
            </a:r>
            <a:r>
              <a:rPr lang="en-US" altLang="zh-TW" sz="3200">
                <a:solidFill>
                  <a:srgbClr val="000000"/>
                </a:solidFill>
                <a:latin typeface="Times New Roman"/>
                <a:ea typeface="標楷體" pitchFamily="65" charset="-120"/>
              </a:rPr>
              <a:t>V</a:t>
            </a:r>
            <a:r>
              <a:rPr lang="zh-TW" altLang="en-US" sz="3200" baseline="-25000">
                <a:solidFill>
                  <a:srgbClr val="000000"/>
                </a:solidFill>
                <a:latin typeface="Times New Roman"/>
                <a:ea typeface="標楷體" pitchFamily="65" charset="-120"/>
              </a:rPr>
              <a:t>人</a:t>
            </a:r>
            <a:r>
              <a:rPr lang="zh-TW" altLang="en-US" sz="3200">
                <a:solidFill>
                  <a:srgbClr val="000000"/>
                </a:solidFill>
                <a:latin typeface="Times New Roman"/>
                <a:ea typeface="標楷體" pitchFamily="65" charset="-120"/>
              </a:rPr>
              <a:t>、質量為</a:t>
            </a:r>
            <a:r>
              <a:rPr lang="en-US" altLang="zh-TW" sz="3200">
                <a:solidFill>
                  <a:srgbClr val="000000"/>
                </a:solidFill>
                <a:latin typeface="Times New Roman"/>
                <a:ea typeface="標楷體" pitchFamily="65" charset="-120"/>
              </a:rPr>
              <a:t>M</a:t>
            </a:r>
            <a:r>
              <a:rPr lang="zh-TW" altLang="en-US" sz="3200" baseline="-25000">
                <a:solidFill>
                  <a:srgbClr val="000000"/>
                </a:solidFill>
                <a:latin typeface="Times New Roman"/>
                <a:ea typeface="標楷體" pitchFamily="65" charset="-120"/>
              </a:rPr>
              <a:t>人</a:t>
            </a:r>
            <a:r>
              <a:rPr lang="zh-TW" altLang="en-US" sz="3200">
                <a:solidFill>
                  <a:srgbClr val="000000"/>
                </a:solidFill>
                <a:latin typeface="Times New Roman"/>
                <a:ea typeface="標楷體" pitchFamily="65" charset="-120"/>
              </a:rPr>
              <a:t>、密度為</a:t>
            </a:r>
            <a:r>
              <a:rPr lang="en-US" altLang="zh-TW" sz="3200">
                <a:solidFill>
                  <a:srgbClr val="000000"/>
                </a:solidFill>
                <a:latin typeface="Times New Roman"/>
                <a:ea typeface="標楷體" pitchFamily="65" charset="-120"/>
              </a:rPr>
              <a:t>D</a:t>
            </a:r>
            <a:r>
              <a:rPr lang="zh-TW" altLang="en-US" sz="3200" baseline="-25000">
                <a:solidFill>
                  <a:srgbClr val="000000"/>
                </a:solidFill>
                <a:latin typeface="Times New Roman"/>
                <a:ea typeface="標楷體" pitchFamily="65" charset="-120"/>
              </a:rPr>
              <a:t>人</a:t>
            </a:r>
            <a:r>
              <a:rPr lang="zh-TW" altLang="en-US" sz="3200">
                <a:solidFill>
                  <a:srgbClr val="000000"/>
                </a:solidFill>
                <a:latin typeface="Times New Roman"/>
                <a:ea typeface="標楷體" pitchFamily="65" charset="-120"/>
              </a:rPr>
              <a:t>，潛水員所攜帶的所有裝備體積為</a:t>
            </a:r>
            <a:r>
              <a:rPr lang="en-US" altLang="zh-TW" sz="3200">
                <a:solidFill>
                  <a:srgbClr val="000000"/>
                </a:solidFill>
                <a:latin typeface="Times New Roman"/>
                <a:ea typeface="標楷體" pitchFamily="65" charset="-120"/>
              </a:rPr>
              <a:t>V</a:t>
            </a:r>
            <a:r>
              <a:rPr lang="zh-TW" altLang="en-US" sz="3200" baseline="-25000">
                <a:solidFill>
                  <a:srgbClr val="000000"/>
                </a:solidFill>
                <a:latin typeface="Times New Roman"/>
                <a:ea typeface="標楷體" pitchFamily="65" charset="-120"/>
              </a:rPr>
              <a:t>裝</a:t>
            </a:r>
            <a:r>
              <a:rPr lang="zh-TW" altLang="en-US" sz="3200">
                <a:solidFill>
                  <a:srgbClr val="000000"/>
                </a:solidFill>
                <a:latin typeface="Times New Roman"/>
                <a:ea typeface="標楷體" pitchFamily="65" charset="-120"/>
              </a:rPr>
              <a:t>、質量為</a:t>
            </a:r>
            <a:r>
              <a:rPr lang="en-US" altLang="zh-TW" sz="3200">
                <a:solidFill>
                  <a:srgbClr val="000000"/>
                </a:solidFill>
                <a:latin typeface="Times New Roman"/>
                <a:ea typeface="標楷體" pitchFamily="65" charset="-120"/>
              </a:rPr>
              <a:t>M</a:t>
            </a:r>
            <a:r>
              <a:rPr lang="zh-TW" altLang="en-US" sz="3200" baseline="-25000">
                <a:solidFill>
                  <a:srgbClr val="000000"/>
                </a:solidFill>
                <a:latin typeface="Times New Roman"/>
                <a:ea typeface="標楷體" pitchFamily="65" charset="-120"/>
              </a:rPr>
              <a:t>裝</a:t>
            </a:r>
            <a:r>
              <a:rPr lang="zh-TW" altLang="en-US" sz="3200">
                <a:solidFill>
                  <a:srgbClr val="000000"/>
                </a:solidFill>
                <a:latin typeface="Times New Roman"/>
                <a:ea typeface="標楷體" pitchFamily="65" charset="-120"/>
              </a:rPr>
              <a:t>，海水的密度為</a:t>
            </a:r>
            <a:r>
              <a:rPr lang="en-US" altLang="zh-TW" sz="3200">
                <a:solidFill>
                  <a:srgbClr val="000000"/>
                </a:solidFill>
                <a:latin typeface="Times New Roman"/>
                <a:ea typeface="標楷體" pitchFamily="65" charset="-120"/>
              </a:rPr>
              <a:t>D</a:t>
            </a:r>
            <a:r>
              <a:rPr lang="zh-TW" altLang="en-US" sz="3200" baseline="-25000">
                <a:solidFill>
                  <a:srgbClr val="000000"/>
                </a:solidFill>
                <a:latin typeface="Times New Roman"/>
                <a:ea typeface="標楷體" pitchFamily="65" charset="-120"/>
              </a:rPr>
              <a:t>海</a:t>
            </a:r>
            <a:r>
              <a:rPr lang="zh-TW" altLang="en-US" sz="3200">
                <a:solidFill>
                  <a:srgbClr val="000000"/>
                </a:solidFill>
                <a:latin typeface="Times New Roman"/>
                <a:ea typeface="標楷體" pitchFamily="65" charset="-120"/>
              </a:rPr>
              <a:t>，則下列哪一關係式的情況，可讓潛水員維持在海面下</a:t>
            </a:r>
            <a:r>
              <a:rPr lang="en-US" altLang="zh-TW" sz="3200">
                <a:solidFill>
                  <a:srgbClr val="000000"/>
                </a:solidFill>
                <a:latin typeface="Times New Roman"/>
                <a:ea typeface="標楷體" pitchFamily="65" charset="-120"/>
              </a:rPr>
              <a:t>10m</a:t>
            </a:r>
            <a:r>
              <a:rPr lang="zh-TW" altLang="en-US" sz="3200">
                <a:solidFill>
                  <a:srgbClr val="000000"/>
                </a:solidFill>
                <a:latin typeface="Times New Roman"/>
                <a:ea typeface="標楷體" pitchFamily="65" charset="-120"/>
              </a:rPr>
              <a:t>的深度以「中性浮力」活動？</a:t>
            </a:r>
          </a:p>
          <a:p>
            <a:pPr marL="541338" indent="-541338" algn="just">
              <a:lnSpc>
                <a:spcPct val="110000"/>
              </a:lnSpc>
            </a:pPr>
            <a:r>
              <a:rPr lang="en-US" altLang="zh-TW" sz="3200">
                <a:solidFill>
                  <a:srgbClr val="000000"/>
                </a:solidFill>
                <a:latin typeface="Times New Roman"/>
                <a:ea typeface="標楷體" pitchFamily="65" charset="-120"/>
              </a:rPr>
              <a:t>	(A)V</a:t>
            </a:r>
            <a:r>
              <a:rPr lang="zh-TW" altLang="en-US" sz="3200" baseline="-25000">
                <a:solidFill>
                  <a:srgbClr val="000000"/>
                </a:solidFill>
                <a:latin typeface="Times New Roman"/>
                <a:ea typeface="標楷體" pitchFamily="65" charset="-120"/>
              </a:rPr>
              <a:t>人</a:t>
            </a:r>
            <a:r>
              <a:rPr lang="en-US" altLang="zh-TW" sz="3200">
                <a:solidFill>
                  <a:srgbClr val="000000"/>
                </a:solidFill>
                <a:latin typeface="Times New Roman"/>
                <a:ea typeface="標楷體" pitchFamily="65" charset="-120"/>
              </a:rPr>
              <a:t>×D</a:t>
            </a:r>
            <a:r>
              <a:rPr lang="zh-TW" altLang="en-US" sz="3200" baseline="-25000">
                <a:solidFill>
                  <a:srgbClr val="000000"/>
                </a:solidFill>
                <a:latin typeface="Times New Roman"/>
                <a:ea typeface="標楷體" pitchFamily="65" charset="-120"/>
              </a:rPr>
              <a:t>海</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M</a:t>
            </a:r>
            <a:r>
              <a:rPr lang="zh-TW" altLang="en-US" sz="3200" baseline="-25000">
                <a:solidFill>
                  <a:srgbClr val="000000"/>
                </a:solidFill>
                <a:latin typeface="Times New Roman"/>
                <a:ea typeface="標楷體" pitchFamily="65" charset="-120"/>
              </a:rPr>
              <a:t>人</a:t>
            </a:r>
          </a:p>
          <a:p>
            <a:pPr marL="541338" indent="-541338" algn="just">
              <a:lnSpc>
                <a:spcPct val="110000"/>
              </a:lnSpc>
            </a:pPr>
            <a:r>
              <a:rPr lang="en-US" altLang="zh-TW" sz="3200">
                <a:solidFill>
                  <a:srgbClr val="000000"/>
                </a:solidFill>
                <a:latin typeface="Times New Roman"/>
                <a:ea typeface="標楷體" pitchFamily="65" charset="-120"/>
              </a:rPr>
              <a:t>	(B)(V</a:t>
            </a:r>
            <a:r>
              <a:rPr lang="zh-TW" altLang="en-US" sz="3200" baseline="-25000">
                <a:solidFill>
                  <a:srgbClr val="000000"/>
                </a:solidFill>
                <a:latin typeface="Times New Roman"/>
                <a:ea typeface="標楷體" pitchFamily="65" charset="-120"/>
              </a:rPr>
              <a:t>人</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V</a:t>
            </a:r>
            <a:r>
              <a:rPr lang="zh-TW" altLang="en-US" sz="3200" baseline="-25000">
                <a:solidFill>
                  <a:srgbClr val="000000"/>
                </a:solidFill>
                <a:latin typeface="Times New Roman"/>
                <a:ea typeface="標楷體" pitchFamily="65" charset="-120"/>
              </a:rPr>
              <a:t>裝</a:t>
            </a:r>
            <a:r>
              <a:rPr lang="en-US" altLang="zh-TW" sz="3200">
                <a:solidFill>
                  <a:srgbClr val="000000"/>
                </a:solidFill>
                <a:latin typeface="Times New Roman"/>
                <a:ea typeface="標楷體" pitchFamily="65" charset="-120"/>
              </a:rPr>
              <a:t>)×D</a:t>
            </a:r>
            <a:r>
              <a:rPr lang="zh-TW" altLang="en-US" sz="3200" baseline="-25000">
                <a:solidFill>
                  <a:srgbClr val="000000"/>
                </a:solidFill>
                <a:latin typeface="Times New Roman"/>
                <a:ea typeface="標楷體" pitchFamily="65" charset="-120"/>
              </a:rPr>
              <a:t>人</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M</a:t>
            </a:r>
            <a:r>
              <a:rPr lang="zh-TW" altLang="en-US" sz="3200" baseline="-25000">
                <a:solidFill>
                  <a:srgbClr val="000000"/>
                </a:solidFill>
                <a:latin typeface="Times New Roman"/>
                <a:ea typeface="標楷體" pitchFamily="65" charset="-120"/>
              </a:rPr>
              <a:t>人</a:t>
            </a:r>
          </a:p>
          <a:p>
            <a:pPr marL="541338" indent="-541338" algn="just">
              <a:lnSpc>
                <a:spcPct val="110000"/>
              </a:lnSpc>
            </a:pPr>
            <a:r>
              <a:rPr lang="en-US" altLang="zh-TW" sz="3200">
                <a:solidFill>
                  <a:srgbClr val="000000"/>
                </a:solidFill>
                <a:latin typeface="Times New Roman"/>
                <a:ea typeface="標楷體" pitchFamily="65" charset="-120"/>
              </a:rPr>
              <a:t>	(C)(V</a:t>
            </a:r>
            <a:r>
              <a:rPr lang="zh-TW" altLang="en-US" sz="3200" baseline="-25000">
                <a:solidFill>
                  <a:srgbClr val="000000"/>
                </a:solidFill>
                <a:latin typeface="Times New Roman"/>
                <a:ea typeface="標楷體" pitchFamily="65" charset="-120"/>
              </a:rPr>
              <a:t>人</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V</a:t>
            </a:r>
            <a:r>
              <a:rPr lang="zh-TW" altLang="en-US" sz="3200" baseline="-25000">
                <a:solidFill>
                  <a:srgbClr val="000000"/>
                </a:solidFill>
                <a:latin typeface="Times New Roman"/>
                <a:ea typeface="標楷體" pitchFamily="65" charset="-120"/>
              </a:rPr>
              <a:t>裝</a:t>
            </a:r>
            <a:r>
              <a:rPr lang="en-US" altLang="zh-TW" sz="3200">
                <a:solidFill>
                  <a:srgbClr val="000000"/>
                </a:solidFill>
                <a:latin typeface="Times New Roman"/>
                <a:ea typeface="標楷體" pitchFamily="65" charset="-120"/>
              </a:rPr>
              <a:t>)×D</a:t>
            </a:r>
            <a:r>
              <a:rPr lang="zh-TW" altLang="en-US" sz="3200" baseline="-25000">
                <a:solidFill>
                  <a:srgbClr val="000000"/>
                </a:solidFill>
                <a:latin typeface="Times New Roman"/>
                <a:ea typeface="標楷體" pitchFamily="65" charset="-120"/>
              </a:rPr>
              <a:t>海</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M</a:t>
            </a:r>
            <a:r>
              <a:rPr lang="zh-TW" altLang="en-US" sz="3200" baseline="-25000">
                <a:solidFill>
                  <a:srgbClr val="000000"/>
                </a:solidFill>
                <a:latin typeface="Times New Roman"/>
                <a:ea typeface="標楷體" pitchFamily="65" charset="-120"/>
              </a:rPr>
              <a:t>人</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M</a:t>
            </a:r>
            <a:r>
              <a:rPr lang="zh-TW" altLang="en-US" sz="3200" baseline="-25000">
                <a:solidFill>
                  <a:srgbClr val="000000"/>
                </a:solidFill>
                <a:latin typeface="Times New Roman"/>
                <a:ea typeface="標楷體" pitchFamily="65" charset="-120"/>
              </a:rPr>
              <a:t>裝</a:t>
            </a:r>
          </a:p>
          <a:p>
            <a:pPr marL="541338" indent="-541338" algn="just">
              <a:lnSpc>
                <a:spcPct val="110000"/>
              </a:lnSpc>
            </a:pPr>
            <a:r>
              <a:rPr lang="en-US" altLang="zh-TW" sz="3200">
                <a:solidFill>
                  <a:srgbClr val="000000"/>
                </a:solidFill>
                <a:latin typeface="Times New Roman"/>
                <a:ea typeface="標楷體" pitchFamily="65" charset="-120"/>
              </a:rPr>
              <a:t>	(D)V</a:t>
            </a:r>
            <a:r>
              <a:rPr lang="zh-TW" altLang="en-US" sz="3200" baseline="-25000">
                <a:solidFill>
                  <a:srgbClr val="000000"/>
                </a:solidFill>
                <a:latin typeface="Times New Roman"/>
                <a:ea typeface="標楷體" pitchFamily="65" charset="-120"/>
              </a:rPr>
              <a:t>人</a:t>
            </a:r>
            <a:r>
              <a:rPr lang="en-US" altLang="zh-TW" sz="3200">
                <a:solidFill>
                  <a:srgbClr val="000000"/>
                </a:solidFill>
                <a:latin typeface="Times New Roman"/>
                <a:ea typeface="標楷體" pitchFamily="65" charset="-120"/>
              </a:rPr>
              <a:t>×D</a:t>
            </a:r>
            <a:r>
              <a:rPr lang="zh-TW" altLang="en-US" sz="3200" baseline="-25000">
                <a:solidFill>
                  <a:srgbClr val="000000"/>
                </a:solidFill>
                <a:latin typeface="Times New Roman"/>
                <a:ea typeface="標楷體" pitchFamily="65" charset="-120"/>
              </a:rPr>
              <a:t>海</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V</a:t>
            </a:r>
            <a:r>
              <a:rPr lang="zh-TW" altLang="en-US" sz="3200" baseline="-25000">
                <a:solidFill>
                  <a:srgbClr val="000000"/>
                </a:solidFill>
                <a:latin typeface="Times New Roman"/>
                <a:ea typeface="標楷體" pitchFamily="65" charset="-120"/>
              </a:rPr>
              <a:t>裝</a:t>
            </a:r>
            <a:r>
              <a:rPr lang="en-US" altLang="zh-TW" sz="3200">
                <a:solidFill>
                  <a:srgbClr val="000000"/>
                </a:solidFill>
                <a:latin typeface="Times New Roman"/>
                <a:ea typeface="標楷體" pitchFamily="65" charset="-120"/>
              </a:rPr>
              <a:t>×D</a:t>
            </a:r>
            <a:r>
              <a:rPr lang="zh-TW" altLang="en-US" sz="3200" baseline="-25000">
                <a:solidFill>
                  <a:srgbClr val="000000"/>
                </a:solidFill>
                <a:latin typeface="Times New Roman"/>
                <a:ea typeface="標楷體" pitchFamily="65" charset="-120"/>
              </a:rPr>
              <a:t>人</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M</a:t>
            </a:r>
            <a:r>
              <a:rPr lang="zh-TW" altLang="en-US" sz="3200" baseline="-25000">
                <a:solidFill>
                  <a:srgbClr val="000000"/>
                </a:solidFill>
                <a:latin typeface="Times New Roman"/>
                <a:ea typeface="標楷體" pitchFamily="65" charset="-120"/>
              </a:rPr>
              <a:t>人</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M</a:t>
            </a:r>
            <a:r>
              <a:rPr lang="zh-TW" altLang="en-US" sz="3200" baseline="-25000">
                <a:solidFill>
                  <a:srgbClr val="000000"/>
                </a:solidFill>
                <a:latin typeface="Times New Roman"/>
                <a:ea typeface="標楷體" pitchFamily="65" charset="-120"/>
              </a:rPr>
              <a:t>裝</a:t>
            </a:r>
            <a:endParaRPr lang="zh-TW" altLang="en-US" sz="3200" baseline="-25000" dirty="0">
              <a:solidFill>
                <a:srgbClr val="000000"/>
              </a:solidFill>
              <a:latin typeface="Times New Roman"/>
              <a:ea typeface="標楷體" pitchFamily="65" charset="-120"/>
            </a:endParaRPr>
          </a:p>
        </p:txBody>
      </p:sp>
    </p:spTree>
    <p:extLst>
      <p:ext uri="{BB962C8B-B14F-4D97-AF65-F5344CB8AC3E}">
        <p14:creationId xmlns:p14="http://schemas.microsoft.com/office/powerpoint/2010/main" val="177778957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277132"/>
            <a:ext cx="8429625" cy="3342453"/>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 40</a:t>
            </a:r>
            <a:r>
              <a:rPr lang="zh-TW" altLang="en-US" sz="3200" dirty="0">
                <a:solidFill>
                  <a:srgbClr val="000000"/>
                </a:solidFill>
                <a:latin typeface="Times New Roman"/>
                <a:ea typeface="標楷體" pitchFamily="65" charset="-120"/>
              </a:rPr>
              <a:t>兩個完全相同的量筒中，原本皆裝水</a:t>
            </a:r>
            <a:r>
              <a:rPr lang="en-US" altLang="zh-TW" sz="3200" dirty="0">
                <a:solidFill>
                  <a:srgbClr val="000000"/>
                </a:solidFill>
                <a:latin typeface="Times New Roman"/>
                <a:ea typeface="標楷體" pitchFamily="65" charset="-120"/>
              </a:rPr>
              <a:t>200 mL</a:t>
            </a:r>
            <a:r>
              <a:rPr lang="zh-TW" altLang="en-US" sz="3200" dirty="0">
                <a:solidFill>
                  <a:srgbClr val="000000"/>
                </a:solidFill>
                <a:latin typeface="Times New Roman"/>
                <a:ea typeface="標楷體" pitchFamily="65" charset="-120"/>
              </a:rPr>
              <a:t>，今分別置入甲、乙兩個實心物體，待液面靜止平衡後，物體的浮沉情形與量筒的讀數如圖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二十二</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所示。若兩物體皆不與水發生化學反應且不吸水，已知水的密度為</a:t>
            </a:r>
            <a:r>
              <a:rPr lang="en-US" altLang="zh-TW" sz="3200" dirty="0">
                <a:solidFill>
                  <a:srgbClr val="000000"/>
                </a:solidFill>
                <a:latin typeface="Times New Roman"/>
                <a:ea typeface="標楷體" pitchFamily="65" charset="-120"/>
              </a:rPr>
              <a:t>1 g/</a:t>
            </a:r>
            <a:r>
              <a:rPr lang="en-US" altLang="zh-TW" sz="3200" dirty="0" err="1">
                <a:solidFill>
                  <a:srgbClr val="000000"/>
                </a:solidFill>
                <a:latin typeface="Times New Roman"/>
                <a:ea typeface="標楷體" pitchFamily="65" charset="-120"/>
              </a:rPr>
              <a:t>cm</a:t>
            </a:r>
            <a:r>
              <a:rPr lang="en-US" altLang="zh-TW" sz="3200" baseline="30000" dirty="0" err="1">
                <a:solidFill>
                  <a:srgbClr val="000000"/>
                </a:solidFill>
                <a:latin typeface="Times New Roman"/>
                <a:ea typeface="標楷體" pitchFamily="65" charset="-120"/>
              </a:rPr>
              <a:t>3</a:t>
            </a:r>
            <a:r>
              <a:rPr lang="zh-TW" altLang="en-US" sz="3200" dirty="0">
                <a:solidFill>
                  <a:srgbClr val="000000"/>
                </a:solidFill>
                <a:latin typeface="Times New Roman"/>
                <a:ea typeface="標楷體" pitchFamily="65" charset="-120"/>
              </a:rPr>
              <a:t>，則可推論出下列哪些資訊？</a:t>
            </a:r>
          </a:p>
        </p:txBody>
      </p:sp>
      <p:grpSp>
        <p:nvGrpSpPr>
          <p:cNvPr id="4" name="群組 3"/>
          <p:cNvGrpSpPr/>
          <p:nvPr/>
        </p:nvGrpSpPr>
        <p:grpSpPr>
          <a:xfrm>
            <a:off x="2313752" y="3584576"/>
            <a:ext cx="6465341" cy="2687828"/>
            <a:chOff x="2313752" y="3584576"/>
            <a:chExt cx="6465341" cy="2687828"/>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4962"/>
            <a:stretch/>
          </p:blipFill>
          <p:spPr bwMode="auto">
            <a:xfrm>
              <a:off x="2313752" y="3584576"/>
              <a:ext cx="4475438" cy="259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680442" y="5598311"/>
              <a:ext cx="2098651" cy="584775"/>
            </a:xfrm>
            <a:prstGeom prst="rect">
              <a:avLst/>
            </a:prstGeom>
          </p:spPr>
          <p:txBody>
            <a:bodyPr wrap="none">
              <a:spAutoFit/>
            </a:bodyPr>
            <a:lstStyle/>
            <a:p>
              <a:r>
                <a:rPr lang="zh-TW" altLang="en-US" sz="3200">
                  <a:solidFill>
                    <a:srgbClr val="000000"/>
                  </a:solidFill>
                  <a:latin typeface="Times New Roman"/>
                  <a:ea typeface="標楷體" pitchFamily="65" charset="-120"/>
                </a:rPr>
                <a:t>圖</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二十二</a:t>
              </a:r>
              <a:r>
                <a:rPr lang="en-US" altLang="zh-TW" sz="3200">
                  <a:solidFill>
                    <a:srgbClr val="000000"/>
                  </a:solidFill>
                  <a:latin typeface="Times New Roman"/>
                  <a:ea typeface="標楷體" pitchFamily="65" charset="-120"/>
                </a:rPr>
                <a:t>)</a:t>
              </a:r>
              <a:endParaRPr lang="zh-TW" altLang="en-US" sz="3200">
                <a:solidFill>
                  <a:srgbClr val="000000"/>
                </a:solidFill>
                <a:latin typeface="Times New Roman"/>
                <a:ea typeface="標楷體" pitchFamily="65" charset="-120"/>
              </a:endParaRPr>
            </a:p>
          </p:txBody>
        </p:sp>
        <p:sp>
          <p:nvSpPr>
            <p:cNvPr id="6" name="矩形 5"/>
            <p:cNvSpPr/>
            <p:nvPr/>
          </p:nvSpPr>
          <p:spPr>
            <a:xfrm>
              <a:off x="3338367" y="5749184"/>
              <a:ext cx="543739" cy="523220"/>
            </a:xfrm>
            <a:prstGeom prst="rect">
              <a:avLst/>
            </a:prstGeom>
          </p:spPr>
          <p:txBody>
            <a:bodyPr wrap="none">
              <a:spAutoFit/>
            </a:bodyPr>
            <a:lstStyle/>
            <a:p>
              <a:r>
                <a:rPr lang="zh-TW" altLang="en-US" sz="2800">
                  <a:solidFill>
                    <a:srgbClr val="000000"/>
                  </a:solidFill>
                  <a:latin typeface="Times New Roman"/>
                  <a:ea typeface="標楷體" pitchFamily="65" charset="-120"/>
                </a:rPr>
                <a:t>甲</a:t>
              </a:r>
            </a:p>
          </p:txBody>
        </p:sp>
        <p:sp>
          <p:nvSpPr>
            <p:cNvPr id="7" name="矩形 6"/>
            <p:cNvSpPr/>
            <p:nvPr/>
          </p:nvSpPr>
          <p:spPr>
            <a:xfrm>
              <a:off x="5319567" y="5098389"/>
              <a:ext cx="543739" cy="523220"/>
            </a:xfrm>
            <a:prstGeom prst="rect">
              <a:avLst/>
            </a:prstGeom>
          </p:spPr>
          <p:txBody>
            <a:bodyPr wrap="none">
              <a:spAutoFit/>
            </a:bodyPr>
            <a:lstStyle/>
            <a:p>
              <a:r>
                <a:rPr lang="zh-TW" altLang="en-US" sz="2800">
                  <a:solidFill>
                    <a:srgbClr val="000000"/>
                  </a:solidFill>
                  <a:latin typeface="Times New Roman"/>
                  <a:ea typeface="標楷體" pitchFamily="65" charset="-120"/>
                </a:rPr>
                <a:t>乙</a:t>
              </a:r>
            </a:p>
          </p:txBody>
        </p:sp>
        <p:sp>
          <p:nvSpPr>
            <p:cNvPr id="8" name="矩形 7"/>
            <p:cNvSpPr/>
            <p:nvPr/>
          </p:nvSpPr>
          <p:spPr>
            <a:xfrm>
              <a:off x="5667638" y="4064719"/>
              <a:ext cx="723275"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300</a:t>
              </a:r>
              <a:endParaRPr lang="zh-TW" altLang="en-US" sz="2800">
                <a:solidFill>
                  <a:srgbClr val="000000"/>
                </a:solidFill>
                <a:effectLst>
                  <a:glow rad="127000">
                    <a:srgbClr val="FFFFFF"/>
                  </a:glow>
                </a:effectLst>
                <a:latin typeface="Times New Roman"/>
                <a:ea typeface="標楷體" pitchFamily="65" charset="-120"/>
              </a:endParaRPr>
            </a:p>
          </p:txBody>
        </p:sp>
        <p:sp>
          <p:nvSpPr>
            <p:cNvPr id="9" name="矩形 8"/>
            <p:cNvSpPr/>
            <p:nvPr/>
          </p:nvSpPr>
          <p:spPr>
            <a:xfrm>
              <a:off x="5667638" y="4862292"/>
              <a:ext cx="723275"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200</a:t>
              </a:r>
              <a:endParaRPr lang="zh-TW" altLang="en-US" sz="2800">
                <a:solidFill>
                  <a:srgbClr val="000000"/>
                </a:solidFill>
                <a:effectLst>
                  <a:glow rad="127000">
                    <a:srgbClr val="FFFFFF"/>
                  </a:glow>
                </a:effectLst>
                <a:latin typeface="Times New Roman"/>
                <a:ea typeface="標楷體" pitchFamily="65" charset="-120"/>
              </a:endParaRPr>
            </a:p>
          </p:txBody>
        </p:sp>
        <p:sp>
          <p:nvSpPr>
            <p:cNvPr id="10" name="矩形 9"/>
            <p:cNvSpPr/>
            <p:nvPr/>
          </p:nvSpPr>
          <p:spPr>
            <a:xfrm>
              <a:off x="3455022" y="4064719"/>
              <a:ext cx="723275"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300</a:t>
              </a:r>
              <a:endParaRPr lang="zh-TW" altLang="en-US" sz="2800">
                <a:solidFill>
                  <a:srgbClr val="000000"/>
                </a:solidFill>
                <a:effectLst>
                  <a:glow rad="127000">
                    <a:srgbClr val="FFFFFF"/>
                  </a:glow>
                </a:effectLst>
                <a:latin typeface="Times New Roman"/>
                <a:ea typeface="標楷體" pitchFamily="65" charset="-120"/>
              </a:endParaRPr>
            </a:p>
          </p:txBody>
        </p:sp>
        <p:sp>
          <p:nvSpPr>
            <p:cNvPr id="11" name="矩形 10"/>
            <p:cNvSpPr/>
            <p:nvPr/>
          </p:nvSpPr>
          <p:spPr>
            <a:xfrm>
              <a:off x="3455022" y="4862292"/>
              <a:ext cx="723275"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200</a:t>
              </a:r>
              <a:endParaRPr lang="zh-TW" altLang="en-US" sz="2800">
                <a:solidFill>
                  <a:srgbClr val="000000"/>
                </a:solidFill>
                <a:effectLst>
                  <a:glow rad="127000">
                    <a:srgbClr val="FFFFFF"/>
                  </a:glow>
                </a:effectLst>
                <a:latin typeface="Times New Roman"/>
                <a:ea typeface="標楷體" pitchFamily="65" charset="-120"/>
              </a:endParaRPr>
            </a:p>
          </p:txBody>
        </p:sp>
      </p:grpSp>
    </p:spTree>
    <p:extLst>
      <p:ext uri="{BB962C8B-B14F-4D97-AF65-F5344CB8AC3E}">
        <p14:creationId xmlns:p14="http://schemas.microsoft.com/office/powerpoint/2010/main" val="331267550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277132"/>
            <a:ext cx="8429625" cy="2221377"/>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	(A)</a:t>
            </a:r>
            <a:r>
              <a:rPr lang="zh-TW" altLang="en-US" sz="3200">
                <a:solidFill>
                  <a:srgbClr val="000000"/>
                </a:solidFill>
                <a:latin typeface="Times New Roman"/>
                <a:ea typeface="標楷體" pitchFamily="65" charset="-120"/>
              </a:rPr>
              <a:t>甲的質量為</a:t>
            </a:r>
            <a:r>
              <a:rPr lang="en-US" altLang="zh-TW" sz="3200">
                <a:solidFill>
                  <a:srgbClr val="000000"/>
                </a:solidFill>
                <a:latin typeface="Times New Roman"/>
                <a:ea typeface="標楷體" pitchFamily="65" charset="-120"/>
              </a:rPr>
              <a:t>50 g</a:t>
            </a:r>
            <a:r>
              <a:rPr lang="zh-TW" altLang="en-US" sz="3200">
                <a:solidFill>
                  <a:srgbClr val="000000"/>
                </a:solidFill>
                <a:latin typeface="Times New Roman"/>
                <a:ea typeface="標楷體" pitchFamily="65" charset="-120"/>
              </a:rPr>
              <a:t>，乙的質量為</a:t>
            </a:r>
            <a:r>
              <a:rPr lang="en-US" altLang="zh-TW" sz="3200">
                <a:solidFill>
                  <a:srgbClr val="000000"/>
                </a:solidFill>
                <a:latin typeface="Times New Roman"/>
                <a:ea typeface="標楷體" pitchFamily="65" charset="-120"/>
              </a:rPr>
              <a:t>80 g</a:t>
            </a:r>
          </a:p>
          <a:p>
            <a:pPr marL="541338" indent="-541338" algn="just">
              <a:lnSpc>
                <a:spcPct val="110000"/>
              </a:lnSpc>
            </a:pPr>
            <a:r>
              <a:rPr lang="en-US" altLang="zh-TW" sz="3200">
                <a:solidFill>
                  <a:srgbClr val="000000"/>
                </a:solidFill>
                <a:latin typeface="Times New Roman"/>
                <a:ea typeface="標楷體" pitchFamily="65" charset="-120"/>
              </a:rPr>
              <a:t>	(B)</a:t>
            </a:r>
            <a:r>
              <a:rPr lang="zh-TW" altLang="en-US" sz="3200">
                <a:solidFill>
                  <a:srgbClr val="000000"/>
                </a:solidFill>
                <a:latin typeface="Times New Roman"/>
                <a:ea typeface="標楷體" pitchFamily="65" charset="-120"/>
              </a:rPr>
              <a:t>甲的質量為</a:t>
            </a:r>
            <a:r>
              <a:rPr lang="en-US" altLang="zh-TW" sz="3200">
                <a:solidFill>
                  <a:srgbClr val="000000"/>
                </a:solidFill>
                <a:latin typeface="Times New Roman"/>
                <a:ea typeface="標楷體" pitchFamily="65" charset="-120"/>
              </a:rPr>
              <a:t>50 g</a:t>
            </a:r>
            <a:r>
              <a:rPr lang="zh-TW" altLang="en-US" sz="3200">
                <a:solidFill>
                  <a:srgbClr val="000000"/>
                </a:solidFill>
                <a:latin typeface="Times New Roman"/>
                <a:ea typeface="標楷體" pitchFamily="65" charset="-120"/>
              </a:rPr>
              <a:t>，乙的體積為</a:t>
            </a:r>
            <a:r>
              <a:rPr lang="en-US" altLang="zh-TW" sz="3200">
                <a:solidFill>
                  <a:srgbClr val="000000"/>
                </a:solidFill>
                <a:latin typeface="Times New Roman"/>
                <a:ea typeface="標楷體" pitchFamily="65" charset="-120"/>
              </a:rPr>
              <a:t>80 cm</a:t>
            </a:r>
            <a:r>
              <a:rPr lang="en-US" altLang="zh-TW" sz="3200" baseline="30000">
                <a:solidFill>
                  <a:srgbClr val="000000"/>
                </a:solidFill>
                <a:latin typeface="Times New Roman"/>
                <a:ea typeface="標楷體" pitchFamily="65" charset="-120"/>
              </a:rPr>
              <a:t>3</a:t>
            </a:r>
          </a:p>
          <a:p>
            <a:pPr marL="541338" indent="-541338" algn="just">
              <a:lnSpc>
                <a:spcPct val="110000"/>
              </a:lnSpc>
            </a:pPr>
            <a:r>
              <a:rPr lang="en-US" altLang="zh-TW" sz="3200">
                <a:solidFill>
                  <a:srgbClr val="000000"/>
                </a:solidFill>
                <a:latin typeface="Times New Roman"/>
                <a:ea typeface="標楷體" pitchFamily="65" charset="-120"/>
              </a:rPr>
              <a:t>	(C)</a:t>
            </a:r>
            <a:r>
              <a:rPr lang="zh-TW" altLang="en-US" sz="3200">
                <a:solidFill>
                  <a:srgbClr val="000000"/>
                </a:solidFill>
                <a:latin typeface="Times New Roman"/>
                <a:ea typeface="標楷體" pitchFamily="65" charset="-120"/>
              </a:rPr>
              <a:t>甲的體積為</a:t>
            </a:r>
            <a:r>
              <a:rPr lang="en-US" altLang="zh-TW" sz="3200">
                <a:solidFill>
                  <a:srgbClr val="000000"/>
                </a:solidFill>
                <a:latin typeface="Times New Roman"/>
                <a:ea typeface="標楷體" pitchFamily="65" charset="-120"/>
              </a:rPr>
              <a:t>50 cm</a:t>
            </a:r>
            <a:r>
              <a:rPr lang="en-US" altLang="zh-TW" sz="3200" baseline="30000">
                <a:solidFill>
                  <a:srgbClr val="000000"/>
                </a:solidFill>
                <a:latin typeface="Times New Roman"/>
                <a:ea typeface="標楷體" pitchFamily="65" charset="-120"/>
              </a:rPr>
              <a:t>3</a:t>
            </a:r>
            <a:r>
              <a:rPr lang="zh-TW" altLang="en-US" sz="3200">
                <a:solidFill>
                  <a:srgbClr val="000000"/>
                </a:solidFill>
                <a:latin typeface="Times New Roman"/>
                <a:ea typeface="標楷體" pitchFamily="65" charset="-120"/>
              </a:rPr>
              <a:t>，乙的體積為</a:t>
            </a:r>
            <a:r>
              <a:rPr lang="en-US" altLang="zh-TW" sz="3200">
                <a:solidFill>
                  <a:srgbClr val="000000"/>
                </a:solidFill>
                <a:latin typeface="Times New Roman"/>
                <a:ea typeface="標楷體" pitchFamily="65" charset="-120"/>
              </a:rPr>
              <a:t>80 cm</a:t>
            </a:r>
            <a:r>
              <a:rPr lang="en-US" altLang="zh-TW" sz="3200" baseline="30000">
                <a:solidFill>
                  <a:srgbClr val="000000"/>
                </a:solidFill>
                <a:latin typeface="Times New Roman"/>
                <a:ea typeface="標楷體" pitchFamily="65" charset="-120"/>
              </a:rPr>
              <a:t>3</a:t>
            </a:r>
          </a:p>
          <a:p>
            <a:pPr marL="541338" indent="-541338" algn="just">
              <a:lnSpc>
                <a:spcPct val="110000"/>
              </a:lnSpc>
            </a:pPr>
            <a:r>
              <a:rPr lang="en-US" altLang="zh-TW" sz="3200">
                <a:solidFill>
                  <a:srgbClr val="000000"/>
                </a:solidFill>
                <a:latin typeface="Times New Roman"/>
                <a:ea typeface="標楷體" pitchFamily="65" charset="-120"/>
              </a:rPr>
              <a:t>	(D)</a:t>
            </a:r>
            <a:r>
              <a:rPr lang="zh-TW" altLang="en-US" sz="3200">
                <a:solidFill>
                  <a:srgbClr val="000000"/>
                </a:solidFill>
                <a:latin typeface="Times New Roman"/>
                <a:ea typeface="標楷體" pitchFamily="65" charset="-120"/>
              </a:rPr>
              <a:t>甲的體積為</a:t>
            </a:r>
            <a:r>
              <a:rPr lang="en-US" altLang="zh-TW" sz="3200">
                <a:solidFill>
                  <a:srgbClr val="000000"/>
                </a:solidFill>
                <a:latin typeface="Times New Roman"/>
                <a:ea typeface="標楷體" pitchFamily="65" charset="-120"/>
              </a:rPr>
              <a:t>50 cm</a:t>
            </a:r>
            <a:r>
              <a:rPr lang="en-US" altLang="zh-TW" sz="3200" baseline="30000">
                <a:solidFill>
                  <a:srgbClr val="000000"/>
                </a:solidFill>
                <a:latin typeface="Times New Roman"/>
                <a:ea typeface="標楷體" pitchFamily="65" charset="-120"/>
              </a:rPr>
              <a:t>3</a:t>
            </a:r>
            <a:r>
              <a:rPr lang="zh-TW" altLang="en-US" sz="3200">
                <a:solidFill>
                  <a:srgbClr val="000000"/>
                </a:solidFill>
                <a:latin typeface="Times New Roman"/>
                <a:ea typeface="標楷體" pitchFamily="65" charset="-120"/>
              </a:rPr>
              <a:t>，乙的質量為</a:t>
            </a:r>
            <a:r>
              <a:rPr lang="en-US" altLang="zh-TW" sz="3200">
                <a:solidFill>
                  <a:srgbClr val="000000"/>
                </a:solidFill>
                <a:latin typeface="Times New Roman"/>
                <a:ea typeface="標楷體" pitchFamily="65" charset="-120"/>
              </a:rPr>
              <a:t>80 g</a:t>
            </a:r>
          </a:p>
        </p:txBody>
      </p:sp>
    </p:spTree>
    <p:extLst>
      <p:ext uri="{BB962C8B-B14F-4D97-AF65-F5344CB8AC3E}">
        <p14:creationId xmlns:p14="http://schemas.microsoft.com/office/powerpoint/2010/main" val="334779967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332656"/>
            <a:ext cx="8229600" cy="4525963"/>
          </a:xfrm>
        </p:spPr>
        <p:txBody>
          <a:bodyPr>
            <a:normAutofit lnSpcReduction="10000"/>
          </a:bodyPr>
          <a:lstStyle/>
          <a:p>
            <a:pPr marL="762000" indent="-762000" algn="just">
              <a:lnSpc>
                <a:spcPct val="120000"/>
              </a:lnSpc>
              <a:spcAft>
                <a:spcPts val="0"/>
              </a:spcAft>
              <a:tabLst>
                <a:tab pos="684530" algn="r"/>
                <a:tab pos="1431290" algn="l"/>
                <a:tab pos="2302510" algn="l"/>
                <a:tab pos="3182620" algn="l"/>
              </a:tabLst>
            </a:pPr>
            <a:r>
              <a:rPr lang="en-US" altLang="zh-TW" dirty="0" smtClean="0">
                <a:solidFill>
                  <a:srgbClr val="FF0000"/>
                </a:solidFill>
                <a:latin typeface="Times New Roman"/>
                <a:ea typeface="標楷體"/>
              </a:rPr>
              <a:t>111</a:t>
            </a:r>
            <a:r>
              <a:rPr lang="en-US" altLang="zh-TW" dirty="0" smtClean="0">
                <a:latin typeface="Times New Roman"/>
                <a:ea typeface="標楷體"/>
              </a:rPr>
              <a:t>38.</a:t>
            </a:r>
            <a:r>
              <a:rPr lang="zh-TW" altLang="zh-TW" dirty="0" smtClean="0">
                <a:latin typeface="Times New Roman"/>
                <a:ea typeface="標楷體"/>
              </a:rPr>
              <a:t>圖</a:t>
            </a:r>
            <a:r>
              <a:rPr lang="en-US" altLang="zh-TW" dirty="0">
                <a:latin typeface="Times New Roman"/>
                <a:ea typeface="標楷體"/>
              </a:rPr>
              <a:t>(</a:t>
            </a:r>
            <a:r>
              <a:rPr lang="zh-TW" altLang="zh-TW" dirty="0">
                <a:latin typeface="Times New Roman"/>
                <a:ea typeface="標楷體"/>
              </a:rPr>
              <a:t>二十</a:t>
            </a:r>
            <a:r>
              <a:rPr lang="en-US" altLang="zh-TW" dirty="0">
                <a:latin typeface="Times New Roman"/>
                <a:ea typeface="標楷體"/>
              </a:rPr>
              <a:t>)</a:t>
            </a:r>
            <a:r>
              <a:rPr lang="zh-TW" altLang="zh-TW" dirty="0">
                <a:latin typeface="Times New Roman"/>
                <a:ea typeface="標楷體"/>
              </a:rPr>
              <a:t>為一個內部為真空的密閉空心金屬球，其金屬成分為純銅。</a:t>
            </a:r>
            <a:r>
              <a:rPr lang="zh-TW" altLang="zh-TW" u="sng" dirty="0">
                <a:latin typeface="Times New Roman"/>
                <a:ea typeface="標楷體"/>
              </a:rPr>
              <a:t>小詩</a:t>
            </a:r>
            <a:r>
              <a:rPr lang="zh-TW" altLang="zh-TW" dirty="0">
                <a:latin typeface="Times New Roman"/>
                <a:ea typeface="標楷體"/>
              </a:rPr>
              <a:t>將此金屬球放入水裡，球會完全沒入水中，測得排開水的體積為</a:t>
            </a:r>
            <a:r>
              <a:rPr lang="en-US" altLang="zh-TW" dirty="0">
                <a:latin typeface="Times New Roman"/>
                <a:ea typeface="標楷體"/>
              </a:rPr>
              <a:t>V</a:t>
            </a:r>
            <a:r>
              <a:rPr lang="zh-TW" altLang="zh-TW" dirty="0">
                <a:latin typeface="Times New Roman"/>
                <a:ea typeface="標楷體"/>
              </a:rPr>
              <a:t>，再用天平量測其質量為</a:t>
            </a:r>
            <a:r>
              <a:rPr lang="en-US" altLang="zh-TW" dirty="0">
                <a:latin typeface="Times New Roman"/>
                <a:ea typeface="標楷體"/>
              </a:rPr>
              <a:t>M</a:t>
            </a:r>
            <a:r>
              <a:rPr lang="zh-TW" altLang="zh-TW" dirty="0">
                <a:latin typeface="Times New Roman"/>
                <a:ea typeface="標楷體"/>
              </a:rPr>
              <a:t>，她發現利用密度</a:t>
            </a:r>
            <a:r>
              <a:rPr lang="en-US" altLang="zh-TW" dirty="0">
                <a:latin typeface="Times New Roman"/>
                <a:ea typeface="標楷體"/>
              </a:rPr>
              <a:t> D</a:t>
            </a:r>
            <a:r>
              <a:rPr lang="zh-TW" altLang="zh-TW" dirty="0">
                <a:latin typeface="Times New Roman"/>
                <a:ea typeface="標楷體"/>
              </a:rPr>
              <a:t>＝</a:t>
            </a:r>
            <a:r>
              <a:rPr lang="en-US" altLang="zh-TW" dirty="0">
                <a:latin typeface="Times New Roman"/>
                <a:ea typeface="標楷體"/>
              </a:rPr>
              <a:t>M / V</a:t>
            </a:r>
            <a:r>
              <a:rPr lang="zh-TW" altLang="zh-TW" dirty="0">
                <a:latin typeface="Times New Roman"/>
                <a:ea typeface="標楷體"/>
              </a:rPr>
              <a:t>計算出的</a:t>
            </a:r>
            <a:r>
              <a:rPr lang="en-US" altLang="zh-TW" dirty="0">
                <a:latin typeface="Times New Roman"/>
                <a:ea typeface="標楷體"/>
              </a:rPr>
              <a:t>D</a:t>
            </a:r>
            <a:r>
              <a:rPr lang="zh-TW" altLang="zh-TW" dirty="0">
                <a:latin typeface="Times New Roman"/>
                <a:ea typeface="標楷體"/>
              </a:rPr>
              <a:t>值與課本上記載的純銅密度</a:t>
            </a:r>
            <a:r>
              <a:rPr lang="en-US" altLang="zh-TW" dirty="0" err="1">
                <a:latin typeface="Times New Roman"/>
                <a:ea typeface="標楷體"/>
              </a:rPr>
              <a:t>8.96g</a:t>
            </a:r>
            <a:r>
              <a:rPr lang="en-US" altLang="zh-TW" dirty="0">
                <a:latin typeface="Times New Roman"/>
                <a:ea typeface="標楷體"/>
              </a:rPr>
              <a:t>/</a:t>
            </a:r>
            <a:r>
              <a:rPr lang="en-US" altLang="zh-TW" dirty="0" err="1">
                <a:latin typeface="Times New Roman"/>
                <a:ea typeface="標楷體"/>
              </a:rPr>
              <a:t>cm</a:t>
            </a:r>
            <a:r>
              <a:rPr lang="en-US" altLang="zh-TW" baseline="30000" dirty="0" err="1">
                <a:latin typeface="Times New Roman"/>
                <a:ea typeface="標楷體"/>
              </a:rPr>
              <a:t>3</a:t>
            </a:r>
            <a:r>
              <a:rPr lang="en-US" altLang="zh-TW" dirty="0">
                <a:latin typeface="Times New Roman"/>
                <a:ea typeface="標楷體"/>
              </a:rPr>
              <a:t> </a:t>
            </a:r>
            <a:r>
              <a:rPr lang="zh-TW" altLang="zh-TW" dirty="0">
                <a:latin typeface="Times New Roman"/>
                <a:ea typeface="標楷體"/>
              </a:rPr>
              <a:t>明顯不同。若</a:t>
            </a:r>
            <a:r>
              <a:rPr lang="zh-TW" altLang="zh-TW" u="sng" dirty="0">
                <a:latin typeface="Times New Roman"/>
                <a:ea typeface="標楷體"/>
              </a:rPr>
              <a:t>小詩</a:t>
            </a:r>
            <a:r>
              <a:rPr lang="zh-TW" altLang="zh-TW" dirty="0">
                <a:latin typeface="Times New Roman"/>
                <a:ea typeface="標楷體"/>
              </a:rPr>
              <a:t>的測量與計算過程皆無錯誤，則下列何者最合理？</a:t>
            </a:r>
          </a:p>
          <a:p>
            <a:endParaRPr lang="zh-TW" altLang="en-US" dirty="0"/>
          </a:p>
        </p:txBody>
      </p:sp>
      <p:pic>
        <p:nvPicPr>
          <p:cNvPr id="5122" name="Picture 2" descr="自然38"/>
          <p:cNvPicPr>
            <a:picLocks noChangeAspect="1" noChangeArrowheads="1"/>
          </p:cNvPicPr>
          <p:nvPr/>
        </p:nvPicPr>
        <p:blipFill>
          <a:blip r:embed="rId2">
            <a:extLst>
              <a:ext uri="{28A0092B-C50C-407E-A947-70E740481C1C}">
                <a14:useLocalDpi xmlns:a14="http://schemas.microsoft.com/office/drawing/2010/main" val="0"/>
              </a:ext>
            </a:extLst>
          </a:blip>
          <a:srcRect b="18134"/>
          <a:stretch>
            <a:fillRect/>
          </a:stretch>
        </p:blipFill>
        <p:spPr bwMode="auto">
          <a:xfrm>
            <a:off x="2987824" y="4653136"/>
            <a:ext cx="1810246" cy="186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35858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665"/>
            <a:ext cx="8229600" cy="5184576"/>
          </a:xfrm>
        </p:spPr>
        <p:txBody>
          <a:bodyPr>
            <a:normAutofit/>
          </a:bodyPr>
          <a:lstStyle/>
          <a:p>
            <a:pPr marL="701040" indent="0" algn="just">
              <a:lnSpc>
                <a:spcPct val="120000"/>
              </a:lnSpc>
              <a:spcAft>
                <a:spcPts val="0"/>
              </a:spcAft>
              <a:buNone/>
              <a:tabLst>
                <a:tab pos="684530" algn="r"/>
                <a:tab pos="1431290" algn="l"/>
                <a:tab pos="2302510" algn="l"/>
                <a:tab pos="3182620" algn="l"/>
                <a:tab pos="990600" algn="r"/>
                <a:tab pos="1431290" algn="l"/>
                <a:tab pos="3182620" algn="l"/>
              </a:tabLst>
            </a:pPr>
            <a:r>
              <a:rPr lang="en-US" altLang="zh-TW" dirty="0">
                <a:latin typeface="Times New Roman"/>
                <a:ea typeface="標楷體"/>
              </a:rPr>
              <a:t>(A) D</a:t>
            </a:r>
            <a:r>
              <a:rPr lang="zh-TW" altLang="zh-TW" dirty="0">
                <a:latin typeface="Times New Roman"/>
                <a:ea typeface="標楷體"/>
              </a:rPr>
              <a:t>＜</a:t>
            </a:r>
            <a:r>
              <a:rPr lang="en-US" altLang="zh-TW" dirty="0">
                <a:latin typeface="Times New Roman"/>
                <a:ea typeface="標楷體"/>
              </a:rPr>
              <a:t>8.96 g/</a:t>
            </a:r>
            <a:r>
              <a:rPr lang="en-US" altLang="zh-TW" dirty="0" err="1">
                <a:latin typeface="Times New Roman"/>
                <a:ea typeface="標楷體"/>
              </a:rPr>
              <a:t>cm</a:t>
            </a:r>
            <a:r>
              <a:rPr lang="en-US" altLang="zh-TW" baseline="30000" dirty="0" err="1">
                <a:latin typeface="Times New Roman"/>
                <a:ea typeface="標楷體"/>
              </a:rPr>
              <a:t>3</a:t>
            </a:r>
            <a:r>
              <a:rPr lang="zh-TW" altLang="zh-TW" dirty="0">
                <a:latin typeface="Times New Roman"/>
                <a:ea typeface="標楷體"/>
              </a:rPr>
              <a:t>，因為</a:t>
            </a:r>
            <a:r>
              <a:rPr lang="en-US" altLang="zh-TW" dirty="0">
                <a:latin typeface="Times New Roman"/>
                <a:ea typeface="標楷體"/>
              </a:rPr>
              <a:t>M</a:t>
            </a:r>
            <a:r>
              <a:rPr lang="zh-TW" altLang="zh-TW" dirty="0">
                <a:latin typeface="Times New Roman"/>
                <a:ea typeface="標楷體"/>
              </a:rPr>
              <a:t>為金屬成分的質量，但</a:t>
            </a:r>
            <a:r>
              <a:rPr lang="en-US" altLang="zh-TW" dirty="0">
                <a:latin typeface="Times New Roman"/>
                <a:ea typeface="標楷體"/>
              </a:rPr>
              <a:t> V </a:t>
            </a:r>
            <a:r>
              <a:rPr lang="zh-TW" altLang="zh-TW" dirty="0">
                <a:latin typeface="Times New Roman"/>
                <a:ea typeface="標楷體"/>
              </a:rPr>
              <a:t>大於金屬成分的體積</a:t>
            </a:r>
          </a:p>
          <a:p>
            <a:pPr marL="701040" indent="0" algn="just">
              <a:lnSpc>
                <a:spcPct val="120000"/>
              </a:lnSpc>
              <a:spcAft>
                <a:spcPts val="0"/>
              </a:spcAft>
              <a:buNone/>
              <a:tabLst>
                <a:tab pos="684530" algn="r"/>
                <a:tab pos="1431290" algn="l"/>
                <a:tab pos="2302510" algn="l"/>
                <a:tab pos="3182620" algn="l"/>
                <a:tab pos="990600" algn="r"/>
                <a:tab pos="1431290" algn="l"/>
                <a:tab pos="3182620" algn="l"/>
              </a:tabLst>
            </a:pPr>
            <a:r>
              <a:rPr lang="en-US" altLang="zh-TW" dirty="0">
                <a:latin typeface="Times New Roman"/>
                <a:ea typeface="標楷體"/>
              </a:rPr>
              <a:t>(B) D</a:t>
            </a:r>
            <a:r>
              <a:rPr lang="zh-TW" altLang="zh-TW" dirty="0">
                <a:latin typeface="Times New Roman"/>
                <a:ea typeface="標楷體"/>
              </a:rPr>
              <a:t>＜</a:t>
            </a:r>
            <a:r>
              <a:rPr lang="en-US" altLang="zh-TW" dirty="0">
                <a:latin typeface="Times New Roman"/>
                <a:ea typeface="標楷體"/>
              </a:rPr>
              <a:t>8.96 g/</a:t>
            </a:r>
            <a:r>
              <a:rPr lang="en-US" altLang="zh-TW" dirty="0" err="1">
                <a:latin typeface="Times New Roman"/>
                <a:ea typeface="標楷體"/>
              </a:rPr>
              <a:t>cm</a:t>
            </a:r>
            <a:r>
              <a:rPr lang="en-US" altLang="zh-TW" baseline="30000" dirty="0" err="1">
                <a:latin typeface="Times New Roman"/>
                <a:ea typeface="標楷體"/>
              </a:rPr>
              <a:t>3</a:t>
            </a:r>
            <a:r>
              <a:rPr lang="zh-TW" altLang="zh-TW" dirty="0">
                <a:latin typeface="Times New Roman"/>
                <a:ea typeface="標楷體"/>
              </a:rPr>
              <a:t>，因為</a:t>
            </a:r>
            <a:r>
              <a:rPr lang="en-US" altLang="zh-TW" dirty="0">
                <a:latin typeface="Times New Roman"/>
                <a:ea typeface="標楷體"/>
              </a:rPr>
              <a:t>V</a:t>
            </a:r>
            <a:r>
              <a:rPr lang="zh-TW" altLang="zh-TW" dirty="0">
                <a:latin typeface="Times New Roman"/>
                <a:ea typeface="標楷體"/>
              </a:rPr>
              <a:t>為金屬成分的體積，但</a:t>
            </a:r>
            <a:r>
              <a:rPr lang="en-US" altLang="zh-TW" dirty="0">
                <a:latin typeface="Times New Roman"/>
                <a:ea typeface="標楷體"/>
              </a:rPr>
              <a:t> M</a:t>
            </a:r>
            <a:r>
              <a:rPr lang="zh-TW" altLang="zh-TW" dirty="0">
                <a:latin typeface="Times New Roman"/>
                <a:ea typeface="標楷體"/>
              </a:rPr>
              <a:t>小於金屬成分的質量</a:t>
            </a:r>
          </a:p>
          <a:p>
            <a:pPr marL="701040" indent="0" algn="just">
              <a:lnSpc>
                <a:spcPct val="120000"/>
              </a:lnSpc>
              <a:spcAft>
                <a:spcPts val="0"/>
              </a:spcAft>
              <a:buNone/>
              <a:tabLst>
                <a:tab pos="684530" algn="r"/>
                <a:tab pos="1431290" algn="l"/>
                <a:tab pos="2302510" algn="l"/>
                <a:tab pos="3182620" algn="l"/>
                <a:tab pos="990600" algn="r"/>
                <a:tab pos="1431290" algn="l"/>
                <a:tab pos="3182620" algn="l"/>
              </a:tabLst>
            </a:pPr>
            <a:r>
              <a:rPr lang="en-US" altLang="zh-TW" dirty="0">
                <a:latin typeface="Times New Roman"/>
                <a:ea typeface="標楷體"/>
              </a:rPr>
              <a:t>(C) D</a:t>
            </a:r>
            <a:r>
              <a:rPr lang="zh-TW" altLang="zh-TW" dirty="0">
                <a:latin typeface="Times New Roman"/>
                <a:ea typeface="標楷體"/>
              </a:rPr>
              <a:t>＞</a:t>
            </a:r>
            <a:r>
              <a:rPr lang="en-US" altLang="zh-TW" dirty="0">
                <a:latin typeface="Times New Roman"/>
                <a:ea typeface="標楷體"/>
              </a:rPr>
              <a:t>8.96 g/</a:t>
            </a:r>
            <a:r>
              <a:rPr lang="en-US" altLang="zh-TW" dirty="0" err="1">
                <a:latin typeface="Times New Roman"/>
                <a:ea typeface="標楷體"/>
              </a:rPr>
              <a:t>cm</a:t>
            </a:r>
            <a:r>
              <a:rPr lang="en-US" altLang="zh-TW" baseline="30000" dirty="0" err="1">
                <a:latin typeface="Times New Roman"/>
                <a:ea typeface="標楷體"/>
              </a:rPr>
              <a:t>3</a:t>
            </a:r>
            <a:r>
              <a:rPr lang="zh-TW" altLang="zh-TW" dirty="0">
                <a:latin typeface="Times New Roman"/>
                <a:ea typeface="標楷體"/>
              </a:rPr>
              <a:t>，因為</a:t>
            </a:r>
            <a:r>
              <a:rPr lang="en-US" altLang="zh-TW" dirty="0">
                <a:latin typeface="Times New Roman"/>
                <a:ea typeface="標楷體"/>
              </a:rPr>
              <a:t>M</a:t>
            </a:r>
            <a:r>
              <a:rPr lang="zh-TW" altLang="zh-TW" dirty="0">
                <a:latin typeface="Times New Roman"/>
                <a:ea typeface="標楷體"/>
              </a:rPr>
              <a:t>為金屬成分的質量，但</a:t>
            </a:r>
            <a:r>
              <a:rPr lang="en-US" altLang="zh-TW" dirty="0">
                <a:latin typeface="Times New Roman"/>
                <a:ea typeface="標楷體"/>
              </a:rPr>
              <a:t> V </a:t>
            </a:r>
            <a:r>
              <a:rPr lang="zh-TW" altLang="zh-TW" dirty="0">
                <a:latin typeface="Times New Roman"/>
                <a:ea typeface="標楷體"/>
              </a:rPr>
              <a:t>小於金屬成分的體積</a:t>
            </a:r>
          </a:p>
          <a:p>
            <a:pPr marL="701040" indent="0" algn="just">
              <a:lnSpc>
                <a:spcPct val="120000"/>
              </a:lnSpc>
              <a:spcAft>
                <a:spcPts val="0"/>
              </a:spcAft>
              <a:buNone/>
              <a:tabLst>
                <a:tab pos="684530" algn="r"/>
                <a:tab pos="1431290" algn="l"/>
                <a:tab pos="2302510" algn="l"/>
                <a:tab pos="3182620" algn="l"/>
                <a:tab pos="990600" algn="r"/>
                <a:tab pos="1431290" algn="l"/>
                <a:tab pos="3182620" algn="l"/>
              </a:tabLst>
            </a:pPr>
            <a:r>
              <a:rPr lang="en-US" altLang="zh-TW" dirty="0">
                <a:latin typeface="Times New Roman"/>
                <a:ea typeface="標楷體"/>
              </a:rPr>
              <a:t>(D) D</a:t>
            </a:r>
            <a:r>
              <a:rPr lang="zh-TW" altLang="zh-TW" dirty="0">
                <a:latin typeface="Times New Roman"/>
                <a:ea typeface="標楷體"/>
              </a:rPr>
              <a:t>＞</a:t>
            </a:r>
            <a:r>
              <a:rPr lang="en-US" altLang="zh-TW" dirty="0">
                <a:latin typeface="Times New Roman"/>
                <a:ea typeface="標楷體"/>
              </a:rPr>
              <a:t>8.96 g/</a:t>
            </a:r>
            <a:r>
              <a:rPr lang="en-US" altLang="zh-TW" dirty="0" err="1">
                <a:latin typeface="Times New Roman"/>
                <a:ea typeface="標楷體"/>
              </a:rPr>
              <a:t>cm</a:t>
            </a:r>
            <a:r>
              <a:rPr lang="en-US" altLang="zh-TW" baseline="30000" dirty="0" err="1">
                <a:latin typeface="Times New Roman"/>
                <a:ea typeface="標楷體"/>
              </a:rPr>
              <a:t>3</a:t>
            </a:r>
            <a:r>
              <a:rPr lang="zh-TW" altLang="zh-TW" dirty="0">
                <a:latin typeface="Times New Roman"/>
                <a:ea typeface="標楷體"/>
              </a:rPr>
              <a:t>，因為</a:t>
            </a:r>
            <a:r>
              <a:rPr lang="en-US" altLang="zh-TW" dirty="0">
                <a:latin typeface="Times New Roman"/>
                <a:ea typeface="標楷體"/>
              </a:rPr>
              <a:t>V</a:t>
            </a:r>
            <a:r>
              <a:rPr lang="zh-TW" altLang="zh-TW" dirty="0">
                <a:latin typeface="Times New Roman"/>
                <a:ea typeface="標楷體"/>
              </a:rPr>
              <a:t>為金屬成分的體積，但</a:t>
            </a:r>
            <a:r>
              <a:rPr lang="en-US" altLang="zh-TW" dirty="0">
                <a:latin typeface="Times New Roman"/>
                <a:ea typeface="標楷體"/>
              </a:rPr>
              <a:t> M</a:t>
            </a:r>
            <a:r>
              <a:rPr lang="zh-TW" altLang="zh-TW" dirty="0">
                <a:latin typeface="Times New Roman"/>
                <a:ea typeface="標楷體"/>
              </a:rPr>
              <a:t>大於金屬成分的質量</a:t>
            </a:r>
          </a:p>
          <a:p>
            <a:pPr marL="0" indent="0">
              <a:buNone/>
            </a:pPr>
            <a:endParaRPr lang="zh-TW" altLang="en-US" dirty="0"/>
          </a:p>
        </p:txBody>
      </p:sp>
    </p:spTree>
    <p:extLst>
      <p:ext uri="{BB962C8B-B14F-4D97-AF65-F5344CB8AC3E}">
        <p14:creationId xmlns:p14="http://schemas.microsoft.com/office/powerpoint/2010/main" val="2180635081"/>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marL="762000" indent="-762000" algn="just">
              <a:lnSpc>
                <a:spcPct val="115000"/>
              </a:lnSpc>
              <a:spcAft>
                <a:spcPts val="240"/>
              </a:spcAft>
              <a:tabLst>
                <a:tab pos="684530" algn="r"/>
                <a:tab pos="1431290" algn="l"/>
                <a:tab pos="2302510" algn="l"/>
                <a:tab pos="3182620" algn="l"/>
              </a:tabLst>
            </a:pPr>
            <a:r>
              <a:rPr lang="zh-TW" altLang="zh-TW" dirty="0">
                <a:solidFill>
                  <a:srgbClr val="FF0000"/>
                </a:solidFill>
                <a:latin typeface="Times New Roman"/>
              </a:rPr>
              <a:t>試題解析：因為金屬球為空心，因此測量的體積，</a:t>
            </a:r>
            <a:r>
              <a:rPr lang="en-US" altLang="zh-TW" dirty="0">
                <a:solidFill>
                  <a:srgbClr val="FF0000"/>
                </a:solidFill>
                <a:latin typeface="Times New Roman"/>
              </a:rPr>
              <a:t>V</a:t>
            </a:r>
            <a:r>
              <a:rPr lang="zh-TW" altLang="zh-TW" dirty="0">
                <a:solidFill>
                  <a:srgbClr val="FF0000"/>
                </a:solidFill>
                <a:latin typeface="Times New Roman"/>
              </a:rPr>
              <a:t>為金屬成分的體積和空心部分的體積，兩者之和，比實心時要大，此時算出的密度</a:t>
            </a:r>
            <a:r>
              <a:rPr lang="en-US" altLang="zh-TW" dirty="0">
                <a:solidFill>
                  <a:srgbClr val="FF0000"/>
                </a:solidFill>
                <a:latin typeface="Times New Roman"/>
              </a:rPr>
              <a:t>D=</a:t>
            </a:r>
            <a:r>
              <a:rPr lang="en-US" altLang="zh-TW" dirty="0" err="1">
                <a:solidFill>
                  <a:srgbClr val="FF0000"/>
                </a:solidFill>
                <a:latin typeface="Times New Roman"/>
              </a:rPr>
              <a:t>V÷M</a:t>
            </a:r>
            <a:r>
              <a:rPr lang="zh-TW" altLang="zh-TW" dirty="0">
                <a:solidFill>
                  <a:srgbClr val="FF0000"/>
                </a:solidFill>
                <a:latin typeface="Times New Roman"/>
              </a:rPr>
              <a:t>會比純銅密度</a:t>
            </a:r>
            <a:r>
              <a:rPr lang="en-US" altLang="zh-TW" dirty="0" err="1">
                <a:solidFill>
                  <a:srgbClr val="FF0000"/>
                </a:solidFill>
                <a:latin typeface="Times New Roman"/>
              </a:rPr>
              <a:t>8.96g</a:t>
            </a:r>
            <a:r>
              <a:rPr lang="en-US" altLang="zh-TW" dirty="0">
                <a:solidFill>
                  <a:srgbClr val="FF0000"/>
                </a:solidFill>
                <a:latin typeface="Times New Roman"/>
              </a:rPr>
              <a:t>/</a:t>
            </a:r>
            <a:r>
              <a:rPr lang="en-US" altLang="zh-TW" dirty="0" err="1">
                <a:solidFill>
                  <a:srgbClr val="FF0000"/>
                </a:solidFill>
                <a:latin typeface="Times New Roman"/>
              </a:rPr>
              <a:t>m</a:t>
            </a:r>
            <a:r>
              <a:rPr lang="en-US" altLang="zh-TW" baseline="30000" dirty="0" err="1">
                <a:solidFill>
                  <a:srgbClr val="FF0000"/>
                </a:solidFill>
                <a:latin typeface="Times New Roman"/>
              </a:rPr>
              <a:t>3</a:t>
            </a:r>
            <a:r>
              <a:rPr lang="zh-TW" altLang="zh-TW" dirty="0">
                <a:solidFill>
                  <a:srgbClr val="FF0000"/>
                </a:solidFill>
                <a:latin typeface="Times New Roman"/>
              </a:rPr>
              <a:t>要小。</a:t>
            </a:r>
            <a:endParaRPr lang="zh-TW" altLang="zh-TW" dirty="0">
              <a:latin typeface="Times New Roman"/>
              <a:ea typeface="標楷體"/>
            </a:endParaRPr>
          </a:p>
          <a:p>
            <a:r>
              <a:rPr lang="zh-TW" altLang="zh-TW" sz="2800" dirty="0">
                <a:solidFill>
                  <a:srgbClr val="FF0000"/>
                </a:solidFill>
                <a:latin typeface="Times New Roman"/>
                <a:cs typeface="Times New Roman"/>
              </a:rPr>
              <a:t>故選【</a:t>
            </a:r>
            <a:r>
              <a:rPr lang="en-US" altLang="zh-TW" sz="2800" dirty="0">
                <a:solidFill>
                  <a:srgbClr val="FF0000"/>
                </a:solidFill>
                <a:latin typeface="Times New Roman"/>
              </a:rPr>
              <a:t>A</a:t>
            </a:r>
            <a:r>
              <a:rPr lang="zh-TW" altLang="zh-TW" sz="2800" dirty="0">
                <a:solidFill>
                  <a:srgbClr val="FF0000"/>
                </a:solidFill>
                <a:latin typeface="Times New Roman"/>
                <a:cs typeface="Times New Roman"/>
              </a:rPr>
              <a:t>】</a:t>
            </a:r>
            <a:endParaRPr lang="zh-TW" altLang="en-US" dirty="0"/>
          </a:p>
        </p:txBody>
      </p:sp>
    </p:spTree>
    <p:extLst>
      <p:ext uri="{BB962C8B-B14F-4D97-AF65-F5344CB8AC3E}">
        <p14:creationId xmlns:p14="http://schemas.microsoft.com/office/powerpoint/2010/main" val="2302343309"/>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39750" y="404813"/>
            <a:ext cx="8229600" cy="1143000"/>
          </a:xfrm>
        </p:spPr>
        <p:txBody>
          <a:bodyPr/>
          <a:lstStyle/>
          <a:p>
            <a:r>
              <a:rPr lang="zh-TW" altLang="en-US" sz="5400">
                <a:solidFill>
                  <a:srgbClr val="FF0000"/>
                </a:solidFill>
                <a:ea typeface="華康勘亭流" pitchFamily="65" charset="-120"/>
              </a:rPr>
              <a:t>運動學</a:t>
            </a:r>
          </a:p>
        </p:txBody>
      </p:sp>
      <p:sp>
        <p:nvSpPr>
          <p:cNvPr id="66564" name="Text Box 4"/>
          <p:cNvSpPr txBox="1">
            <a:spLocks noChangeArrowheads="1"/>
          </p:cNvSpPr>
          <p:nvPr/>
        </p:nvSpPr>
        <p:spPr bwMode="auto">
          <a:xfrm>
            <a:off x="1403350" y="1844675"/>
            <a:ext cx="6335713"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zh-TW" altLang="en-US" sz="3600">
                <a:solidFill>
                  <a:srgbClr val="0066FF"/>
                </a:solidFill>
                <a:latin typeface="華康中圓體" pitchFamily="49" charset="-120"/>
                <a:ea typeface="華康中圓體" pitchFamily="49" charset="-120"/>
              </a:rPr>
              <a:t>定義</a:t>
            </a:r>
          </a:p>
          <a:p>
            <a:pPr>
              <a:spcBef>
                <a:spcPct val="50000"/>
              </a:spcBef>
              <a:buFontTx/>
              <a:buChar char="•"/>
            </a:pPr>
            <a:r>
              <a:rPr lang="zh-TW" altLang="en-US" sz="3200">
                <a:solidFill>
                  <a:srgbClr val="0066FF"/>
                </a:solidFill>
                <a:latin typeface="華康中圓體" pitchFamily="49" charset="-120"/>
                <a:ea typeface="華康中圓體" pitchFamily="49" charset="-120"/>
              </a:rPr>
              <a:t>路徑長 、位移、</a:t>
            </a:r>
          </a:p>
          <a:p>
            <a:pPr>
              <a:spcBef>
                <a:spcPct val="50000"/>
              </a:spcBef>
              <a:buFontTx/>
              <a:buChar char="•"/>
            </a:pPr>
            <a:r>
              <a:rPr lang="zh-TW" altLang="en-US" sz="3200">
                <a:solidFill>
                  <a:srgbClr val="0066FF"/>
                </a:solidFill>
                <a:latin typeface="華康中圓體" pitchFamily="49" charset="-120"/>
                <a:ea typeface="華康中圓體" pitchFamily="49" charset="-120"/>
              </a:rPr>
              <a:t>速率、速度、</a:t>
            </a:r>
          </a:p>
          <a:p>
            <a:pPr>
              <a:spcBef>
                <a:spcPct val="50000"/>
              </a:spcBef>
              <a:buFontTx/>
              <a:buChar char="•"/>
            </a:pPr>
            <a:r>
              <a:rPr lang="zh-TW" altLang="en-US" sz="3200">
                <a:solidFill>
                  <a:srgbClr val="0066FF"/>
                </a:solidFill>
                <a:latin typeface="華康中圓體" pitchFamily="49" charset="-120"/>
                <a:ea typeface="華康中圓體" pitchFamily="49" charset="-120"/>
              </a:rPr>
              <a:t>加速度、自由落體</a:t>
            </a:r>
          </a:p>
          <a:p>
            <a:pPr>
              <a:spcBef>
                <a:spcPct val="50000"/>
              </a:spcBef>
              <a:buFontTx/>
              <a:buChar char="•"/>
            </a:pPr>
            <a:r>
              <a:rPr lang="en-US" altLang="zh-TW" sz="3200">
                <a:solidFill>
                  <a:srgbClr val="0066FF"/>
                </a:solidFill>
                <a:latin typeface="華康中圓體" pitchFamily="49" charset="-120"/>
                <a:ea typeface="華康中圓體" pitchFamily="49" charset="-120"/>
              </a:rPr>
              <a:t>X-T</a:t>
            </a:r>
            <a:r>
              <a:rPr lang="zh-TW" altLang="en-US" sz="3200">
                <a:solidFill>
                  <a:srgbClr val="0066FF"/>
                </a:solidFill>
                <a:latin typeface="華康中圓體" pitchFamily="49" charset="-120"/>
                <a:ea typeface="華康中圓體" pitchFamily="49" charset="-120"/>
              </a:rPr>
              <a:t>圖、</a:t>
            </a:r>
            <a:r>
              <a:rPr lang="en-US" altLang="zh-TW" sz="3200">
                <a:solidFill>
                  <a:srgbClr val="0066FF"/>
                </a:solidFill>
                <a:latin typeface="華康中圓體" pitchFamily="49" charset="-120"/>
                <a:ea typeface="華康中圓體" pitchFamily="49" charset="-120"/>
              </a:rPr>
              <a:t>V-T</a:t>
            </a:r>
            <a:r>
              <a:rPr lang="zh-TW" altLang="en-US" sz="3200">
                <a:solidFill>
                  <a:srgbClr val="0066FF"/>
                </a:solidFill>
                <a:latin typeface="華康中圓體" pitchFamily="49" charset="-120"/>
                <a:ea typeface="華康中圓體" pitchFamily="49" charset="-120"/>
              </a:rPr>
              <a:t>圖、  </a:t>
            </a:r>
            <a:r>
              <a:rPr lang="en-US" altLang="zh-TW" sz="3200">
                <a:solidFill>
                  <a:srgbClr val="0066FF"/>
                </a:solidFill>
                <a:latin typeface="華康中圓體" pitchFamily="49" charset="-120"/>
                <a:ea typeface="華康中圓體" pitchFamily="49" charset="-120"/>
              </a:rPr>
              <a:t>a-t</a:t>
            </a:r>
            <a:r>
              <a:rPr lang="zh-TW" altLang="en-US" sz="3200">
                <a:solidFill>
                  <a:srgbClr val="0066FF"/>
                </a:solidFill>
                <a:latin typeface="華康中圓體" pitchFamily="49" charset="-120"/>
                <a:ea typeface="華康中圓體" pitchFamily="49" charset="-120"/>
              </a:rPr>
              <a:t>圖</a:t>
            </a:r>
            <a:r>
              <a:rPr lang="en-US" altLang="en-US" sz="3200">
                <a:solidFill>
                  <a:srgbClr val="0066FF"/>
                </a:solidFill>
              </a:rPr>
              <a:t>、</a:t>
            </a:r>
            <a:r>
              <a:rPr lang="zh-TW" altLang="en-US" sz="3200">
                <a:solidFill>
                  <a:srgbClr val="0066FF"/>
                </a:solidFill>
              </a:rPr>
              <a:t> </a:t>
            </a:r>
            <a:r>
              <a:rPr lang="en-US" altLang="zh-TW" sz="3200">
                <a:solidFill>
                  <a:srgbClr val="0066FF"/>
                </a:solidFill>
                <a:latin typeface="華康中圓體" pitchFamily="49" charset="-120"/>
                <a:ea typeface="華康中圓體" pitchFamily="49" charset="-120"/>
              </a:rPr>
              <a:t>F-T</a:t>
            </a:r>
            <a:r>
              <a:rPr lang="zh-TW" altLang="en-US" sz="3200">
                <a:solidFill>
                  <a:srgbClr val="0066FF"/>
                </a:solidFill>
                <a:latin typeface="華康中圓體" pitchFamily="49" charset="-120"/>
                <a:ea typeface="華康中圓體" pitchFamily="49" charset="-120"/>
              </a:rPr>
              <a:t>圖</a:t>
            </a:r>
          </a:p>
        </p:txBody>
      </p:sp>
    </p:spTree>
    <p:extLst>
      <p:ext uri="{BB962C8B-B14F-4D97-AF65-F5344CB8AC3E}">
        <p14:creationId xmlns:p14="http://schemas.microsoft.com/office/powerpoint/2010/main" val="370644848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539750" y="549275"/>
            <a:ext cx="8229600" cy="2692400"/>
          </a:xfrm>
        </p:spPr>
        <p:txBody>
          <a:bodyPr/>
          <a:lstStyle/>
          <a:p>
            <a:r>
              <a:rPr lang="en-US" altLang="zh-TW" sz="2800"/>
              <a:t>103</a:t>
            </a:r>
          </a:p>
          <a:p>
            <a:r>
              <a:rPr lang="zh-TW" altLang="en-US" sz="2800"/>
              <a:t>附圖為各種運動的分類，老師請志豪將「等速度運動」的圖卡貼在圖中甲、乙、丙、丁中的一個位置上，則他貼在哪一個位置才是正確的判斷？ </a:t>
            </a:r>
            <a:r>
              <a:rPr lang="en-US" altLang="zh-TW" sz="2800"/>
              <a:t>(A)</a:t>
            </a:r>
            <a:r>
              <a:rPr lang="zh-TW" altLang="en-US" sz="2800"/>
              <a:t>甲　</a:t>
            </a:r>
            <a:r>
              <a:rPr lang="en-US" altLang="zh-TW" sz="2800"/>
              <a:t>(B)</a:t>
            </a:r>
            <a:r>
              <a:rPr lang="zh-TW" altLang="en-US" sz="2800"/>
              <a:t>乙　</a:t>
            </a:r>
            <a:r>
              <a:rPr lang="en-US" altLang="zh-TW" sz="2800"/>
              <a:t>(C)</a:t>
            </a:r>
            <a:r>
              <a:rPr lang="zh-TW" altLang="en-US" sz="2800"/>
              <a:t>丙　</a:t>
            </a:r>
            <a:r>
              <a:rPr lang="en-US" altLang="zh-TW" sz="2800"/>
              <a:t>(D)</a:t>
            </a:r>
            <a:r>
              <a:rPr lang="zh-TW" altLang="en-US" sz="2800"/>
              <a:t>丁</a:t>
            </a:r>
            <a:r>
              <a:rPr lang="zh-TW" altLang="en-US"/>
              <a:t> </a:t>
            </a:r>
          </a:p>
        </p:txBody>
      </p:sp>
      <p:pic>
        <p:nvPicPr>
          <p:cNvPr id="6148" name="Picture 4" descr="Y8F35A0-K-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213100"/>
            <a:ext cx="54006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5"/>
          <p:cNvSpPr>
            <a:spLocks noChangeArrowheads="1"/>
          </p:cNvSpPr>
          <p:nvPr/>
        </p:nvSpPr>
        <p:spPr bwMode="auto">
          <a:xfrm>
            <a:off x="7308850" y="5472113"/>
            <a:ext cx="1382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D</a:t>
            </a:r>
            <a:r>
              <a:rPr lang="en-US" altLang="zh-TW">
                <a:solidFill>
                  <a:srgbClr val="000000"/>
                </a:solidFill>
              </a:rPr>
              <a:t> </a:t>
            </a:r>
          </a:p>
        </p:txBody>
      </p:sp>
    </p:spTree>
    <p:extLst>
      <p:ext uri="{BB962C8B-B14F-4D97-AF65-F5344CB8AC3E}">
        <p14:creationId xmlns:p14="http://schemas.microsoft.com/office/powerpoint/2010/main" val="1388214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blinds(horizontal)">
                                      <p:cBhvr>
                                        <p:cTn id="7"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body" idx="1"/>
          </p:nvPr>
        </p:nvSpPr>
        <p:spPr>
          <a:xfrm>
            <a:off x="611188" y="404813"/>
            <a:ext cx="8229600" cy="2519362"/>
          </a:xfrm>
        </p:spPr>
        <p:txBody>
          <a:bodyPr/>
          <a:lstStyle/>
          <a:p>
            <a:r>
              <a:rPr lang="zh-TW" altLang="en-US" sz="2800"/>
              <a:t>阿石駕車於筆直的道路上向東行駛，附圖是他在時間</a:t>
            </a:r>
            <a:r>
              <a:rPr lang="en-US" altLang="zh-TW" sz="2800"/>
              <a:t>t</a:t>
            </a:r>
            <a:r>
              <a:rPr lang="zh-TW" altLang="en-US" sz="2800"/>
              <a:t>＝</a:t>
            </a:r>
            <a:r>
              <a:rPr lang="en-US" altLang="zh-TW" sz="2800"/>
              <a:t>0</a:t>
            </a:r>
            <a:r>
              <a:rPr lang="zh-TW" altLang="en-US" sz="2800"/>
              <a:t>～</a:t>
            </a:r>
            <a:r>
              <a:rPr lang="en-US" altLang="zh-TW" sz="2800"/>
              <a:t>10 s</a:t>
            </a:r>
            <a:r>
              <a:rPr lang="zh-TW" altLang="en-US" sz="2800"/>
              <a:t>位置（</a:t>
            </a:r>
            <a:r>
              <a:rPr lang="en-US" altLang="zh-TW" sz="2800"/>
              <a:t>x</a:t>
            </a:r>
            <a:r>
              <a:rPr lang="zh-TW" altLang="en-US" sz="2800"/>
              <a:t>）與時間（</a:t>
            </a:r>
            <a:r>
              <a:rPr lang="en-US" altLang="zh-TW" sz="2800"/>
              <a:t>t</a:t>
            </a:r>
            <a:r>
              <a:rPr lang="zh-TW" altLang="en-US" sz="2800"/>
              <a:t>）的關係圖，若在</a:t>
            </a:r>
            <a:r>
              <a:rPr lang="en-US" altLang="zh-TW" sz="2800"/>
              <a:t>t</a:t>
            </a:r>
            <a:r>
              <a:rPr lang="zh-TW" altLang="en-US" sz="2800"/>
              <a:t>＝</a:t>
            </a:r>
            <a:r>
              <a:rPr lang="en-US" altLang="zh-TW" sz="2800"/>
              <a:t>10 s</a:t>
            </a:r>
            <a:r>
              <a:rPr lang="zh-TW" altLang="en-US" sz="2800"/>
              <a:t>後，阿石仍向東行駛但速率逐漸變慢，則當</a:t>
            </a:r>
            <a:r>
              <a:rPr lang="en-US" altLang="zh-TW" sz="2800"/>
              <a:t>t</a:t>
            </a:r>
            <a:r>
              <a:rPr lang="zh-TW" altLang="en-US" sz="2800"/>
              <a:t>＝</a:t>
            </a:r>
            <a:r>
              <a:rPr lang="en-US" altLang="zh-TW" sz="2800"/>
              <a:t>15 s</a:t>
            </a:r>
            <a:r>
              <a:rPr lang="zh-TW" altLang="en-US" sz="2800"/>
              <a:t>時，他可能到達圖上哪一點所表示的位置？ </a:t>
            </a:r>
            <a:r>
              <a:rPr lang="en-US" altLang="zh-TW" sz="2800"/>
              <a:t>(A)</a:t>
            </a:r>
            <a:r>
              <a:rPr lang="zh-TW" altLang="en-US" sz="2800"/>
              <a:t>甲 </a:t>
            </a:r>
            <a:r>
              <a:rPr lang="en-US" altLang="zh-TW" sz="2800"/>
              <a:t>(B)</a:t>
            </a:r>
            <a:r>
              <a:rPr lang="zh-TW" altLang="en-US" sz="2800"/>
              <a:t>乙 </a:t>
            </a:r>
            <a:r>
              <a:rPr lang="en-US" altLang="zh-TW" sz="2800"/>
              <a:t>(C)</a:t>
            </a:r>
            <a:r>
              <a:rPr lang="zh-TW" altLang="en-US" sz="2800"/>
              <a:t>丙 </a:t>
            </a:r>
            <a:r>
              <a:rPr lang="en-US" altLang="zh-TW" sz="2800"/>
              <a:t>(D)</a:t>
            </a:r>
            <a:r>
              <a:rPr lang="zh-TW" altLang="en-US" sz="2800"/>
              <a:t>丁 </a:t>
            </a:r>
          </a:p>
        </p:txBody>
      </p:sp>
      <p:pic>
        <p:nvPicPr>
          <p:cNvPr id="203779" name="Picture 3" descr="Y8F39A0-K-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708275"/>
            <a:ext cx="3776662"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Rectangle 4"/>
          <p:cNvSpPr>
            <a:spLocks noChangeArrowheads="1"/>
          </p:cNvSpPr>
          <p:nvPr/>
        </p:nvSpPr>
        <p:spPr bwMode="auto">
          <a:xfrm>
            <a:off x="7092950" y="5616575"/>
            <a:ext cx="1382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C</a:t>
            </a:r>
            <a:r>
              <a:rPr lang="en-US" altLang="zh-TW">
                <a:solidFill>
                  <a:srgbClr val="000000"/>
                </a:solidFill>
              </a:rPr>
              <a:t> </a:t>
            </a:r>
          </a:p>
        </p:txBody>
      </p:sp>
    </p:spTree>
    <p:extLst>
      <p:ext uri="{BB962C8B-B14F-4D97-AF65-F5344CB8AC3E}">
        <p14:creationId xmlns:p14="http://schemas.microsoft.com/office/powerpoint/2010/main" val="1504165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3780"/>
                                        </p:tgtEl>
                                        <p:attrNameLst>
                                          <p:attrName>style.visibility</p:attrName>
                                        </p:attrNameLst>
                                      </p:cBhvr>
                                      <p:to>
                                        <p:strVal val="visible"/>
                                      </p:to>
                                    </p:set>
                                    <p:anim calcmode="lin" valueType="num">
                                      <p:cBhvr additive="base">
                                        <p:cTn id="7" dur="500" fill="hold"/>
                                        <p:tgtEl>
                                          <p:spTgt spid="203780"/>
                                        </p:tgtEl>
                                        <p:attrNameLst>
                                          <p:attrName>ppt_x</p:attrName>
                                        </p:attrNameLst>
                                      </p:cBhvr>
                                      <p:tavLst>
                                        <p:tav tm="0">
                                          <p:val>
                                            <p:strVal val="#ppt_x"/>
                                          </p:val>
                                        </p:tav>
                                        <p:tav tm="100000">
                                          <p:val>
                                            <p:strVal val="#ppt_x"/>
                                          </p:val>
                                        </p:tav>
                                      </p:tavLst>
                                    </p:anim>
                                    <p:anim calcmode="lin" valueType="num">
                                      <p:cBhvr additive="base">
                                        <p:cTn id="8" dur="500" fill="hold"/>
                                        <p:tgtEl>
                                          <p:spTgt spid="2037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664"/>
            <a:ext cx="8229600" cy="5721499"/>
          </a:xfrm>
        </p:spPr>
        <p:txBody>
          <a:bodyPr>
            <a:normAutofit/>
          </a:bodyPr>
          <a:lstStyle/>
          <a:p>
            <a:pPr marL="0" lvl="0" indent="0" algn="just">
              <a:lnSpc>
                <a:spcPts val="2900"/>
              </a:lnSpc>
              <a:spcBef>
                <a:spcPts val="1200"/>
              </a:spcBef>
              <a:buNone/>
            </a:pPr>
            <a:r>
              <a:rPr lang="en-US" altLang="zh-TW" sz="2800" dirty="0">
                <a:solidFill>
                  <a:prstClr val="black"/>
                </a:solidFill>
                <a:latin typeface="Times New Roman"/>
                <a:ea typeface="標楷體"/>
              </a:rPr>
              <a:t>1</a:t>
            </a:r>
            <a:r>
              <a:rPr lang="zh-TW" altLang="zh-TW" sz="2800" dirty="0">
                <a:solidFill>
                  <a:prstClr val="black"/>
                </a:solidFill>
                <a:latin typeface="Times New Roman"/>
                <a:ea typeface="標楷體"/>
              </a:rPr>
              <a:t>、至生態池中挖取含有微生物的汙泥，並去除雜質</a:t>
            </a:r>
            <a:r>
              <a:rPr lang="zh-TW" altLang="zh-TW" sz="2800" dirty="0" smtClean="0">
                <a:solidFill>
                  <a:prstClr val="black"/>
                </a:solidFill>
                <a:latin typeface="Times New Roman"/>
                <a:ea typeface="標楷體"/>
              </a:rPr>
              <a:t>。</a:t>
            </a:r>
            <a:endParaRPr lang="en-US" altLang="zh-TW" sz="2800" dirty="0">
              <a:solidFill>
                <a:prstClr val="black"/>
              </a:solidFill>
              <a:latin typeface="Times New Roman"/>
              <a:ea typeface="標楷體"/>
            </a:endParaRPr>
          </a:p>
          <a:p>
            <a:pPr marL="0" lvl="0" indent="0" algn="just">
              <a:lnSpc>
                <a:spcPts val="2900"/>
              </a:lnSpc>
              <a:spcBef>
                <a:spcPts val="1200"/>
              </a:spcBef>
              <a:buNone/>
            </a:pPr>
            <a:r>
              <a:rPr lang="en-US" altLang="zh-TW" sz="2800" dirty="0">
                <a:solidFill>
                  <a:prstClr val="black"/>
                </a:solidFill>
                <a:latin typeface="Times New Roman"/>
                <a:ea typeface="標楷體"/>
              </a:rPr>
              <a:t>2</a:t>
            </a:r>
            <a:r>
              <a:rPr lang="zh-TW" altLang="zh-TW" sz="2800" dirty="0">
                <a:solidFill>
                  <a:prstClr val="black"/>
                </a:solidFill>
                <a:latin typeface="Times New Roman"/>
                <a:ea typeface="標楷體"/>
              </a:rPr>
              <a:t>、將適量的廚餘、水、汙泥混合後，均分成三等分，分別置於三瓶發酵</a:t>
            </a:r>
            <a:endParaRPr lang="en-US" altLang="zh-TW" sz="2800" dirty="0">
              <a:solidFill>
                <a:prstClr val="black"/>
              </a:solidFill>
              <a:latin typeface="Times New Roman"/>
              <a:ea typeface="標楷體"/>
            </a:endParaRPr>
          </a:p>
          <a:p>
            <a:pPr marL="0" lvl="0" indent="0" algn="just">
              <a:lnSpc>
                <a:spcPts val="2900"/>
              </a:lnSpc>
              <a:spcBef>
                <a:spcPts val="1200"/>
              </a:spcBef>
              <a:buNone/>
            </a:pPr>
            <a:r>
              <a:rPr lang="zh-TW" altLang="zh-TW" sz="2800" dirty="0">
                <a:solidFill>
                  <a:prstClr val="black"/>
                </a:solidFill>
                <a:latin typeface="Times New Roman"/>
                <a:ea typeface="標楷體"/>
              </a:rPr>
              <a:t>瓶中，再將發酵瓶分別放入不同溫度的恆溫水浴中，並組成三組排水集氣裝置</a:t>
            </a:r>
            <a:r>
              <a:rPr lang="zh-TW" altLang="zh-TW" sz="2800" dirty="0" smtClean="0">
                <a:solidFill>
                  <a:prstClr val="black"/>
                </a:solidFill>
                <a:latin typeface="Times New Roman"/>
                <a:ea typeface="標楷體"/>
              </a:rPr>
              <a:t>。</a:t>
            </a:r>
            <a:endParaRPr lang="en-US" altLang="zh-TW" sz="2800" dirty="0">
              <a:solidFill>
                <a:prstClr val="black"/>
              </a:solidFill>
              <a:latin typeface="Times New Roman"/>
              <a:ea typeface="標楷體"/>
            </a:endParaRPr>
          </a:p>
          <a:p>
            <a:pPr marL="0" lvl="0" indent="0" algn="just">
              <a:lnSpc>
                <a:spcPts val="2900"/>
              </a:lnSpc>
              <a:spcBef>
                <a:spcPts val="1200"/>
              </a:spcBef>
              <a:buNone/>
            </a:pPr>
            <a:r>
              <a:rPr lang="en-US" altLang="zh-TW" sz="2800" dirty="0">
                <a:solidFill>
                  <a:prstClr val="black"/>
                </a:solidFill>
                <a:latin typeface="Times New Roman"/>
                <a:ea typeface="標楷體"/>
              </a:rPr>
              <a:t>3</a:t>
            </a:r>
            <a:r>
              <a:rPr lang="zh-TW" altLang="zh-TW" sz="2800" dirty="0">
                <a:solidFill>
                  <a:prstClr val="black"/>
                </a:solidFill>
                <a:latin typeface="Times New Roman"/>
                <a:ea typeface="標楷體"/>
              </a:rPr>
              <a:t>、次日開始，每隔</a:t>
            </a:r>
            <a:r>
              <a:rPr lang="en-US" altLang="zh-TW" sz="2800" dirty="0">
                <a:solidFill>
                  <a:prstClr val="black"/>
                </a:solidFill>
                <a:latin typeface="Times New Roman"/>
                <a:ea typeface="標楷體"/>
              </a:rPr>
              <a:t>24</a:t>
            </a:r>
            <a:r>
              <a:rPr lang="zh-TW" altLang="zh-TW" sz="2800" dirty="0">
                <a:solidFill>
                  <a:prstClr val="black"/>
                </a:solidFill>
                <a:latin typeface="Times New Roman"/>
                <a:ea typeface="標楷體"/>
              </a:rPr>
              <a:t>小時，定時測量一次集氣瓶中的排開水量</a:t>
            </a:r>
            <a:r>
              <a:rPr lang="zh-TW" altLang="zh-TW" sz="2800" dirty="0" smtClean="0">
                <a:solidFill>
                  <a:prstClr val="black"/>
                </a:solidFill>
                <a:latin typeface="Times New Roman"/>
                <a:ea typeface="標楷體"/>
              </a:rPr>
              <a:t>，</a:t>
            </a:r>
            <a:r>
              <a:rPr lang="en-US" altLang="zh-TW" sz="2800" dirty="0" smtClean="0">
                <a:solidFill>
                  <a:prstClr val="black"/>
                </a:solidFill>
                <a:latin typeface="Times New Roman"/>
                <a:ea typeface="標楷體"/>
              </a:rPr>
              <a:t> </a:t>
            </a:r>
            <a:r>
              <a:rPr lang="zh-TW" altLang="zh-TW" sz="2800" dirty="0">
                <a:solidFill>
                  <a:prstClr val="black"/>
                </a:solidFill>
                <a:latin typeface="Times New Roman"/>
                <a:ea typeface="標楷體"/>
              </a:rPr>
              <a:t>並記錄之。</a:t>
            </a:r>
            <a:endParaRPr lang="zh-TW" altLang="zh-TW" sz="2800" dirty="0">
              <a:solidFill>
                <a:prstClr val="black"/>
              </a:solidFill>
              <a:latin typeface="Times New Roman"/>
              <a:ea typeface="華康中明體"/>
            </a:endParaRPr>
          </a:p>
          <a:p>
            <a:pPr marL="0" lvl="0" indent="0" algn="just">
              <a:lnSpc>
                <a:spcPts val="2900"/>
              </a:lnSpc>
              <a:spcBef>
                <a:spcPts val="1200"/>
              </a:spcBef>
              <a:buNone/>
            </a:pPr>
            <a:r>
              <a:rPr lang="en-US" altLang="zh-TW" sz="2800" dirty="0">
                <a:solidFill>
                  <a:prstClr val="black"/>
                </a:solidFill>
                <a:latin typeface="Times New Roman"/>
                <a:ea typeface="標楷體"/>
              </a:rPr>
              <a:t>4</a:t>
            </a:r>
            <a:r>
              <a:rPr lang="zh-TW" altLang="zh-TW" sz="2800" dirty="0">
                <a:solidFill>
                  <a:prstClr val="black"/>
                </a:solidFill>
                <a:latin typeface="Times New Roman"/>
                <a:ea typeface="標楷體"/>
              </a:rPr>
              <a:t>、檢測集氣瓶內的氣體，以確保收集氣體的過程，發酵還在進行。</a:t>
            </a:r>
            <a:endParaRPr lang="zh-TW" altLang="zh-TW" sz="2800" dirty="0">
              <a:solidFill>
                <a:prstClr val="black"/>
              </a:solidFill>
              <a:latin typeface="Times New Roman"/>
              <a:ea typeface="華康中明體"/>
            </a:endParaRPr>
          </a:p>
          <a:p>
            <a:pPr marL="0" lvl="0" indent="0" algn="just">
              <a:lnSpc>
                <a:spcPts val="2900"/>
              </a:lnSpc>
              <a:spcBef>
                <a:spcPts val="1200"/>
              </a:spcBef>
              <a:buNone/>
            </a:pPr>
            <a:r>
              <a:rPr lang="en-US" altLang="zh-TW" sz="2800" dirty="0">
                <a:solidFill>
                  <a:prstClr val="black"/>
                </a:solidFill>
                <a:latin typeface="Times New Roman"/>
                <a:ea typeface="標楷體"/>
              </a:rPr>
              <a:t>5</a:t>
            </a:r>
            <a:r>
              <a:rPr lang="zh-TW" altLang="zh-TW" sz="2800" dirty="0">
                <a:solidFill>
                  <a:prstClr val="black"/>
                </a:solidFill>
                <a:latin typeface="Times New Roman"/>
                <a:ea typeface="標楷體"/>
              </a:rPr>
              <a:t>、每日於檢測後，將集氣瓶重新裝滿水再放回水槽中</a:t>
            </a:r>
            <a:r>
              <a:rPr lang="zh-TW" altLang="zh-TW" sz="2800" dirty="0" smtClean="0">
                <a:solidFill>
                  <a:prstClr val="black"/>
                </a:solidFill>
                <a:latin typeface="Times New Roman"/>
                <a:ea typeface="標楷體"/>
              </a:rPr>
              <a:t>，</a:t>
            </a:r>
            <a:endParaRPr lang="en-US" altLang="zh-TW" sz="2800" dirty="0">
              <a:solidFill>
                <a:prstClr val="black"/>
              </a:solidFill>
              <a:latin typeface="Times New Roman"/>
              <a:ea typeface="標楷體"/>
            </a:endParaRPr>
          </a:p>
          <a:p>
            <a:pPr marL="0" lvl="0" indent="0" algn="just">
              <a:lnSpc>
                <a:spcPts val="2900"/>
              </a:lnSpc>
              <a:spcBef>
                <a:spcPts val="1200"/>
              </a:spcBef>
              <a:buNone/>
            </a:pPr>
            <a:r>
              <a:rPr lang="zh-TW" altLang="zh-TW" sz="2800" dirty="0">
                <a:solidFill>
                  <a:prstClr val="black"/>
                </a:solidFill>
                <a:latin typeface="Times New Roman"/>
                <a:ea typeface="標楷體"/>
              </a:rPr>
              <a:t>繼續收集氣體。實驗結果如表</a:t>
            </a:r>
            <a:r>
              <a:rPr lang="en-US" altLang="zh-TW" sz="2800" dirty="0">
                <a:solidFill>
                  <a:prstClr val="black"/>
                </a:solidFill>
                <a:latin typeface="Times New Roman"/>
                <a:ea typeface="標楷體"/>
              </a:rPr>
              <a:t>(</a:t>
            </a:r>
            <a:r>
              <a:rPr lang="zh-TW" altLang="zh-TW" sz="2800" dirty="0">
                <a:solidFill>
                  <a:prstClr val="black"/>
                </a:solidFill>
                <a:latin typeface="Times New Roman"/>
                <a:ea typeface="標楷體"/>
              </a:rPr>
              <a:t>十</a:t>
            </a:r>
            <a:r>
              <a:rPr lang="en-US" altLang="zh-TW" sz="2800" dirty="0">
                <a:solidFill>
                  <a:prstClr val="black"/>
                </a:solidFill>
                <a:latin typeface="Times New Roman"/>
                <a:ea typeface="標楷體"/>
              </a:rPr>
              <a:t>)</a:t>
            </a:r>
            <a:r>
              <a:rPr lang="zh-TW" altLang="zh-TW" sz="2800" dirty="0">
                <a:solidFill>
                  <a:prstClr val="black"/>
                </a:solidFill>
                <a:latin typeface="Times New Roman"/>
                <a:ea typeface="標楷體"/>
              </a:rPr>
              <a:t>所示：</a:t>
            </a:r>
            <a:endParaRPr lang="zh-TW" altLang="zh-TW" sz="2800" dirty="0">
              <a:solidFill>
                <a:prstClr val="black"/>
              </a:solidFill>
              <a:latin typeface="Times New Roman"/>
              <a:ea typeface="華康中明體"/>
            </a:endParaRPr>
          </a:p>
          <a:p>
            <a:endParaRPr lang="zh-TW" altLang="en-US" dirty="0"/>
          </a:p>
        </p:txBody>
      </p:sp>
    </p:spTree>
    <p:extLst>
      <p:ext uri="{BB962C8B-B14F-4D97-AF65-F5344CB8AC3E}">
        <p14:creationId xmlns:p14="http://schemas.microsoft.com/office/powerpoint/2010/main" val="139531678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457200" y="274638"/>
            <a:ext cx="8229600" cy="3441700"/>
          </a:xfrm>
        </p:spPr>
        <p:txBody>
          <a:bodyPr anchor="t"/>
          <a:lstStyle/>
          <a:p>
            <a:pPr algn="l"/>
            <a:r>
              <a:rPr lang="zh-TW" altLang="en-US" sz="2800"/>
              <a:t>智耀在筆直的跑道上折返跑，他從</a:t>
            </a:r>
            <a:r>
              <a:rPr lang="en-US" altLang="zh-TW" sz="2800"/>
              <a:t>P</a:t>
            </a:r>
            <a:r>
              <a:rPr lang="zh-TW" altLang="en-US" sz="2800"/>
              <a:t>點起跑，其路徑為</a:t>
            </a:r>
            <a:r>
              <a:rPr lang="en-US" altLang="zh-TW" sz="2800"/>
              <a:t>P → Q → P → Q → P → S</a:t>
            </a:r>
            <a:r>
              <a:rPr lang="zh-TW" altLang="en-US" sz="2800"/>
              <a:t>，總共歷時</a:t>
            </a:r>
            <a:r>
              <a:rPr lang="en-US" altLang="zh-TW" sz="2800"/>
              <a:t>15 s</a:t>
            </a:r>
            <a:r>
              <a:rPr lang="zh-TW" altLang="en-US" sz="2800"/>
              <a:t>，如附圖所示。下列何者可表示此次智耀折返跑的平均速率？</a:t>
            </a:r>
            <a:br>
              <a:rPr lang="zh-TW" altLang="en-US" sz="2800"/>
            </a:br>
            <a:r>
              <a:rPr lang="zh-TW" altLang="en-US" sz="2800"/>
              <a:t/>
            </a:r>
            <a:br>
              <a:rPr lang="zh-TW" altLang="en-US" sz="2800"/>
            </a:br>
            <a:r>
              <a:rPr lang="en-US" altLang="zh-TW" sz="2800"/>
              <a:t>(A) 0.33 m</a:t>
            </a:r>
            <a:r>
              <a:rPr lang="zh-TW" altLang="en-US" sz="2800"/>
              <a:t>／</a:t>
            </a:r>
            <a:r>
              <a:rPr lang="en-US" altLang="zh-TW" sz="2800"/>
              <a:t>s</a:t>
            </a:r>
            <a:r>
              <a:rPr lang="zh-TW" altLang="en-US" sz="2800"/>
              <a:t>　　</a:t>
            </a:r>
            <a:r>
              <a:rPr lang="en-US" altLang="zh-TW" sz="2800"/>
              <a:t>(B) 0.33 m</a:t>
            </a:r>
            <a:r>
              <a:rPr lang="zh-TW" altLang="en-US" sz="2800"/>
              <a:t>／</a:t>
            </a:r>
            <a:r>
              <a:rPr lang="en-US" altLang="zh-TW" sz="2800"/>
              <a:t>s</a:t>
            </a:r>
            <a:r>
              <a:rPr lang="zh-TW" altLang="en-US" sz="2800"/>
              <a:t>，方向向西　　</a:t>
            </a:r>
            <a:br>
              <a:rPr lang="zh-TW" altLang="en-US" sz="2800"/>
            </a:br>
            <a:r>
              <a:rPr lang="en-US" altLang="zh-TW" sz="2800"/>
              <a:t>(C) 3 m</a:t>
            </a:r>
            <a:r>
              <a:rPr lang="zh-TW" altLang="en-US" sz="2800"/>
              <a:t>／</a:t>
            </a:r>
            <a:r>
              <a:rPr lang="en-US" altLang="zh-TW" sz="2800"/>
              <a:t>s</a:t>
            </a:r>
            <a:r>
              <a:rPr lang="zh-TW" altLang="en-US" sz="2800"/>
              <a:t>　　　 </a:t>
            </a:r>
            <a:r>
              <a:rPr lang="en-US" altLang="zh-TW" sz="2800"/>
              <a:t>(D) 3 m</a:t>
            </a:r>
            <a:r>
              <a:rPr lang="zh-TW" altLang="en-US" sz="2800"/>
              <a:t>／</a:t>
            </a:r>
            <a:r>
              <a:rPr lang="en-US" altLang="zh-TW" sz="2800"/>
              <a:t>s</a:t>
            </a:r>
            <a:r>
              <a:rPr lang="zh-TW" altLang="en-US" sz="2800"/>
              <a:t>，方向向西</a:t>
            </a:r>
            <a:r>
              <a:rPr lang="zh-TW" altLang="en-US" sz="4000"/>
              <a:t> </a:t>
            </a:r>
          </a:p>
        </p:txBody>
      </p:sp>
      <p:pic>
        <p:nvPicPr>
          <p:cNvPr id="2549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3557588"/>
            <a:ext cx="4752975" cy="1477962"/>
          </a:xfrm>
          <a:prstGeom prst="rect">
            <a:avLst/>
          </a:prstGeom>
          <a:noFill/>
          <a:extLst>
            <a:ext uri="{909E8E84-426E-40DD-AFC4-6F175D3DCCD1}">
              <a14:hiddenFill xmlns:a14="http://schemas.microsoft.com/office/drawing/2010/main">
                <a:solidFill>
                  <a:srgbClr val="FFFFFF"/>
                </a:solidFill>
              </a14:hiddenFill>
            </a:ext>
          </a:extLst>
        </p:spPr>
      </p:pic>
      <p:sp>
        <p:nvSpPr>
          <p:cNvPr id="254980" name="Rectangle 4"/>
          <p:cNvSpPr>
            <a:spLocks noGrp="1" noChangeArrowheads="1"/>
          </p:cNvSpPr>
          <p:nvPr>
            <p:ph type="body" idx="1"/>
          </p:nvPr>
        </p:nvSpPr>
        <p:spPr>
          <a:xfrm>
            <a:off x="457200" y="5229225"/>
            <a:ext cx="8229600" cy="896938"/>
          </a:xfrm>
        </p:spPr>
        <p:txBody>
          <a:bodyPr/>
          <a:lstStyle/>
          <a:p>
            <a:r>
              <a:rPr lang="zh-TW" altLang="en-US"/>
              <a:t>答案：</a:t>
            </a:r>
            <a:r>
              <a:rPr lang="en-US" altLang="zh-TW"/>
              <a:t>C </a:t>
            </a:r>
          </a:p>
        </p:txBody>
      </p:sp>
    </p:spTree>
    <p:extLst>
      <p:ext uri="{BB962C8B-B14F-4D97-AF65-F5344CB8AC3E}">
        <p14:creationId xmlns:p14="http://schemas.microsoft.com/office/powerpoint/2010/main" val="81396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4980">
                                            <p:txEl>
                                              <p:pRg st="0" end="0"/>
                                            </p:txEl>
                                          </p:spTgt>
                                        </p:tgtEl>
                                        <p:attrNameLst>
                                          <p:attrName>style.visibility</p:attrName>
                                        </p:attrNameLst>
                                      </p:cBhvr>
                                      <p:to>
                                        <p:strVal val="visible"/>
                                      </p:to>
                                    </p:set>
                                    <p:animEffect transition="in" filter="box(in)">
                                      <p:cBhvr>
                                        <p:cTn id="7" dur="500"/>
                                        <p:tgtEl>
                                          <p:spTgt spid="2549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build="p"/>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11560" y="332656"/>
            <a:ext cx="7772400" cy="31683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kern="100">
                <a:solidFill>
                  <a:srgbClr val="FF0000"/>
                </a:solidFill>
                <a:latin typeface="華康中黑體" panose="020B0509000000000000" pitchFamily="49" charset="-120"/>
                <a:ea typeface="華康中黑體" panose="020B0509000000000000" pitchFamily="49" charset="-120"/>
                <a:cs typeface="Times New Roman"/>
              </a:rPr>
              <a:t>107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甲、乙、丙三地位於同一條筆直的道路上，且乙地位於甲、丙之間，甲、乙二地的距離為</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S1</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，乙、丙二地的距離為</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S2</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。小明沿著道路由甲地出發經乙地到達丙地後再折返回乙地，其路線即甲→乙→丙→乙，已知此過程小明的平均速度大小為每小時</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3</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公里，平均速率為每小時</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15</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公里，則</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S1</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S2</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為下列何者？</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t>
            </a:r>
            <a:b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b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(A)1</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  (B)1</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2  (C)1</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4  (D)1</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5</a:t>
            </a:r>
            <a:endParaRPr kumimoji="0" lang="zh-TW" altLang="en-US" sz="2400" dirty="0">
              <a:solidFill>
                <a:srgbClr val="000000"/>
              </a:solidFill>
              <a:latin typeface="華康中黑體" panose="020B0509000000000000" pitchFamily="49" charset="-120"/>
              <a:ea typeface="華康中黑體" panose="020B0509000000000000" pitchFamily="49" charset="-120"/>
            </a:endParaRPr>
          </a:p>
        </p:txBody>
      </p:sp>
      <p:sp>
        <p:nvSpPr>
          <p:cNvPr id="3" name="矩形 2"/>
          <p:cNvSpPr/>
          <p:nvPr/>
        </p:nvSpPr>
        <p:spPr>
          <a:xfrm>
            <a:off x="1115616" y="3933056"/>
            <a:ext cx="6840760" cy="1569660"/>
          </a:xfrm>
          <a:prstGeom prst="rect">
            <a:avLst/>
          </a:prstGeom>
        </p:spPr>
        <p:txBody>
          <a:bodyPr wrap="square">
            <a:spAutoFit/>
          </a:bodyPr>
          <a:lstStyle/>
          <a:p>
            <a:pPr fontAlgn="auto">
              <a:spcBef>
                <a:spcPts val="0"/>
              </a:spcBef>
              <a:spcAft>
                <a:spcPts val="0"/>
              </a:spcAft>
            </a:pPr>
            <a:r>
              <a:rPr kumimoji="0" lang="zh-TW" altLang="zh-TW" sz="2400" kern="100" dirty="0">
                <a:solidFill>
                  <a:srgbClr val="FF0000"/>
                </a:solidFill>
                <a:latin typeface="Calibri"/>
                <a:ea typeface="標楷體"/>
                <a:cs typeface="Times New Roman"/>
              </a:rPr>
              <a:t>答案：</a:t>
            </a:r>
            <a:r>
              <a:rPr kumimoji="0" lang="en-US" altLang="zh-TW" sz="2400" kern="100" dirty="0">
                <a:solidFill>
                  <a:srgbClr val="FF0000"/>
                </a:solidFill>
                <a:latin typeface="Calibri"/>
                <a:ea typeface="新細明體"/>
                <a:cs typeface="Times New Roman"/>
              </a:rPr>
              <a:t>(B)</a:t>
            </a:r>
            <a:endParaRPr kumimoji="0" lang="zh-TW" altLang="zh-TW" sz="2400" kern="100" dirty="0">
              <a:solidFill>
                <a:prstClr val="black"/>
              </a:solidFill>
              <a:latin typeface="Calibri"/>
              <a:ea typeface="新細明體"/>
              <a:cs typeface="Times New Roman"/>
            </a:endParaRPr>
          </a:p>
          <a:p>
            <a:pPr fontAlgn="auto">
              <a:spcBef>
                <a:spcPts val="0"/>
              </a:spcBef>
              <a:spcAft>
                <a:spcPts val="0"/>
              </a:spcAft>
            </a:pPr>
            <a:r>
              <a:rPr kumimoji="0" lang="zh-TW" altLang="zh-TW" sz="2400" kern="100" dirty="0">
                <a:solidFill>
                  <a:srgbClr val="0000FF"/>
                </a:solidFill>
                <a:latin typeface="Calibri"/>
                <a:ea typeface="標楷體"/>
                <a:cs typeface="Times New Roman"/>
              </a:rPr>
              <a:t>解析：</a:t>
            </a:r>
            <a:r>
              <a:rPr kumimoji="0" lang="zh-TW" altLang="zh-TW" sz="2400" kern="100" dirty="0">
                <a:solidFill>
                  <a:srgbClr val="0000FF"/>
                </a:solidFill>
                <a:latin typeface="Calibri"/>
                <a:ea typeface="新細明體"/>
                <a:cs typeface="Times New Roman"/>
              </a:rPr>
              <a:t>平均速度＝</a:t>
            </a:r>
            <a:r>
              <a:rPr kumimoji="0" lang="en-US" altLang="zh-TW" sz="2400" kern="100" dirty="0">
                <a:solidFill>
                  <a:srgbClr val="0000FF"/>
                </a:solidFill>
                <a:latin typeface="Calibri"/>
                <a:ea typeface="新細明體"/>
                <a:cs typeface="Times New Roman"/>
              </a:rPr>
              <a:t>S</a:t>
            </a:r>
            <a:r>
              <a:rPr kumimoji="0" lang="en-US" altLang="zh-TW" sz="2400" kern="100" baseline="-25000" dirty="0">
                <a:solidFill>
                  <a:srgbClr val="0000FF"/>
                </a:solidFill>
                <a:latin typeface="Calibri"/>
                <a:ea typeface="新細明體"/>
                <a:cs typeface="Times New Roman"/>
              </a:rPr>
              <a:t>1</a:t>
            </a:r>
            <a:r>
              <a:rPr kumimoji="0" lang="zh-TW" altLang="zh-TW" sz="2400" kern="100" dirty="0">
                <a:solidFill>
                  <a:srgbClr val="0000FF"/>
                </a:solidFill>
                <a:latin typeface="Calibri"/>
                <a:ea typeface="新細明體"/>
                <a:cs typeface="Times New Roman"/>
              </a:rPr>
              <a:t>／</a:t>
            </a:r>
            <a:r>
              <a:rPr kumimoji="0" lang="en-US" altLang="zh-TW" sz="2400" kern="100" dirty="0">
                <a:solidFill>
                  <a:srgbClr val="0000FF"/>
                </a:solidFill>
                <a:latin typeface="Calibri"/>
                <a:ea typeface="新細明體"/>
                <a:cs typeface="Times New Roman"/>
              </a:rPr>
              <a:t>t</a:t>
            </a:r>
            <a:r>
              <a:rPr kumimoji="0" lang="zh-TW" altLang="zh-TW" sz="2400" kern="100" dirty="0">
                <a:solidFill>
                  <a:srgbClr val="0000FF"/>
                </a:solidFill>
                <a:latin typeface="Calibri"/>
                <a:ea typeface="新細明體"/>
                <a:cs typeface="Times New Roman"/>
              </a:rPr>
              <a:t>＝</a:t>
            </a:r>
            <a:r>
              <a:rPr kumimoji="0" lang="en-US" altLang="zh-TW" sz="2400" kern="100" dirty="0">
                <a:solidFill>
                  <a:srgbClr val="0000FF"/>
                </a:solidFill>
                <a:latin typeface="Calibri"/>
                <a:ea typeface="新細明體"/>
                <a:cs typeface="Times New Roman"/>
              </a:rPr>
              <a:t>3</a:t>
            </a:r>
            <a:r>
              <a:rPr kumimoji="0" lang="zh-TW" altLang="zh-TW" sz="2400" kern="100" dirty="0">
                <a:solidFill>
                  <a:srgbClr val="0000FF"/>
                </a:solidFill>
                <a:latin typeface="Calibri"/>
                <a:ea typeface="新細明體"/>
                <a:cs typeface="Times New Roman"/>
              </a:rPr>
              <a:t>公里／小時；</a:t>
            </a:r>
            <a:endParaRPr kumimoji="0" lang="en-US" altLang="zh-TW" sz="2400" kern="100" dirty="0">
              <a:solidFill>
                <a:srgbClr val="0000FF"/>
              </a:solidFill>
              <a:latin typeface="Calibri"/>
              <a:ea typeface="新細明體"/>
              <a:cs typeface="Times New Roman"/>
            </a:endParaRPr>
          </a:p>
          <a:p>
            <a:pPr fontAlgn="auto">
              <a:spcBef>
                <a:spcPts val="0"/>
              </a:spcBef>
              <a:spcAft>
                <a:spcPts val="0"/>
              </a:spcAft>
            </a:pPr>
            <a:r>
              <a:rPr kumimoji="0" lang="zh-TW" altLang="zh-TW" sz="2400" kern="100" dirty="0">
                <a:solidFill>
                  <a:srgbClr val="0000FF"/>
                </a:solidFill>
                <a:latin typeface="Calibri"/>
                <a:ea typeface="新細明體"/>
                <a:cs typeface="Times New Roman"/>
              </a:rPr>
              <a:t>平均速率＝（</a:t>
            </a:r>
            <a:r>
              <a:rPr kumimoji="0" lang="en-US" altLang="zh-TW" sz="2400" kern="100" dirty="0">
                <a:solidFill>
                  <a:srgbClr val="0000FF"/>
                </a:solidFill>
                <a:latin typeface="Calibri"/>
                <a:ea typeface="新細明體"/>
                <a:cs typeface="Times New Roman"/>
              </a:rPr>
              <a:t>S</a:t>
            </a:r>
            <a:r>
              <a:rPr kumimoji="0" lang="en-US" altLang="zh-TW" sz="2400" kern="100" baseline="-25000" dirty="0">
                <a:solidFill>
                  <a:srgbClr val="0000FF"/>
                </a:solidFill>
                <a:latin typeface="Calibri"/>
                <a:ea typeface="新細明體"/>
                <a:cs typeface="Times New Roman"/>
              </a:rPr>
              <a:t>1</a:t>
            </a:r>
            <a:r>
              <a:rPr kumimoji="0" lang="zh-TW" altLang="zh-TW" sz="2400" kern="100" dirty="0">
                <a:solidFill>
                  <a:srgbClr val="0000FF"/>
                </a:solidFill>
                <a:latin typeface="Calibri"/>
                <a:ea typeface="新細明體"/>
                <a:cs typeface="Times New Roman"/>
              </a:rPr>
              <a:t>＋</a:t>
            </a:r>
            <a:r>
              <a:rPr kumimoji="0" lang="en-US" altLang="zh-TW" sz="2400" kern="100" dirty="0">
                <a:solidFill>
                  <a:srgbClr val="0000FF"/>
                </a:solidFill>
                <a:latin typeface="Calibri"/>
                <a:ea typeface="新細明體"/>
                <a:cs typeface="Times New Roman"/>
              </a:rPr>
              <a:t>S</a:t>
            </a:r>
            <a:r>
              <a:rPr kumimoji="0" lang="en-US" altLang="zh-TW" sz="2400" kern="100" baseline="-25000" dirty="0">
                <a:solidFill>
                  <a:srgbClr val="0000FF"/>
                </a:solidFill>
                <a:latin typeface="Calibri"/>
                <a:ea typeface="新細明體"/>
                <a:cs typeface="Times New Roman"/>
              </a:rPr>
              <a:t>2</a:t>
            </a:r>
            <a:r>
              <a:rPr kumimoji="0" lang="zh-TW" altLang="zh-TW" sz="2400" kern="100" dirty="0">
                <a:solidFill>
                  <a:srgbClr val="0000FF"/>
                </a:solidFill>
                <a:latin typeface="Calibri"/>
                <a:ea typeface="新細明體"/>
                <a:cs typeface="Times New Roman"/>
              </a:rPr>
              <a:t>＋</a:t>
            </a:r>
            <a:r>
              <a:rPr kumimoji="0" lang="en-US" altLang="zh-TW" sz="2400" kern="100" dirty="0">
                <a:solidFill>
                  <a:srgbClr val="0000FF"/>
                </a:solidFill>
                <a:latin typeface="Calibri"/>
                <a:ea typeface="新細明體"/>
                <a:cs typeface="Times New Roman"/>
              </a:rPr>
              <a:t>S</a:t>
            </a:r>
            <a:r>
              <a:rPr kumimoji="0" lang="en-US" altLang="zh-TW" sz="2400" kern="100" baseline="-25000" dirty="0">
                <a:solidFill>
                  <a:srgbClr val="0000FF"/>
                </a:solidFill>
                <a:latin typeface="Calibri"/>
                <a:ea typeface="新細明體"/>
                <a:cs typeface="Times New Roman"/>
              </a:rPr>
              <a:t>2</a:t>
            </a:r>
            <a:r>
              <a:rPr kumimoji="0" lang="zh-TW" altLang="zh-TW" sz="2400" kern="100" dirty="0">
                <a:solidFill>
                  <a:srgbClr val="0000FF"/>
                </a:solidFill>
                <a:latin typeface="Calibri"/>
                <a:ea typeface="新細明體"/>
                <a:cs typeface="Times New Roman"/>
              </a:rPr>
              <a:t>）／</a:t>
            </a:r>
            <a:r>
              <a:rPr kumimoji="0" lang="en-US" altLang="zh-TW" sz="2400" kern="100" dirty="0">
                <a:solidFill>
                  <a:srgbClr val="0000FF"/>
                </a:solidFill>
                <a:latin typeface="Calibri"/>
                <a:ea typeface="新細明體"/>
                <a:cs typeface="Times New Roman"/>
              </a:rPr>
              <a:t>t</a:t>
            </a:r>
            <a:r>
              <a:rPr kumimoji="0" lang="zh-TW" altLang="zh-TW" sz="2400" kern="100" dirty="0">
                <a:solidFill>
                  <a:srgbClr val="0000FF"/>
                </a:solidFill>
                <a:latin typeface="Calibri"/>
                <a:ea typeface="新細明體"/>
                <a:cs typeface="Times New Roman"/>
              </a:rPr>
              <a:t>＝</a:t>
            </a:r>
            <a:r>
              <a:rPr kumimoji="0" lang="en-US" altLang="zh-TW" sz="2400" kern="100" dirty="0">
                <a:solidFill>
                  <a:srgbClr val="0000FF"/>
                </a:solidFill>
                <a:latin typeface="Calibri"/>
                <a:ea typeface="新細明體"/>
                <a:cs typeface="Times New Roman"/>
              </a:rPr>
              <a:t>15</a:t>
            </a:r>
            <a:r>
              <a:rPr kumimoji="0" lang="zh-TW" altLang="zh-TW" sz="2400" kern="100" dirty="0">
                <a:solidFill>
                  <a:srgbClr val="0000FF"/>
                </a:solidFill>
                <a:latin typeface="Calibri"/>
                <a:ea typeface="新細明體"/>
                <a:cs typeface="Times New Roman"/>
              </a:rPr>
              <a:t>公里／小時；</a:t>
            </a:r>
            <a:endParaRPr kumimoji="0" lang="en-US" altLang="zh-TW" sz="2400" kern="100" dirty="0">
              <a:solidFill>
                <a:srgbClr val="0000FF"/>
              </a:solidFill>
              <a:latin typeface="Calibri"/>
              <a:ea typeface="新細明體"/>
              <a:cs typeface="Times New Roman"/>
            </a:endParaRPr>
          </a:p>
          <a:p>
            <a:pPr fontAlgn="auto">
              <a:spcBef>
                <a:spcPts val="0"/>
              </a:spcBef>
              <a:spcAft>
                <a:spcPts val="0"/>
              </a:spcAft>
            </a:pPr>
            <a:r>
              <a:rPr kumimoji="0" lang="zh-TW" altLang="zh-TW" sz="2400" kern="100" dirty="0">
                <a:solidFill>
                  <a:srgbClr val="0000FF"/>
                </a:solidFill>
                <a:latin typeface="Calibri"/>
                <a:ea typeface="新細明體"/>
                <a:cs typeface="Times New Roman"/>
              </a:rPr>
              <a:t>可得</a:t>
            </a:r>
            <a:r>
              <a:rPr kumimoji="0" lang="en-US" altLang="zh-TW" sz="2400" kern="100" dirty="0">
                <a:solidFill>
                  <a:srgbClr val="0000FF"/>
                </a:solidFill>
                <a:latin typeface="Calibri"/>
                <a:ea typeface="新細明體"/>
                <a:cs typeface="Times New Roman"/>
              </a:rPr>
              <a:t>S</a:t>
            </a:r>
            <a:r>
              <a:rPr kumimoji="0" lang="en-US" altLang="zh-TW" sz="2400" kern="100" baseline="-25000" dirty="0">
                <a:solidFill>
                  <a:srgbClr val="0000FF"/>
                </a:solidFill>
                <a:latin typeface="Calibri"/>
                <a:ea typeface="新細明體"/>
                <a:cs typeface="Times New Roman"/>
              </a:rPr>
              <a:t>1</a:t>
            </a:r>
            <a:r>
              <a:rPr kumimoji="0" lang="zh-TW" altLang="zh-TW" sz="2400" kern="100" dirty="0">
                <a:solidFill>
                  <a:srgbClr val="0000FF"/>
                </a:solidFill>
                <a:latin typeface="Calibri"/>
                <a:ea typeface="新細明體"/>
                <a:cs typeface="Times New Roman"/>
              </a:rPr>
              <a:t>：</a:t>
            </a:r>
            <a:r>
              <a:rPr kumimoji="0" lang="en-US" altLang="zh-TW" sz="2400" kern="100" dirty="0">
                <a:solidFill>
                  <a:srgbClr val="0000FF"/>
                </a:solidFill>
                <a:latin typeface="Calibri"/>
                <a:ea typeface="新細明體"/>
                <a:cs typeface="Times New Roman"/>
              </a:rPr>
              <a:t>S</a:t>
            </a:r>
            <a:r>
              <a:rPr kumimoji="0" lang="en-US" altLang="zh-TW" sz="2400" kern="100" baseline="-25000" dirty="0">
                <a:solidFill>
                  <a:srgbClr val="0000FF"/>
                </a:solidFill>
                <a:latin typeface="Calibri"/>
                <a:ea typeface="新細明體"/>
                <a:cs typeface="Times New Roman"/>
              </a:rPr>
              <a:t>2</a:t>
            </a:r>
            <a:r>
              <a:rPr kumimoji="0" lang="en-US" altLang="zh-TW" sz="2400" kern="100" dirty="0">
                <a:solidFill>
                  <a:srgbClr val="0000FF"/>
                </a:solidFill>
                <a:latin typeface="Calibri"/>
                <a:ea typeface="新細明體"/>
                <a:cs typeface="Times New Roman"/>
              </a:rPr>
              <a:t>=3</a:t>
            </a:r>
            <a:r>
              <a:rPr kumimoji="0" lang="zh-TW" altLang="zh-TW" sz="2400" kern="100" dirty="0">
                <a:solidFill>
                  <a:srgbClr val="0000FF"/>
                </a:solidFill>
                <a:latin typeface="Calibri"/>
                <a:ea typeface="新細明體"/>
                <a:cs typeface="Times New Roman"/>
              </a:rPr>
              <a:t>：</a:t>
            </a:r>
            <a:r>
              <a:rPr kumimoji="0" lang="en-US" altLang="zh-TW" sz="2400" kern="100" dirty="0">
                <a:solidFill>
                  <a:srgbClr val="0000FF"/>
                </a:solidFill>
                <a:latin typeface="Calibri"/>
                <a:ea typeface="新細明體"/>
                <a:cs typeface="Times New Roman"/>
              </a:rPr>
              <a:t>6</a:t>
            </a:r>
            <a:r>
              <a:rPr kumimoji="0" lang="zh-TW" altLang="zh-TW" sz="2400" kern="100" dirty="0">
                <a:solidFill>
                  <a:srgbClr val="0000FF"/>
                </a:solidFill>
                <a:latin typeface="Calibri"/>
                <a:ea typeface="新細明體"/>
                <a:cs typeface="Times New Roman"/>
              </a:rPr>
              <a:t>＝</a:t>
            </a:r>
            <a:r>
              <a:rPr kumimoji="0" lang="en-US" altLang="zh-TW" sz="2400" kern="100" dirty="0">
                <a:solidFill>
                  <a:srgbClr val="0000FF"/>
                </a:solidFill>
                <a:latin typeface="Calibri"/>
                <a:ea typeface="新細明體"/>
                <a:cs typeface="Times New Roman"/>
              </a:rPr>
              <a:t>1</a:t>
            </a:r>
            <a:r>
              <a:rPr kumimoji="0" lang="zh-TW" altLang="zh-TW" sz="2400" kern="100" dirty="0">
                <a:solidFill>
                  <a:srgbClr val="0000FF"/>
                </a:solidFill>
                <a:latin typeface="Calibri"/>
                <a:ea typeface="新細明體"/>
                <a:cs typeface="Times New Roman"/>
              </a:rPr>
              <a:t>：</a:t>
            </a:r>
            <a:r>
              <a:rPr kumimoji="0" lang="en-US" altLang="zh-TW" sz="2400" kern="100" dirty="0">
                <a:solidFill>
                  <a:srgbClr val="0000FF"/>
                </a:solidFill>
                <a:latin typeface="Calibri"/>
                <a:ea typeface="新細明體"/>
                <a:cs typeface="Times New Roman"/>
              </a:rPr>
              <a:t>2</a:t>
            </a:r>
            <a:r>
              <a:rPr kumimoji="0" lang="zh-TW" altLang="zh-TW" sz="2400" kern="100" dirty="0">
                <a:solidFill>
                  <a:srgbClr val="0000FF"/>
                </a:solidFill>
                <a:latin typeface="Calibri"/>
                <a:ea typeface="新細明體"/>
                <a:cs typeface="Times New Roman"/>
              </a:rPr>
              <a:t>。</a:t>
            </a:r>
            <a:endParaRPr kumimoji="0" lang="zh-TW" altLang="zh-TW" sz="2400" kern="100" dirty="0">
              <a:solidFill>
                <a:prstClr val="black"/>
              </a:solidFill>
              <a:latin typeface="Calibri"/>
              <a:ea typeface="新細明體"/>
              <a:cs typeface="Times New Roman"/>
            </a:endParaRPr>
          </a:p>
        </p:txBody>
      </p:sp>
    </p:spTree>
    <p:extLst>
      <p:ext uri="{BB962C8B-B14F-4D97-AF65-F5344CB8AC3E}">
        <p14:creationId xmlns:p14="http://schemas.microsoft.com/office/powerpoint/2010/main" val="336270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body" idx="1"/>
          </p:nvPr>
        </p:nvSpPr>
        <p:spPr>
          <a:xfrm>
            <a:off x="468313" y="260350"/>
            <a:ext cx="8229600" cy="1612900"/>
          </a:xfrm>
        </p:spPr>
        <p:txBody>
          <a:bodyPr/>
          <a:lstStyle/>
          <a:p>
            <a:r>
              <a:rPr lang="en-US" altLang="zh-TW" sz="2400">
                <a:solidFill>
                  <a:srgbClr val="FF0000"/>
                </a:solidFill>
              </a:rPr>
              <a:t>106</a:t>
            </a:r>
            <a:r>
              <a:rPr lang="zh-TW" altLang="en-US" sz="2400"/>
              <a:t>下圖為小育在海邊依序拍攝的四張照片，其角落的標號表示拍攝的先後順序，四張照片均在相同位置、相同角度下拍攝，已知照片中的小威在練習投籃，騎車的阿祁，在拍攝過程中沿著欄杆旁的筆直道路作「等速度運動」。 </a:t>
            </a:r>
          </a:p>
        </p:txBody>
      </p:sp>
      <p:pic>
        <p:nvPicPr>
          <p:cNvPr id="327683" name="Picture 3" descr="106Y8ML2A0-K-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889317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1690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body" idx="1"/>
          </p:nvPr>
        </p:nvSpPr>
        <p:spPr>
          <a:xfrm>
            <a:off x="468313" y="404813"/>
            <a:ext cx="8229600" cy="3744912"/>
          </a:xfrm>
        </p:spPr>
        <p:txBody>
          <a:bodyPr/>
          <a:lstStyle/>
          <a:p>
            <a:r>
              <a:rPr lang="en-US" altLang="zh-TW" b="1"/>
              <a:t>	</a:t>
            </a:r>
            <a:r>
              <a:rPr lang="zh-TW" altLang="en-US" sz="2800"/>
              <a:t>假設路邊的欄杆，兩兩之間的距離均相同。拍攝照片</a:t>
            </a:r>
            <a:r>
              <a:rPr lang="en-US" altLang="zh-TW" sz="2800"/>
              <a:t>1</a:t>
            </a:r>
            <a:r>
              <a:rPr lang="zh-TW" altLang="en-US" sz="2800"/>
              <a:t>至拍攝照片</a:t>
            </a:r>
            <a:r>
              <a:rPr lang="en-US" altLang="zh-TW" sz="2800"/>
              <a:t>2</a:t>
            </a:r>
            <a:r>
              <a:rPr lang="zh-TW" altLang="en-US" sz="2800"/>
              <a:t>之間的時間間隔為</a:t>
            </a:r>
            <a:r>
              <a:rPr lang="en-US" altLang="zh-TW" sz="2800"/>
              <a:t>t1</a:t>
            </a:r>
            <a:r>
              <a:rPr lang="zh-TW" altLang="en-US" sz="2800"/>
              <a:t>秒，拍攝照片</a:t>
            </a:r>
            <a:r>
              <a:rPr lang="en-US" altLang="zh-TW" sz="2800"/>
              <a:t>2</a:t>
            </a:r>
            <a:r>
              <a:rPr lang="zh-TW" altLang="en-US" sz="2800"/>
              <a:t>至拍攝照片</a:t>
            </a:r>
            <a:r>
              <a:rPr lang="en-US" altLang="zh-TW" sz="2800"/>
              <a:t>3</a:t>
            </a:r>
            <a:r>
              <a:rPr lang="zh-TW" altLang="en-US" sz="2800"/>
              <a:t>之間的時間間隔為</a:t>
            </a:r>
            <a:r>
              <a:rPr lang="en-US" altLang="zh-TW" sz="2800"/>
              <a:t>t2</a:t>
            </a:r>
            <a:r>
              <a:rPr lang="zh-TW" altLang="en-US" sz="2800"/>
              <a:t>秒，拍攝照片</a:t>
            </a:r>
            <a:r>
              <a:rPr lang="en-US" altLang="zh-TW" sz="2800"/>
              <a:t>3</a:t>
            </a:r>
            <a:r>
              <a:rPr lang="zh-TW" altLang="en-US" sz="2800"/>
              <a:t>至拍攝照片</a:t>
            </a:r>
            <a:r>
              <a:rPr lang="en-US" altLang="zh-TW" sz="2800"/>
              <a:t>4</a:t>
            </a:r>
            <a:r>
              <a:rPr lang="zh-TW" altLang="en-US" sz="2800"/>
              <a:t>之間的時間間隔為</a:t>
            </a:r>
            <a:r>
              <a:rPr lang="en-US" altLang="zh-TW" sz="2800"/>
              <a:t>t3</a:t>
            </a:r>
            <a:r>
              <a:rPr lang="zh-TW" altLang="en-US" sz="2800"/>
              <a:t>秒。觀察此四張照片，推測</a:t>
            </a:r>
            <a:r>
              <a:rPr lang="en-US" altLang="zh-TW" sz="2800"/>
              <a:t>t1</a:t>
            </a:r>
            <a:r>
              <a:rPr lang="zh-TW" altLang="en-US" sz="2800"/>
              <a:t>、</a:t>
            </a:r>
            <a:r>
              <a:rPr lang="en-US" altLang="zh-TW" sz="2800"/>
              <a:t>t2</a:t>
            </a:r>
            <a:r>
              <a:rPr lang="zh-TW" altLang="en-US" sz="2800"/>
              <a:t>、</a:t>
            </a:r>
            <a:r>
              <a:rPr lang="en-US" altLang="zh-TW" sz="2800"/>
              <a:t>t3</a:t>
            </a:r>
            <a:r>
              <a:rPr lang="zh-TW" altLang="en-US" sz="2800"/>
              <a:t>之間的大小關係為下列何者？</a:t>
            </a:r>
            <a:br>
              <a:rPr lang="zh-TW" altLang="en-US" sz="2800"/>
            </a:br>
            <a:r>
              <a:rPr lang="en-US" altLang="zh-TW" sz="2800"/>
              <a:t>(A) t1</a:t>
            </a:r>
            <a:r>
              <a:rPr lang="zh-TW" altLang="en-US" sz="2800"/>
              <a:t>＞</a:t>
            </a:r>
            <a:r>
              <a:rPr lang="en-US" altLang="zh-TW" sz="2800"/>
              <a:t>t2</a:t>
            </a:r>
            <a:r>
              <a:rPr lang="zh-TW" altLang="en-US" sz="2800"/>
              <a:t>＞</a:t>
            </a:r>
            <a:r>
              <a:rPr lang="en-US" altLang="zh-TW" sz="2800"/>
              <a:t>t3</a:t>
            </a:r>
            <a:r>
              <a:rPr lang="zh-TW" altLang="en-US" sz="2800"/>
              <a:t>　　</a:t>
            </a:r>
            <a:r>
              <a:rPr lang="en-US" altLang="zh-TW" sz="2800"/>
              <a:t>(B) t1</a:t>
            </a:r>
            <a:r>
              <a:rPr lang="zh-TW" altLang="en-US" sz="2800"/>
              <a:t>＝</a:t>
            </a:r>
            <a:r>
              <a:rPr lang="en-US" altLang="zh-TW" sz="2800"/>
              <a:t>t2</a:t>
            </a:r>
            <a:r>
              <a:rPr lang="zh-TW" altLang="en-US" sz="2800"/>
              <a:t>＜</a:t>
            </a:r>
            <a:r>
              <a:rPr lang="en-US" altLang="zh-TW" sz="2800"/>
              <a:t>t3</a:t>
            </a:r>
            <a:br>
              <a:rPr lang="en-US" altLang="zh-TW" sz="2800"/>
            </a:br>
            <a:r>
              <a:rPr lang="en-US" altLang="zh-TW" sz="2800"/>
              <a:t>(C) t1</a:t>
            </a:r>
            <a:r>
              <a:rPr lang="zh-TW" altLang="en-US" sz="2800"/>
              <a:t>＝</a:t>
            </a:r>
            <a:r>
              <a:rPr lang="en-US" altLang="zh-TW" sz="2800"/>
              <a:t>t2</a:t>
            </a:r>
            <a:r>
              <a:rPr lang="zh-TW" altLang="en-US" sz="2800"/>
              <a:t>＝</a:t>
            </a:r>
            <a:r>
              <a:rPr lang="en-US" altLang="zh-TW" sz="2800"/>
              <a:t>t3</a:t>
            </a:r>
            <a:r>
              <a:rPr lang="zh-TW" altLang="en-US" sz="2800"/>
              <a:t>　　</a:t>
            </a:r>
            <a:r>
              <a:rPr lang="en-US" altLang="zh-TW" sz="2800"/>
              <a:t>(D) t1</a:t>
            </a:r>
            <a:r>
              <a:rPr lang="zh-TW" altLang="en-US" sz="2800"/>
              <a:t>＜</a:t>
            </a:r>
            <a:r>
              <a:rPr lang="en-US" altLang="zh-TW" sz="2800"/>
              <a:t>t2</a:t>
            </a:r>
            <a:r>
              <a:rPr lang="zh-TW" altLang="en-US" sz="2800"/>
              <a:t>＜</a:t>
            </a:r>
            <a:r>
              <a:rPr lang="en-US" altLang="zh-TW" sz="2800"/>
              <a:t>t3</a:t>
            </a:r>
          </a:p>
          <a:p>
            <a:endParaRPr lang="en-US" altLang="zh-TW" sz="2800"/>
          </a:p>
        </p:txBody>
      </p:sp>
      <p:sp>
        <p:nvSpPr>
          <p:cNvPr id="328707" name="Rectangle 3"/>
          <p:cNvSpPr>
            <a:spLocks noChangeArrowheads="1"/>
          </p:cNvSpPr>
          <p:nvPr/>
        </p:nvSpPr>
        <p:spPr bwMode="auto">
          <a:xfrm>
            <a:off x="323850" y="6165850"/>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a:solidFill>
                  <a:srgbClr val="000000"/>
                </a:solidFill>
              </a:rPr>
              <a:t>【</a:t>
            </a:r>
            <a:r>
              <a:rPr lang="zh-TW" altLang="en-US">
                <a:solidFill>
                  <a:srgbClr val="000000"/>
                </a:solidFill>
              </a:rPr>
              <a:t>答案</a:t>
            </a:r>
            <a:r>
              <a:rPr lang="en-US" altLang="zh-TW">
                <a:solidFill>
                  <a:srgbClr val="000000"/>
                </a:solidFill>
              </a:rPr>
              <a:t>】D</a:t>
            </a:r>
          </a:p>
        </p:txBody>
      </p:sp>
      <p:pic>
        <p:nvPicPr>
          <p:cNvPr id="328708" name="Picture 4" descr="106Y8ML2A0-K-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4149725"/>
            <a:ext cx="663733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467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8707"/>
                                        </p:tgtEl>
                                        <p:attrNameLst>
                                          <p:attrName>style.visibility</p:attrName>
                                        </p:attrNameLst>
                                      </p:cBhvr>
                                      <p:to>
                                        <p:strVal val="visible"/>
                                      </p:to>
                                    </p:set>
                                    <p:animEffect transition="in" filter="box(in)">
                                      <p:cBhvr>
                                        <p:cTn id="7" dur="500"/>
                                        <p:tgtEl>
                                          <p:spTgt spid="328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body" idx="1"/>
          </p:nvPr>
        </p:nvSpPr>
        <p:spPr>
          <a:xfrm>
            <a:off x="611188" y="549275"/>
            <a:ext cx="8229600" cy="4525963"/>
          </a:xfrm>
        </p:spPr>
        <p:txBody>
          <a:bodyPr/>
          <a:lstStyle/>
          <a:p>
            <a:r>
              <a:rPr lang="zh-TW" altLang="en-US"/>
              <a:t>觀察照片右方小威所投出的籃球，在哪兩張照片中，籃球相對於水平地面的重力位能是相等的？</a:t>
            </a:r>
            <a:br>
              <a:rPr lang="zh-TW" altLang="en-US"/>
            </a:br>
            <a:r>
              <a:rPr lang="en-US" altLang="zh-TW"/>
              <a:t>(A)</a:t>
            </a:r>
            <a:r>
              <a:rPr lang="zh-TW" altLang="en-US"/>
              <a:t>照片</a:t>
            </a:r>
            <a:r>
              <a:rPr lang="en-US" altLang="zh-TW"/>
              <a:t>1</a:t>
            </a:r>
            <a:r>
              <a:rPr lang="zh-TW" altLang="en-US"/>
              <a:t>及照片</a:t>
            </a:r>
            <a:r>
              <a:rPr lang="en-US" altLang="zh-TW"/>
              <a:t>2</a:t>
            </a:r>
            <a:r>
              <a:rPr lang="zh-TW" altLang="en-US"/>
              <a:t>　　</a:t>
            </a:r>
            <a:r>
              <a:rPr lang="en-US" altLang="zh-TW"/>
              <a:t>(B)</a:t>
            </a:r>
            <a:r>
              <a:rPr lang="zh-TW" altLang="en-US"/>
              <a:t>照片</a:t>
            </a:r>
            <a:r>
              <a:rPr lang="en-US" altLang="zh-TW"/>
              <a:t>2</a:t>
            </a:r>
            <a:r>
              <a:rPr lang="zh-TW" altLang="en-US"/>
              <a:t>及照片</a:t>
            </a:r>
            <a:r>
              <a:rPr lang="en-US" altLang="zh-TW"/>
              <a:t>3</a:t>
            </a:r>
            <a:br>
              <a:rPr lang="en-US" altLang="zh-TW"/>
            </a:br>
            <a:r>
              <a:rPr lang="en-US" altLang="zh-TW"/>
              <a:t>(C)</a:t>
            </a:r>
            <a:r>
              <a:rPr lang="zh-TW" altLang="en-US"/>
              <a:t>照片</a:t>
            </a:r>
            <a:r>
              <a:rPr lang="en-US" altLang="zh-TW"/>
              <a:t>3</a:t>
            </a:r>
            <a:r>
              <a:rPr lang="zh-TW" altLang="en-US"/>
              <a:t>及照片</a:t>
            </a:r>
            <a:r>
              <a:rPr lang="en-US" altLang="zh-TW"/>
              <a:t>4</a:t>
            </a:r>
            <a:r>
              <a:rPr lang="zh-TW" altLang="en-US"/>
              <a:t>　　</a:t>
            </a:r>
            <a:r>
              <a:rPr lang="en-US" altLang="zh-TW"/>
              <a:t>(D)</a:t>
            </a:r>
            <a:r>
              <a:rPr lang="zh-TW" altLang="en-US"/>
              <a:t>照片</a:t>
            </a:r>
            <a:r>
              <a:rPr lang="en-US" altLang="zh-TW"/>
              <a:t>4</a:t>
            </a:r>
            <a:r>
              <a:rPr lang="zh-TW" altLang="en-US"/>
              <a:t>及照片</a:t>
            </a:r>
            <a:r>
              <a:rPr lang="en-US" altLang="zh-TW"/>
              <a:t>1</a:t>
            </a:r>
          </a:p>
        </p:txBody>
      </p:sp>
      <p:sp>
        <p:nvSpPr>
          <p:cNvPr id="329731" name="Rectangle 3"/>
          <p:cNvSpPr>
            <a:spLocks noChangeArrowheads="1"/>
          </p:cNvSpPr>
          <p:nvPr/>
        </p:nvSpPr>
        <p:spPr bwMode="auto">
          <a:xfrm>
            <a:off x="250825" y="6165850"/>
            <a:ext cx="1330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FontTx/>
              <a:buChar char="•"/>
            </a:pPr>
            <a:r>
              <a:rPr lang="en-US" altLang="zh-TW">
                <a:solidFill>
                  <a:srgbClr val="000000"/>
                </a:solidFill>
              </a:rPr>
              <a:t>【</a:t>
            </a:r>
            <a:r>
              <a:rPr lang="zh-TW" altLang="en-US">
                <a:solidFill>
                  <a:srgbClr val="000000"/>
                </a:solidFill>
              </a:rPr>
              <a:t>答案</a:t>
            </a:r>
            <a:r>
              <a:rPr lang="en-US" altLang="zh-TW">
                <a:solidFill>
                  <a:srgbClr val="000000"/>
                </a:solidFill>
              </a:rPr>
              <a:t>】B</a:t>
            </a:r>
          </a:p>
        </p:txBody>
      </p:sp>
      <p:pic>
        <p:nvPicPr>
          <p:cNvPr id="329732" name="Picture 4" descr="106Y8ML2A0-K-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284538"/>
            <a:ext cx="85090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345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9731"/>
                                        </p:tgtEl>
                                        <p:attrNameLst>
                                          <p:attrName>style.visibility</p:attrName>
                                        </p:attrNameLst>
                                      </p:cBhvr>
                                      <p:to>
                                        <p:strVal val="visible"/>
                                      </p:to>
                                    </p:set>
                                    <p:animEffect transition="in" filter="box(in)">
                                      <p:cBhvr>
                                        <p:cTn id="7" dur="500"/>
                                        <p:tgtEl>
                                          <p:spTgt spid="329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1"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404664"/>
            <a:ext cx="7772400" cy="24482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kern="100">
                <a:solidFill>
                  <a:srgbClr val="FF0000"/>
                </a:solidFill>
                <a:latin typeface="華康中黑體" panose="020B0509000000000000" pitchFamily="49" charset="-120"/>
                <a:ea typeface="華康中黑體" panose="020B0509000000000000" pitchFamily="49" charset="-120"/>
                <a:cs typeface="Times New Roman"/>
              </a:rPr>
              <a:t>107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甲、乙兩個質量同為</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 kg</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的木塊靜置於水平桌面上，兩木塊分別受水平外力作直線運動，其速度（</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v</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）與時間（</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t</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）的關係如附圖所示。若</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t</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25</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　</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s</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時，甲、乙兩木塊所受的合力分別為</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F</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甲、</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F</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乙，則</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F</a:t>
            </a:r>
            <a:r>
              <a:rPr kumimoji="0" lang="zh-TW" altLang="zh-TW" sz="2400" kern="100" baseline="-25000">
                <a:solidFill>
                  <a:srgbClr val="000000"/>
                </a:solidFill>
                <a:latin typeface="華康中黑體" panose="020B0509000000000000" pitchFamily="49" charset="-120"/>
                <a:ea typeface="華康中黑體" panose="020B0509000000000000" pitchFamily="49" charset="-120"/>
                <a:cs typeface="Times New Roman"/>
              </a:rPr>
              <a:t>甲</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F</a:t>
            </a:r>
            <a:r>
              <a:rPr kumimoji="0" lang="zh-TW" altLang="zh-TW" sz="2400" kern="100" baseline="-25000">
                <a:solidFill>
                  <a:srgbClr val="000000"/>
                </a:solidFill>
                <a:latin typeface="華康中黑體" panose="020B0509000000000000" pitchFamily="49" charset="-120"/>
                <a:ea typeface="華康中黑體" panose="020B0509000000000000" pitchFamily="49" charset="-120"/>
                <a:cs typeface="Times New Roman"/>
              </a:rPr>
              <a:t>乙</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應為下列何者？</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r>
            <a:b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b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(A)1</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 (B)2</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 (C)4</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 (D)7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4</a:t>
            </a:r>
            <a:endParaRPr kumimoji="0" lang="zh-TW" altLang="en-US" sz="2400" dirty="0">
              <a:solidFill>
                <a:srgbClr val="000000"/>
              </a:solidFill>
              <a:latin typeface="華康中黑體" panose="020B0509000000000000" pitchFamily="49" charset="-120"/>
              <a:ea typeface="華康中黑體" panose="020B0509000000000000" pitchFamily="49" charset="-120"/>
            </a:endParaRPr>
          </a:p>
        </p:txBody>
      </p:sp>
      <p:pic>
        <p:nvPicPr>
          <p:cNvPr id="3" name="圖片 2" descr="Y8ML7A0-2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852936"/>
            <a:ext cx="4131518" cy="3022823"/>
          </a:xfrm>
          <a:prstGeom prst="rect">
            <a:avLst/>
          </a:prstGeom>
          <a:noFill/>
          <a:ln>
            <a:noFill/>
          </a:ln>
        </p:spPr>
      </p:pic>
      <p:sp>
        <p:nvSpPr>
          <p:cNvPr id="4" name="矩形 3"/>
          <p:cNvSpPr/>
          <p:nvPr/>
        </p:nvSpPr>
        <p:spPr>
          <a:xfrm>
            <a:off x="5220072" y="3573016"/>
            <a:ext cx="3491880" cy="2308324"/>
          </a:xfrm>
          <a:prstGeom prst="rect">
            <a:avLst/>
          </a:prstGeom>
        </p:spPr>
        <p:txBody>
          <a:bodyPr wrap="square">
            <a:spAutoFit/>
          </a:bodyPr>
          <a:lstStyle/>
          <a:p>
            <a:pPr fontAlgn="auto">
              <a:spcBef>
                <a:spcPts val="0"/>
              </a:spcBef>
              <a:spcAft>
                <a:spcPts val="0"/>
              </a:spcAf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(C)</a:t>
            </a:r>
            <a:endParaRPr kumimoji="0" lang="zh-TW" altLang="zh-TW" kern="100" dirty="0">
              <a:solidFill>
                <a:prstClr val="black"/>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標楷體"/>
                <a:cs typeface="Times New Roman"/>
              </a:rPr>
              <a:t>解析：</a:t>
            </a:r>
            <a:r>
              <a:rPr kumimoji="0" lang="en-US" altLang="zh-TW" kern="100" dirty="0">
                <a:solidFill>
                  <a:srgbClr val="0000FF"/>
                </a:solidFill>
                <a:latin typeface="Calibri"/>
                <a:ea typeface="新細明體"/>
                <a:cs typeface="Times New Roman"/>
              </a:rPr>
              <a:t>F</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ma</a:t>
            </a:r>
            <a:r>
              <a:rPr kumimoji="0" lang="zh-TW" altLang="zh-TW" kern="100" dirty="0">
                <a:solidFill>
                  <a:srgbClr val="0000FF"/>
                </a:solidFill>
                <a:latin typeface="Calibri"/>
                <a:ea typeface="新細明體"/>
                <a:cs typeface="Times New Roman"/>
              </a:rPr>
              <a:t>，其中兩者質量相等，加速度：</a:t>
            </a:r>
            <a:endParaRPr kumimoji="0" lang="en-US" altLang="zh-TW" kern="100" dirty="0">
              <a:solidFill>
                <a:srgbClr val="0000FF"/>
              </a:solidFill>
              <a:latin typeface="Calibri"/>
              <a:ea typeface="新細明體"/>
              <a:cs typeface="Times New Roman"/>
            </a:endParaRPr>
          </a:p>
          <a:p>
            <a:pPr fontAlgn="auto">
              <a:spcBef>
                <a:spcPts val="0"/>
              </a:spcBef>
              <a:spcAft>
                <a:spcPts val="0"/>
              </a:spcAft>
            </a:pPr>
            <a:r>
              <a:rPr kumimoji="0" lang="en-US" altLang="zh-TW" kern="100" dirty="0">
                <a:solidFill>
                  <a:srgbClr val="0000FF"/>
                </a:solidFill>
                <a:latin typeface="Calibri"/>
                <a:ea typeface="新細明體"/>
                <a:cs typeface="Times New Roman"/>
              </a:rPr>
              <a:t>a</a:t>
            </a:r>
            <a:r>
              <a:rPr kumimoji="0" lang="zh-TW" altLang="zh-TW" kern="100" baseline="-25000" dirty="0">
                <a:solidFill>
                  <a:srgbClr val="0000FF"/>
                </a:solidFill>
                <a:latin typeface="Calibri"/>
                <a:ea typeface="新細明體"/>
                <a:cs typeface="Times New Roman"/>
              </a:rPr>
              <a:t>甲</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7</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3</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25</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15</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0.4</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m</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s</a:t>
            </a:r>
            <a:r>
              <a:rPr kumimoji="0" lang="en-US" altLang="zh-TW" kern="100" baseline="30000" dirty="0">
                <a:solidFill>
                  <a:srgbClr val="0000FF"/>
                </a:solidFill>
                <a:latin typeface="Calibri"/>
                <a:ea typeface="新細明體"/>
                <a:cs typeface="Times New Roman"/>
              </a:rPr>
              <a:t>2</a:t>
            </a:r>
            <a:r>
              <a:rPr kumimoji="0" lang="zh-TW" altLang="zh-TW" kern="100" dirty="0">
                <a:solidFill>
                  <a:srgbClr val="0000FF"/>
                </a:solidFill>
                <a:latin typeface="Calibri"/>
                <a:ea typeface="新細明體"/>
                <a:cs typeface="Times New Roman"/>
              </a:rPr>
              <a:t>）；</a:t>
            </a:r>
            <a:endParaRPr kumimoji="0" lang="en-US" altLang="zh-TW" kern="100" dirty="0">
              <a:solidFill>
                <a:srgbClr val="0000FF"/>
              </a:solidFill>
              <a:latin typeface="Calibri"/>
              <a:ea typeface="新細明體"/>
              <a:cs typeface="Times New Roman"/>
            </a:endParaRPr>
          </a:p>
          <a:p>
            <a:pPr fontAlgn="auto">
              <a:spcBef>
                <a:spcPts val="0"/>
              </a:spcBef>
              <a:spcAft>
                <a:spcPts val="0"/>
              </a:spcAft>
            </a:pPr>
            <a:r>
              <a:rPr kumimoji="0" lang="en-US" altLang="zh-TW" kern="100" dirty="0">
                <a:solidFill>
                  <a:srgbClr val="0000FF"/>
                </a:solidFill>
                <a:latin typeface="Calibri"/>
                <a:ea typeface="新細明體"/>
                <a:cs typeface="Times New Roman"/>
              </a:rPr>
              <a:t>a</a:t>
            </a:r>
            <a:r>
              <a:rPr kumimoji="0" lang="zh-TW" altLang="zh-TW" kern="100" baseline="-25000" dirty="0">
                <a:solidFill>
                  <a:srgbClr val="0000FF"/>
                </a:solidFill>
                <a:latin typeface="Calibri"/>
                <a:ea typeface="新細明體"/>
                <a:cs typeface="Times New Roman"/>
              </a:rPr>
              <a:t>乙</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5</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3</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35</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15</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0.1</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m</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s</a:t>
            </a:r>
            <a:r>
              <a:rPr kumimoji="0" lang="en-US" altLang="zh-TW" kern="100" baseline="30000" dirty="0">
                <a:solidFill>
                  <a:srgbClr val="0000FF"/>
                </a:solidFill>
                <a:latin typeface="Calibri"/>
                <a:ea typeface="新細明體"/>
                <a:cs typeface="Times New Roman"/>
              </a:rPr>
              <a:t>2</a:t>
            </a:r>
            <a:r>
              <a:rPr kumimoji="0" lang="zh-TW" altLang="zh-TW" kern="100" dirty="0">
                <a:solidFill>
                  <a:srgbClr val="0000FF"/>
                </a:solidFill>
                <a:latin typeface="Calibri"/>
                <a:ea typeface="新細明體"/>
                <a:cs typeface="Times New Roman"/>
              </a:rPr>
              <a:t>），</a:t>
            </a:r>
            <a:endParaRPr kumimoji="0" lang="en-US" altLang="zh-TW" kern="100" dirty="0">
              <a:solidFill>
                <a:srgbClr val="0000FF"/>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新細明體"/>
                <a:cs typeface="Times New Roman"/>
              </a:rPr>
              <a:t>故</a:t>
            </a:r>
            <a:r>
              <a:rPr kumimoji="0" lang="en-US" altLang="zh-TW" kern="100" dirty="0">
                <a:solidFill>
                  <a:srgbClr val="0000FF"/>
                </a:solidFill>
                <a:latin typeface="Calibri"/>
                <a:ea typeface="新細明體"/>
                <a:cs typeface="Times New Roman"/>
              </a:rPr>
              <a:t>F</a:t>
            </a:r>
            <a:r>
              <a:rPr kumimoji="0" lang="zh-TW" altLang="zh-TW" kern="100" baseline="-25000" dirty="0">
                <a:solidFill>
                  <a:srgbClr val="0000FF"/>
                </a:solidFill>
                <a:latin typeface="Calibri"/>
                <a:ea typeface="新細明體"/>
                <a:cs typeface="Times New Roman"/>
              </a:rPr>
              <a:t>甲</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F</a:t>
            </a:r>
            <a:r>
              <a:rPr kumimoji="0" lang="zh-TW" altLang="zh-TW" kern="100" baseline="-25000" dirty="0">
                <a:solidFill>
                  <a:srgbClr val="0000FF"/>
                </a:solidFill>
                <a:latin typeface="Calibri"/>
                <a:ea typeface="新細明體"/>
                <a:cs typeface="Times New Roman"/>
              </a:rPr>
              <a:t>乙</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a</a:t>
            </a:r>
            <a:r>
              <a:rPr kumimoji="0" lang="zh-TW" altLang="zh-TW" kern="100" baseline="-25000" dirty="0">
                <a:solidFill>
                  <a:srgbClr val="0000FF"/>
                </a:solidFill>
                <a:latin typeface="Calibri"/>
                <a:ea typeface="新細明體"/>
                <a:cs typeface="Times New Roman"/>
              </a:rPr>
              <a:t>甲</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a</a:t>
            </a:r>
            <a:r>
              <a:rPr kumimoji="0" lang="zh-TW" altLang="zh-TW" kern="100" baseline="-25000" dirty="0">
                <a:solidFill>
                  <a:srgbClr val="0000FF"/>
                </a:solidFill>
                <a:latin typeface="Calibri"/>
                <a:ea typeface="新細明體"/>
                <a:cs typeface="Times New Roman"/>
              </a:rPr>
              <a:t>乙</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4</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a:t>
            </a:r>
            <a:r>
              <a:rPr kumimoji="0" lang="zh-TW" altLang="zh-TW" kern="100" dirty="0">
                <a:solidFill>
                  <a:srgbClr val="0000FF"/>
                </a:solidFill>
                <a:latin typeface="Calibri"/>
                <a:ea typeface="新細明體"/>
                <a:cs typeface="Times New Roman"/>
              </a:rPr>
              <a:t>。</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4043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60648"/>
            <a:ext cx="8229600" cy="5865515"/>
          </a:xfrm>
        </p:spPr>
        <p:txBody>
          <a:bodyPr>
            <a:normAutofit/>
          </a:bodyPr>
          <a:lstStyle/>
          <a:p>
            <a:r>
              <a:rPr lang="en-US" altLang="zh-TW" sz="2800" dirty="0" smtClean="0">
                <a:solidFill>
                  <a:srgbClr val="FF0000"/>
                </a:solidFill>
              </a:rPr>
              <a:t>111</a:t>
            </a:r>
            <a:r>
              <a:rPr lang="zh-TW" altLang="zh-TW" sz="2800" dirty="0" smtClean="0"/>
              <a:t>在</a:t>
            </a:r>
            <a:r>
              <a:rPr lang="zh-TW" altLang="zh-TW" sz="2800" dirty="0"/>
              <a:t>筆直的道路上有甲、乙、丙、丁四輛車，圖</a:t>
            </a:r>
            <a:r>
              <a:rPr lang="en-US" altLang="zh-TW" sz="2800" dirty="0"/>
              <a:t>(</a:t>
            </a:r>
            <a:r>
              <a:rPr lang="zh-TW" altLang="zh-TW" sz="2800" dirty="0"/>
              <a:t>十四</a:t>
            </a:r>
            <a:r>
              <a:rPr lang="en-US" altLang="zh-TW" sz="2800" dirty="0"/>
              <a:t>)</a:t>
            </a:r>
            <a:r>
              <a:rPr lang="zh-TW" altLang="zh-TW" sz="2800" dirty="0"/>
              <a:t>為四車的速度（</a:t>
            </a:r>
            <a:r>
              <a:rPr lang="en-US" altLang="zh-TW" sz="2800" dirty="0"/>
              <a:t>v</a:t>
            </a:r>
            <a:r>
              <a:rPr lang="zh-TW" altLang="zh-TW" sz="2800" dirty="0"/>
              <a:t>）與時間（</a:t>
            </a:r>
            <a:r>
              <a:rPr lang="en-US" altLang="zh-TW" sz="2800" dirty="0"/>
              <a:t>t</a:t>
            </a:r>
            <a:r>
              <a:rPr lang="zh-TW" altLang="zh-TW" sz="2800" dirty="0"/>
              <a:t>）關係圖。若</a:t>
            </a:r>
            <a:r>
              <a:rPr lang="en-US" altLang="zh-TW" sz="2800" dirty="0"/>
              <a:t>t</a:t>
            </a:r>
            <a:r>
              <a:rPr lang="zh-TW" altLang="zh-TW" sz="2800" dirty="0"/>
              <a:t>＝</a:t>
            </a:r>
            <a:r>
              <a:rPr lang="en-US" altLang="zh-TW" sz="2800" dirty="0" err="1"/>
              <a:t>0s</a:t>
            </a:r>
            <a:r>
              <a:rPr lang="en-US" altLang="zh-TW" sz="2800" dirty="0"/>
              <a:t> </a:t>
            </a:r>
            <a:r>
              <a:rPr lang="zh-TW" altLang="zh-TW" sz="2800" dirty="0"/>
              <a:t>時，四車位於同一位置，則有關</a:t>
            </a:r>
            <a:r>
              <a:rPr lang="en-US" altLang="zh-TW" sz="2800" dirty="0"/>
              <a:t>t</a:t>
            </a:r>
            <a:r>
              <a:rPr lang="zh-TW" altLang="zh-TW" sz="2800" dirty="0"/>
              <a:t>＞</a:t>
            </a:r>
            <a:r>
              <a:rPr lang="en-US" altLang="zh-TW" sz="2800" dirty="0" err="1"/>
              <a:t>0s</a:t>
            </a:r>
            <a:r>
              <a:rPr lang="zh-TW" altLang="zh-TW" sz="2800" dirty="0"/>
              <a:t>車輛間距離的敘述，下列何者正確？</a:t>
            </a:r>
          </a:p>
          <a:p>
            <a:pPr marL="0" indent="0">
              <a:buNone/>
            </a:pPr>
            <a:r>
              <a:rPr lang="en-US" altLang="zh-TW" sz="2800" dirty="0"/>
              <a:t>(A)</a:t>
            </a:r>
            <a:r>
              <a:rPr lang="zh-TW" altLang="zh-TW" sz="2800" dirty="0"/>
              <a:t>甲、乙兩車的距離保持不變</a:t>
            </a:r>
          </a:p>
          <a:p>
            <a:pPr marL="0" indent="0">
              <a:buNone/>
            </a:pPr>
            <a:r>
              <a:rPr lang="en-US" altLang="zh-TW" sz="2800" dirty="0"/>
              <a:t>(B)</a:t>
            </a:r>
            <a:r>
              <a:rPr lang="zh-TW" altLang="zh-TW" sz="2800" dirty="0"/>
              <a:t>丙、丁兩車的距離保持</a:t>
            </a:r>
            <a:r>
              <a:rPr lang="zh-TW" altLang="zh-TW" sz="2800" dirty="0" smtClean="0"/>
              <a:t>不變</a:t>
            </a:r>
            <a:endParaRPr lang="zh-TW" altLang="zh-TW" sz="2800" dirty="0"/>
          </a:p>
          <a:p>
            <a:pPr marL="0" indent="0">
              <a:buNone/>
            </a:pPr>
            <a:r>
              <a:rPr lang="en-US" altLang="zh-TW" sz="2800" dirty="0"/>
              <a:t>(C)</a:t>
            </a:r>
            <a:r>
              <a:rPr lang="zh-TW" altLang="zh-TW" sz="2800" dirty="0"/>
              <a:t>甲、丙兩車的距離愈來愈近</a:t>
            </a:r>
          </a:p>
          <a:p>
            <a:pPr marL="0" indent="0">
              <a:buNone/>
            </a:pPr>
            <a:r>
              <a:rPr lang="en-US" altLang="zh-TW" sz="2800" dirty="0"/>
              <a:t>(D)</a:t>
            </a:r>
            <a:r>
              <a:rPr lang="zh-TW" altLang="zh-TW" sz="2800" dirty="0"/>
              <a:t>乙、丁兩車的距離愈來愈</a:t>
            </a:r>
            <a:r>
              <a:rPr lang="zh-TW" altLang="zh-TW" sz="2800" dirty="0" smtClean="0"/>
              <a:t>遠</a:t>
            </a:r>
            <a:endParaRPr lang="zh-TW" altLang="zh-TW" sz="2800" dirty="0"/>
          </a:p>
          <a:p>
            <a:endParaRPr lang="zh-TW" altLang="en-US" dirty="0"/>
          </a:p>
        </p:txBody>
      </p:sp>
      <p:pic>
        <p:nvPicPr>
          <p:cNvPr id="4099" name="Picture 3" descr="自然25"/>
          <p:cNvPicPr>
            <a:picLocks noChangeAspect="1" noChangeArrowheads="1"/>
          </p:cNvPicPr>
          <p:nvPr/>
        </p:nvPicPr>
        <p:blipFill>
          <a:blip r:embed="rId2">
            <a:extLst>
              <a:ext uri="{28A0092B-C50C-407E-A947-70E740481C1C}">
                <a14:useLocalDpi xmlns:a14="http://schemas.microsoft.com/office/drawing/2010/main" val="0"/>
              </a:ext>
            </a:extLst>
          </a:blip>
          <a:srcRect b="15807"/>
          <a:stretch>
            <a:fillRect/>
          </a:stretch>
        </p:blipFill>
        <p:spPr bwMode="auto">
          <a:xfrm>
            <a:off x="5868144" y="1673274"/>
            <a:ext cx="3024336" cy="283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03220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548680"/>
            <a:ext cx="8229600" cy="5577483"/>
          </a:xfrm>
        </p:spPr>
        <p:txBody>
          <a:bodyPr/>
          <a:lstStyle/>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試題解析：根據圖</a:t>
            </a:r>
            <a:r>
              <a:rPr lang="en-US" altLang="zh-TW" dirty="0">
                <a:solidFill>
                  <a:srgbClr val="FF0000"/>
                </a:solidFill>
                <a:latin typeface="Times New Roman"/>
              </a:rPr>
              <a:t>(</a:t>
            </a:r>
            <a:r>
              <a:rPr lang="zh-TW" altLang="zh-TW" dirty="0">
                <a:solidFill>
                  <a:srgbClr val="FF0000"/>
                </a:solidFill>
                <a:latin typeface="Times New Roman"/>
              </a:rPr>
              <a:t>十四</a:t>
            </a:r>
            <a:r>
              <a:rPr lang="en-US" altLang="zh-TW" dirty="0">
                <a:solidFill>
                  <a:srgbClr val="FF0000"/>
                </a:solidFill>
                <a:latin typeface="Times New Roman"/>
              </a:rPr>
              <a:t>)</a:t>
            </a:r>
            <a:r>
              <a:rPr lang="zh-TW" altLang="zh-TW" dirty="0">
                <a:solidFill>
                  <a:srgbClr val="FF0000"/>
                </a:solidFill>
                <a:latin typeface="Times New Roman"/>
              </a:rPr>
              <a:t>所示，可知</a:t>
            </a:r>
            <a:r>
              <a:rPr lang="en-US" altLang="zh-TW" dirty="0">
                <a:solidFill>
                  <a:srgbClr val="FF0000"/>
                </a:solidFill>
                <a:latin typeface="Times New Roman"/>
              </a:rPr>
              <a:t>(A)</a:t>
            </a:r>
            <a:r>
              <a:rPr lang="zh-TW" altLang="zh-TW" dirty="0">
                <a:solidFill>
                  <a:srgbClr val="FF0000"/>
                </a:solidFill>
                <a:latin typeface="Times New Roman"/>
              </a:rPr>
              <a:t>甲、乙、兩車的距離越來越遠；</a:t>
            </a:r>
            <a:r>
              <a:rPr lang="en-US" altLang="zh-TW" dirty="0">
                <a:solidFill>
                  <a:srgbClr val="FF0000"/>
                </a:solidFill>
                <a:latin typeface="Times New Roman"/>
              </a:rPr>
              <a:t>(B)</a:t>
            </a:r>
            <a:r>
              <a:rPr lang="zh-TW" altLang="zh-TW" dirty="0">
                <a:solidFill>
                  <a:srgbClr val="FF0000"/>
                </a:solidFill>
                <a:latin typeface="Times New Roman"/>
              </a:rPr>
              <a:t>丙、丁兩車的距離越來越遠；</a:t>
            </a:r>
            <a:r>
              <a:rPr lang="en-US" altLang="zh-TW" dirty="0">
                <a:solidFill>
                  <a:srgbClr val="FF0000"/>
                </a:solidFill>
                <a:latin typeface="Times New Roman"/>
              </a:rPr>
              <a:t>(C)</a:t>
            </a:r>
            <a:r>
              <a:rPr lang="zh-TW" altLang="zh-TW" dirty="0">
                <a:solidFill>
                  <a:srgbClr val="FF0000"/>
                </a:solidFill>
                <a:latin typeface="Times New Roman"/>
              </a:rPr>
              <a:t>甲、丙兩車運動方向相反，其距離越來越遠；</a:t>
            </a:r>
            <a:r>
              <a:rPr lang="en-US" altLang="zh-TW" dirty="0">
                <a:solidFill>
                  <a:srgbClr val="FF0000"/>
                </a:solidFill>
                <a:latin typeface="Times New Roman"/>
              </a:rPr>
              <a:t>(D)</a:t>
            </a:r>
            <a:r>
              <a:rPr lang="zh-TW" altLang="zh-TW" dirty="0">
                <a:solidFill>
                  <a:srgbClr val="FF0000"/>
                </a:solidFill>
                <a:latin typeface="Times New Roman"/>
              </a:rPr>
              <a:t>乙是靜止，丁往負方向作加速運動，兩者距離越來越遠。</a:t>
            </a:r>
            <a:endParaRPr lang="zh-TW" altLang="zh-TW" dirty="0">
              <a:latin typeface="Times New Roman"/>
              <a:ea typeface="標楷體"/>
            </a:endParaRPr>
          </a:p>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D</a:t>
            </a:r>
            <a:r>
              <a:rPr lang="zh-TW" altLang="zh-TW" dirty="0">
                <a:solidFill>
                  <a:srgbClr val="FF0000"/>
                </a:solidFill>
                <a:latin typeface="Times New Roman"/>
              </a:rPr>
              <a:t>】</a:t>
            </a:r>
            <a:endParaRPr lang="zh-TW" altLang="zh-TW" dirty="0">
              <a:latin typeface="Times New Roman"/>
              <a:ea typeface="標楷體"/>
            </a:endParaRPr>
          </a:p>
          <a:p>
            <a:endParaRPr lang="zh-TW" altLang="en-US" dirty="0"/>
          </a:p>
        </p:txBody>
      </p:sp>
    </p:spTree>
    <p:extLst>
      <p:ext uri="{BB962C8B-B14F-4D97-AF65-F5344CB8AC3E}">
        <p14:creationId xmlns:p14="http://schemas.microsoft.com/office/powerpoint/2010/main" val="354406097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r>
              <a:rPr lang="zh-TW" altLang="en-US" sz="5400">
                <a:solidFill>
                  <a:srgbClr val="FF0000"/>
                </a:solidFill>
                <a:ea typeface="華康勘亭流" pitchFamily="65" charset="-120"/>
              </a:rPr>
              <a:t>自由落體</a:t>
            </a:r>
          </a:p>
        </p:txBody>
      </p:sp>
      <p:sp>
        <p:nvSpPr>
          <p:cNvPr id="357379" name="Rectangle 3"/>
          <p:cNvSpPr>
            <a:spLocks noGrp="1" noChangeArrowheads="1"/>
          </p:cNvSpPr>
          <p:nvPr>
            <p:ph type="body" idx="1"/>
          </p:nvPr>
        </p:nvSpPr>
        <p:spPr/>
        <p:txBody>
          <a:bodyPr/>
          <a:lstStyle/>
          <a:p>
            <a:r>
              <a:rPr lang="zh-TW" altLang="en-US">
                <a:latin typeface="華康儷粗圓" pitchFamily="49" charset="-120"/>
                <a:ea typeface="華康儷粗圓" pitchFamily="49" charset="-120"/>
              </a:rPr>
              <a:t>等加速度運動</a:t>
            </a:r>
          </a:p>
          <a:p>
            <a:r>
              <a:rPr kumimoji="0" lang="zh-TW" altLang="en-US">
                <a:latin typeface="華康儷粗圓" pitchFamily="49" charset="-120"/>
                <a:ea typeface="華康儷粗圓" pitchFamily="49" charset="-120"/>
              </a:rPr>
              <a:t>同</a:t>
            </a:r>
            <a:r>
              <a:rPr kumimoji="0" lang="en-US" altLang="zh-TW">
                <a:latin typeface="華康儷粗圓" pitchFamily="49" charset="-120"/>
                <a:ea typeface="華康儷粗圓" pitchFamily="49" charset="-120"/>
              </a:rPr>
              <a:t>h </a:t>
            </a:r>
            <a:r>
              <a:rPr kumimoji="0" lang="zh-TW" altLang="en-US">
                <a:latin typeface="華康儷粗圓" pitchFamily="49" charset="-120"/>
                <a:ea typeface="華康儷粗圓" pitchFamily="49" charset="-120"/>
              </a:rPr>
              <a:t>公式</a:t>
            </a:r>
          </a:p>
          <a:p>
            <a:r>
              <a:rPr kumimoji="0" lang="zh-TW" altLang="en-US">
                <a:latin typeface="華康儷粗圓" pitchFamily="49" charset="-120"/>
                <a:ea typeface="華康儷粗圓" pitchFamily="49" charset="-120"/>
              </a:rPr>
              <a:t>同時間</a:t>
            </a:r>
            <a:r>
              <a:rPr kumimoji="0" lang="en-US" altLang="zh-TW">
                <a:latin typeface="華康儷粗圓" pitchFamily="49" charset="-120"/>
                <a:ea typeface="華康儷粗圓" pitchFamily="49" charset="-120"/>
              </a:rPr>
              <a:t>t</a:t>
            </a:r>
          </a:p>
          <a:p>
            <a:r>
              <a:rPr kumimoji="0" lang="zh-TW" altLang="en-US">
                <a:latin typeface="華康儷粗圓" pitchFamily="49" charset="-120"/>
                <a:ea typeface="華康儷粗圓" pitchFamily="49" charset="-120"/>
              </a:rPr>
              <a:t>力學能守恆</a:t>
            </a:r>
          </a:p>
          <a:p>
            <a:endParaRPr kumimoji="0" lang="en-US" altLang="zh-TW"/>
          </a:p>
        </p:txBody>
      </p:sp>
    </p:spTree>
    <p:extLst>
      <p:ext uri="{BB962C8B-B14F-4D97-AF65-F5344CB8AC3E}">
        <p14:creationId xmlns:p14="http://schemas.microsoft.com/office/powerpoint/2010/main" val="64145114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body" idx="1"/>
          </p:nvPr>
        </p:nvSpPr>
        <p:spPr>
          <a:xfrm>
            <a:off x="395288" y="333375"/>
            <a:ext cx="8229600" cy="4525963"/>
          </a:xfrm>
        </p:spPr>
        <p:txBody>
          <a:bodyPr/>
          <a:lstStyle/>
          <a:p>
            <a:r>
              <a:rPr lang="zh-TW" altLang="en-US"/>
              <a:t>質量分別為</a:t>
            </a:r>
            <a:r>
              <a:rPr lang="en-US" altLang="zh-TW"/>
              <a:t>l kg</a:t>
            </a:r>
            <a:r>
              <a:rPr lang="zh-TW" altLang="en-US"/>
              <a:t>與</a:t>
            </a:r>
            <a:r>
              <a:rPr lang="en-US" altLang="zh-TW"/>
              <a:t>10 kg</a:t>
            </a:r>
            <a:r>
              <a:rPr lang="zh-TW" altLang="en-US"/>
              <a:t>的甲物體與乙物體，同時從離水平地面</a:t>
            </a:r>
            <a:r>
              <a:rPr lang="en-US" altLang="zh-TW"/>
              <a:t>10 m</a:t>
            </a:r>
            <a:r>
              <a:rPr lang="zh-TW" altLang="en-US"/>
              <a:t>高的位置自由落下，若不計空氣阻力，則在甲、乙兩物體掉落到地面前，其加速度分別為</a:t>
            </a:r>
            <a:r>
              <a:rPr lang="en-US" altLang="zh-TW"/>
              <a:t>g</a:t>
            </a:r>
            <a:r>
              <a:rPr lang="en-US" altLang="zh-TW" baseline="-25000"/>
              <a:t>1</a:t>
            </a:r>
            <a:r>
              <a:rPr lang="zh-TW" altLang="en-US"/>
              <a:t>、</a:t>
            </a:r>
            <a:r>
              <a:rPr lang="en-US" altLang="zh-TW"/>
              <a:t>g</a:t>
            </a:r>
            <a:r>
              <a:rPr lang="en-US" altLang="zh-TW" baseline="-25000"/>
              <a:t>2</a:t>
            </a:r>
            <a:r>
              <a:rPr lang="zh-TW" altLang="en-US"/>
              <a:t>；接著將甲、乙兩物體綁在一起，從離水平地面</a:t>
            </a:r>
            <a:r>
              <a:rPr lang="en-US" altLang="zh-TW"/>
              <a:t>10 m</a:t>
            </a:r>
            <a:r>
              <a:rPr lang="zh-TW" altLang="en-US"/>
              <a:t>高的位置自由落下，掉落到地面前，其加速度為</a:t>
            </a:r>
            <a:r>
              <a:rPr lang="en-US" altLang="zh-TW"/>
              <a:t>g</a:t>
            </a:r>
            <a:r>
              <a:rPr lang="en-US" altLang="zh-TW" baseline="-25000"/>
              <a:t>3</a:t>
            </a:r>
            <a:r>
              <a:rPr lang="zh-TW" altLang="en-US"/>
              <a:t>，則關於</a:t>
            </a:r>
            <a:r>
              <a:rPr lang="en-US" altLang="zh-TW"/>
              <a:t>g</a:t>
            </a:r>
            <a:r>
              <a:rPr lang="en-US" altLang="zh-TW" baseline="-25000"/>
              <a:t>1</a:t>
            </a:r>
            <a:r>
              <a:rPr lang="zh-TW" altLang="en-US"/>
              <a:t>、</a:t>
            </a:r>
            <a:r>
              <a:rPr lang="en-US" altLang="zh-TW"/>
              <a:t>g</a:t>
            </a:r>
            <a:r>
              <a:rPr lang="en-US" altLang="zh-TW" baseline="-25000"/>
              <a:t>2</a:t>
            </a:r>
            <a:r>
              <a:rPr lang="zh-TW" altLang="en-US"/>
              <a:t>、</a:t>
            </a:r>
            <a:r>
              <a:rPr lang="en-US" altLang="zh-TW"/>
              <a:t>g</a:t>
            </a:r>
            <a:r>
              <a:rPr lang="en-US" altLang="zh-TW" baseline="-25000"/>
              <a:t>3</a:t>
            </a:r>
            <a:r>
              <a:rPr lang="zh-TW" altLang="en-US"/>
              <a:t>大小的關係，下列何者正確？ </a:t>
            </a:r>
            <a:r>
              <a:rPr lang="en-US" altLang="zh-TW"/>
              <a:t>(A) g</a:t>
            </a:r>
            <a:r>
              <a:rPr lang="en-US" altLang="zh-TW" baseline="-25000"/>
              <a:t>3</a:t>
            </a:r>
            <a:r>
              <a:rPr lang="zh-TW" altLang="en-US"/>
              <a:t>＝</a:t>
            </a:r>
            <a:r>
              <a:rPr lang="en-US" altLang="zh-TW"/>
              <a:t>g</a:t>
            </a:r>
            <a:r>
              <a:rPr lang="en-US" altLang="zh-TW" baseline="-25000"/>
              <a:t>1</a:t>
            </a:r>
            <a:r>
              <a:rPr lang="zh-TW" altLang="en-US"/>
              <a:t>　</a:t>
            </a:r>
            <a:r>
              <a:rPr lang="en-US" altLang="zh-TW"/>
              <a:t>(B) g</a:t>
            </a:r>
            <a:r>
              <a:rPr lang="en-US" altLang="zh-TW" baseline="-25000"/>
              <a:t>3</a:t>
            </a:r>
            <a:r>
              <a:rPr lang="zh-TW" altLang="en-US"/>
              <a:t>＝</a:t>
            </a:r>
            <a:r>
              <a:rPr lang="en-US" altLang="zh-TW"/>
              <a:t>5.5 g</a:t>
            </a:r>
            <a:r>
              <a:rPr lang="en-US" altLang="zh-TW" baseline="-25000"/>
              <a:t>1</a:t>
            </a:r>
            <a:r>
              <a:rPr lang="zh-TW" altLang="en-US"/>
              <a:t>　</a:t>
            </a:r>
            <a:r>
              <a:rPr lang="en-US" altLang="zh-TW"/>
              <a:t>(C) g</a:t>
            </a:r>
            <a:r>
              <a:rPr lang="en-US" altLang="zh-TW" baseline="-25000"/>
              <a:t>2</a:t>
            </a:r>
            <a:r>
              <a:rPr lang="zh-TW" altLang="en-US"/>
              <a:t>＝</a:t>
            </a:r>
            <a:r>
              <a:rPr lang="en-US" altLang="zh-TW"/>
              <a:t>0.1 g</a:t>
            </a:r>
            <a:r>
              <a:rPr lang="en-US" altLang="zh-TW" baseline="-25000"/>
              <a:t>1</a:t>
            </a:r>
            <a:r>
              <a:rPr lang="zh-TW" altLang="en-US"/>
              <a:t>　</a:t>
            </a:r>
            <a:r>
              <a:rPr lang="en-US" altLang="zh-TW"/>
              <a:t>(D) g</a:t>
            </a:r>
            <a:r>
              <a:rPr lang="en-US" altLang="zh-TW" baseline="-25000"/>
              <a:t>2</a:t>
            </a:r>
            <a:r>
              <a:rPr lang="zh-TW" altLang="en-US"/>
              <a:t>＝</a:t>
            </a:r>
            <a:r>
              <a:rPr lang="en-US" altLang="zh-TW"/>
              <a:t>10 g</a:t>
            </a:r>
            <a:r>
              <a:rPr lang="en-US" altLang="zh-TW" baseline="-25000"/>
              <a:t>1</a:t>
            </a:r>
            <a:r>
              <a:rPr lang="en-US" altLang="zh-TW"/>
              <a:t> </a:t>
            </a:r>
          </a:p>
        </p:txBody>
      </p:sp>
      <p:sp>
        <p:nvSpPr>
          <p:cNvPr id="358403" name="Rectangle 3"/>
          <p:cNvSpPr>
            <a:spLocks noChangeArrowheads="1"/>
          </p:cNvSpPr>
          <p:nvPr/>
        </p:nvSpPr>
        <p:spPr bwMode="auto">
          <a:xfrm>
            <a:off x="6300788" y="5832475"/>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r>
              <a:rPr lang="en-US" altLang="zh-TW">
                <a:solidFill>
                  <a:srgbClr val="000000"/>
                </a:solidFill>
              </a:rPr>
              <a:t> </a:t>
            </a:r>
          </a:p>
        </p:txBody>
      </p:sp>
    </p:spTree>
    <p:extLst>
      <p:ext uri="{BB962C8B-B14F-4D97-AF65-F5344CB8AC3E}">
        <p14:creationId xmlns:p14="http://schemas.microsoft.com/office/powerpoint/2010/main" val="1135227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8403">
                                            <p:txEl>
                                              <p:pRg st="0" end="0"/>
                                            </p:txEl>
                                          </p:spTgt>
                                        </p:tgtEl>
                                        <p:attrNameLst>
                                          <p:attrName>style.visibility</p:attrName>
                                        </p:attrNameLst>
                                      </p:cBhvr>
                                      <p:to>
                                        <p:strVal val="visible"/>
                                      </p:to>
                                    </p:set>
                                    <p:anim calcmode="lin" valueType="num">
                                      <p:cBhvr additive="base">
                                        <p:cTn id="7" dur="500" fill="hold"/>
                                        <p:tgtEl>
                                          <p:spTgt spid="3584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0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627519779"/>
              </p:ext>
            </p:extLst>
          </p:nvPr>
        </p:nvGraphicFramePr>
        <p:xfrm>
          <a:off x="323526" y="404664"/>
          <a:ext cx="8363274" cy="4087869"/>
        </p:xfrm>
        <a:graphic>
          <a:graphicData uri="http://schemas.openxmlformats.org/drawingml/2006/table">
            <a:tbl>
              <a:tblPr firstRow="1" firstCol="1" bandRow="1"/>
              <a:tblGrid>
                <a:gridCol w="1674327"/>
                <a:gridCol w="1338124"/>
                <a:gridCol w="1338124"/>
                <a:gridCol w="1338124"/>
                <a:gridCol w="1338124"/>
                <a:gridCol w="1336451"/>
              </a:tblGrid>
              <a:tr h="819972">
                <a:tc rowSpan="2">
                  <a:txBody>
                    <a:bodyPr/>
                    <a:lstStyle/>
                    <a:p>
                      <a:pPr algn="ctr">
                        <a:lnSpc>
                          <a:spcPts val="1700"/>
                        </a:lnSpc>
                        <a:spcAft>
                          <a:spcPts val="0"/>
                        </a:spcAft>
                      </a:pPr>
                      <a:r>
                        <a:rPr lang="zh-TW" sz="2800" dirty="0">
                          <a:effectLst/>
                          <a:latin typeface="Times New Roman"/>
                          <a:ea typeface="標楷體"/>
                        </a:rPr>
                        <a:t>水浴溫度</a:t>
                      </a:r>
                      <a:r>
                        <a:rPr lang="en-US" sz="2800" dirty="0">
                          <a:effectLst/>
                          <a:latin typeface="Times New Roman"/>
                          <a:ea typeface="標楷體"/>
                        </a:rPr>
                        <a:t/>
                      </a:r>
                      <a:br>
                        <a:rPr lang="en-US" sz="2800" dirty="0">
                          <a:effectLst/>
                          <a:latin typeface="Times New Roman"/>
                          <a:ea typeface="標楷體"/>
                        </a:rPr>
                      </a:br>
                      <a:r>
                        <a:rPr lang="zh-TW" sz="2800" dirty="0">
                          <a:effectLst/>
                          <a:latin typeface="Times New Roman"/>
                          <a:ea typeface="標楷體"/>
                        </a:rPr>
                        <a:t>（</a:t>
                      </a:r>
                      <a:r>
                        <a:rPr lang="zh-TW" sz="2800" dirty="0">
                          <a:effectLst/>
                          <a:latin typeface="Times New Roman"/>
                          <a:ea typeface="新細明體"/>
                        </a:rPr>
                        <a:t>℃</a:t>
                      </a:r>
                      <a:r>
                        <a:rPr lang="zh-TW" sz="2800" dirty="0">
                          <a:effectLst/>
                          <a:latin typeface="Times New Roman"/>
                          <a:ea typeface="標楷體"/>
                        </a:rPr>
                        <a:t>）</a:t>
                      </a:r>
                      <a:endParaRPr lang="zh-TW" sz="2800" dirty="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ts val="1700"/>
                        </a:lnSpc>
                        <a:spcAft>
                          <a:spcPts val="0"/>
                        </a:spcAft>
                      </a:pPr>
                      <a:r>
                        <a:rPr lang="zh-TW" sz="2800">
                          <a:effectLst/>
                          <a:latin typeface="Times New Roman"/>
                          <a:ea typeface="標楷體"/>
                        </a:rPr>
                        <a:t>排開水量（</a:t>
                      </a:r>
                      <a:r>
                        <a:rPr lang="en-US" sz="2800">
                          <a:effectLst/>
                          <a:latin typeface="Times New Roman"/>
                          <a:ea typeface="標楷體"/>
                        </a:rPr>
                        <a:t>g</a:t>
                      </a:r>
                      <a:r>
                        <a:rPr lang="zh-TW" sz="2800">
                          <a:effectLst/>
                          <a:latin typeface="Times New Roman"/>
                          <a:ea typeface="標楷體"/>
                        </a:rPr>
                        <a:t>）</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819972">
                <a:tc vMerge="1">
                  <a:txBody>
                    <a:bodyPr/>
                    <a:lstStyle/>
                    <a:p>
                      <a:endParaRPr lang="zh-TW" altLang="en-US"/>
                    </a:p>
                  </a:txBody>
                  <a:tcPr/>
                </a:tc>
                <a:tc>
                  <a:txBody>
                    <a:bodyPr/>
                    <a:lstStyle/>
                    <a:p>
                      <a:pPr algn="ctr">
                        <a:lnSpc>
                          <a:spcPts val="1700"/>
                        </a:lnSpc>
                        <a:spcAft>
                          <a:spcPts val="0"/>
                        </a:spcAft>
                      </a:pPr>
                      <a:r>
                        <a:rPr lang="zh-TW" sz="2800" dirty="0">
                          <a:effectLst/>
                          <a:latin typeface="Times New Roman"/>
                          <a:ea typeface="標楷體"/>
                        </a:rPr>
                        <a:t>第一天</a:t>
                      </a:r>
                      <a:endParaRPr lang="zh-TW" sz="2800" dirty="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TW" sz="2800">
                          <a:effectLst/>
                          <a:latin typeface="Times New Roman"/>
                          <a:ea typeface="標楷體"/>
                        </a:rPr>
                        <a:t>第二天</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TW" sz="2800">
                          <a:effectLst/>
                          <a:latin typeface="Times New Roman"/>
                          <a:ea typeface="標楷體"/>
                        </a:rPr>
                        <a:t>第三天</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TW" sz="2800">
                          <a:effectLst/>
                          <a:latin typeface="Times New Roman"/>
                          <a:ea typeface="標楷體"/>
                        </a:rPr>
                        <a:t>第四天</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zh-TW" sz="2800">
                          <a:effectLst/>
                          <a:latin typeface="Times New Roman"/>
                          <a:ea typeface="標楷體"/>
                        </a:rPr>
                        <a:t>第五天</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5975">
                <a:tc>
                  <a:txBody>
                    <a:bodyPr/>
                    <a:lstStyle/>
                    <a:p>
                      <a:pPr algn="ctr">
                        <a:lnSpc>
                          <a:spcPts val="1700"/>
                        </a:lnSpc>
                        <a:spcAft>
                          <a:spcPts val="0"/>
                        </a:spcAft>
                      </a:pPr>
                      <a:r>
                        <a:rPr lang="en-US" sz="2800">
                          <a:effectLst/>
                          <a:latin typeface="Times New Roman"/>
                          <a:ea typeface="標楷體"/>
                        </a:rPr>
                        <a:t>24</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a:effectLst/>
                          <a:latin typeface="Times New Roman"/>
                          <a:ea typeface="標楷體"/>
                        </a:rPr>
                        <a:t>30</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dirty="0">
                          <a:effectLst/>
                          <a:latin typeface="Times New Roman"/>
                          <a:ea typeface="標楷體"/>
                        </a:rPr>
                        <a:t>110</a:t>
                      </a:r>
                      <a:endParaRPr lang="zh-TW" sz="2800" dirty="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a:effectLst/>
                          <a:latin typeface="Times New Roman"/>
                          <a:ea typeface="標楷體"/>
                        </a:rPr>
                        <a:t>160</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a:effectLst/>
                          <a:latin typeface="Times New Roman"/>
                          <a:ea typeface="標楷體"/>
                        </a:rPr>
                        <a:t>182</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a:effectLst/>
                          <a:latin typeface="Times New Roman"/>
                          <a:ea typeface="標楷體"/>
                        </a:rPr>
                        <a:t>172</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5975">
                <a:tc>
                  <a:txBody>
                    <a:bodyPr/>
                    <a:lstStyle/>
                    <a:p>
                      <a:pPr algn="ctr">
                        <a:lnSpc>
                          <a:spcPts val="1700"/>
                        </a:lnSpc>
                        <a:spcAft>
                          <a:spcPts val="0"/>
                        </a:spcAft>
                      </a:pPr>
                      <a:r>
                        <a:rPr lang="en-US" sz="2800">
                          <a:effectLst/>
                          <a:latin typeface="Times New Roman"/>
                          <a:ea typeface="標楷體"/>
                        </a:rPr>
                        <a:t>28</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a:effectLst/>
                          <a:latin typeface="Times New Roman"/>
                          <a:ea typeface="標楷體"/>
                        </a:rPr>
                        <a:t>55</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dirty="0">
                          <a:effectLst/>
                          <a:latin typeface="Times New Roman"/>
                          <a:ea typeface="標楷體"/>
                        </a:rPr>
                        <a:t>175</a:t>
                      </a:r>
                      <a:endParaRPr lang="zh-TW" sz="2800" dirty="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a:effectLst/>
                          <a:latin typeface="Times New Roman"/>
                          <a:ea typeface="標楷體"/>
                        </a:rPr>
                        <a:t>278</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a:effectLst/>
                          <a:latin typeface="Times New Roman"/>
                          <a:ea typeface="標楷體"/>
                        </a:rPr>
                        <a:t>212</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a:effectLst/>
                          <a:latin typeface="Times New Roman"/>
                          <a:ea typeface="標楷體"/>
                        </a:rPr>
                        <a:t>181</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5975">
                <a:tc>
                  <a:txBody>
                    <a:bodyPr/>
                    <a:lstStyle/>
                    <a:p>
                      <a:pPr algn="ctr">
                        <a:lnSpc>
                          <a:spcPts val="1700"/>
                        </a:lnSpc>
                        <a:spcAft>
                          <a:spcPts val="0"/>
                        </a:spcAft>
                      </a:pPr>
                      <a:r>
                        <a:rPr lang="en-US" sz="2800">
                          <a:effectLst/>
                          <a:latin typeface="Times New Roman"/>
                          <a:ea typeface="標楷體"/>
                        </a:rPr>
                        <a:t>34</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a:effectLst/>
                          <a:latin typeface="Times New Roman"/>
                          <a:ea typeface="標楷體"/>
                        </a:rPr>
                        <a:t>107</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a:effectLst/>
                          <a:latin typeface="Times New Roman"/>
                          <a:ea typeface="標楷體"/>
                        </a:rPr>
                        <a:t>501</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a:effectLst/>
                          <a:latin typeface="Times New Roman"/>
                          <a:ea typeface="標楷體"/>
                        </a:rPr>
                        <a:t>431</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a:effectLst/>
                          <a:latin typeface="Times New Roman"/>
                          <a:ea typeface="標楷體"/>
                        </a:rPr>
                        <a:t>170</a:t>
                      </a:r>
                      <a:endParaRPr lang="zh-TW" sz="280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700"/>
                        </a:lnSpc>
                        <a:spcAft>
                          <a:spcPts val="0"/>
                        </a:spcAft>
                      </a:pPr>
                      <a:r>
                        <a:rPr lang="en-US" sz="2800" dirty="0">
                          <a:effectLst/>
                          <a:latin typeface="Times New Roman"/>
                          <a:ea typeface="標楷體"/>
                        </a:rPr>
                        <a:t>153</a:t>
                      </a:r>
                      <a:endParaRPr lang="zh-TW" sz="2800" dirty="0">
                        <a:effectLst/>
                        <a:latin typeface="Times New Roman"/>
                        <a:ea typeface="華康中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54765097"/>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3342453"/>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 43</a:t>
            </a:r>
            <a:r>
              <a:rPr lang="zh-TW" altLang="en-US" sz="3200" dirty="0">
                <a:solidFill>
                  <a:srgbClr val="000000"/>
                </a:solidFill>
                <a:latin typeface="Times New Roman"/>
                <a:ea typeface="標楷體" pitchFamily="65" charset="-120"/>
              </a:rPr>
              <a:t>將一顆球鉛直上拋，球上升一段高度後便向下墜落。已知此地的重力加速度為</a:t>
            </a:r>
            <a:r>
              <a:rPr lang="en-US" altLang="zh-TW" sz="3200" dirty="0">
                <a:solidFill>
                  <a:srgbClr val="000000"/>
                </a:solidFill>
                <a:latin typeface="Times New Roman"/>
                <a:ea typeface="標楷體" pitchFamily="65" charset="-120"/>
              </a:rPr>
              <a:t>9.8 m/</a:t>
            </a:r>
            <a:r>
              <a:rPr lang="en-US" altLang="zh-TW" sz="3200" dirty="0" err="1">
                <a:solidFill>
                  <a:srgbClr val="000000"/>
                </a:solidFill>
                <a:latin typeface="Times New Roman"/>
                <a:ea typeface="標楷體" pitchFamily="65" charset="-120"/>
              </a:rPr>
              <a:t>s</a:t>
            </a:r>
            <a:r>
              <a:rPr lang="en-US" altLang="zh-TW" sz="3200" baseline="30000" dirty="0" err="1">
                <a:solidFill>
                  <a:srgbClr val="000000"/>
                </a:solidFill>
                <a:latin typeface="Times New Roman"/>
                <a:ea typeface="標楷體" pitchFamily="65" charset="-120"/>
              </a:rPr>
              <a:t>2</a:t>
            </a:r>
            <a:r>
              <a:rPr lang="zh-TW" altLang="en-US" sz="3200" dirty="0">
                <a:solidFill>
                  <a:srgbClr val="000000"/>
                </a:solidFill>
                <a:latin typeface="Times New Roman"/>
                <a:ea typeface="標楷體" pitchFamily="65" charset="-120"/>
              </a:rPr>
              <a:t>，若不計空氣阻力的影響，速度方向以鉛直向上為正、鉛直向下為負。下列選項中，哪一個最可能是此球運動過程的速度</a:t>
            </a:r>
            <a:r>
              <a:rPr lang="en-US" altLang="zh-TW" sz="3200" dirty="0">
                <a:solidFill>
                  <a:srgbClr val="000000"/>
                </a:solidFill>
                <a:latin typeface="Times New Roman"/>
                <a:ea typeface="標楷體" pitchFamily="65" charset="-120"/>
              </a:rPr>
              <a:t>(v)</a:t>
            </a:r>
            <a:r>
              <a:rPr lang="zh-TW" altLang="en-US" sz="3200" dirty="0">
                <a:solidFill>
                  <a:srgbClr val="000000"/>
                </a:solidFill>
                <a:latin typeface="Times New Roman"/>
                <a:ea typeface="標楷體" pitchFamily="65" charset="-120"/>
              </a:rPr>
              <a:t>與時間</a:t>
            </a:r>
            <a:r>
              <a:rPr lang="en-US" altLang="zh-TW" sz="3200" dirty="0">
                <a:solidFill>
                  <a:srgbClr val="000000"/>
                </a:solidFill>
                <a:latin typeface="Times New Roman"/>
                <a:ea typeface="標楷體" pitchFamily="65" charset="-120"/>
              </a:rPr>
              <a:t>(t)</a:t>
            </a:r>
            <a:r>
              <a:rPr lang="zh-TW" altLang="en-US" sz="3200" dirty="0">
                <a:solidFill>
                  <a:srgbClr val="000000"/>
                </a:solidFill>
                <a:latin typeface="Times New Roman"/>
                <a:ea typeface="標楷體" pitchFamily="65" charset="-120"/>
              </a:rPr>
              <a:t>關係圖？</a:t>
            </a:r>
          </a:p>
        </p:txBody>
      </p:sp>
    </p:spTree>
    <p:extLst>
      <p:ext uri="{BB962C8B-B14F-4D97-AF65-F5344CB8AC3E}">
        <p14:creationId xmlns:p14="http://schemas.microsoft.com/office/powerpoint/2010/main" val="59886698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323849" y="549275"/>
            <a:ext cx="8429625" cy="5245245"/>
            <a:chOff x="323849" y="549275"/>
            <a:chExt cx="8429625" cy="5245245"/>
          </a:xfrm>
        </p:grpSpPr>
        <p:sp>
          <p:nvSpPr>
            <p:cNvPr id="3" name="矩形 2"/>
            <p:cNvSpPr>
              <a:spLocks noChangeArrowheads="1"/>
            </p:cNvSpPr>
            <p:nvPr/>
          </p:nvSpPr>
          <p:spPr bwMode="auto">
            <a:xfrm>
              <a:off x="323849" y="549275"/>
              <a:ext cx="8429625" cy="3342453"/>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	(A)			(B)</a:t>
              </a:r>
            </a:p>
            <a:p>
              <a:pPr marL="541338" indent="-541338" algn="just">
                <a:lnSpc>
                  <a:spcPct val="110000"/>
                </a:lnSpc>
              </a:pPr>
              <a:r>
                <a:rPr lang="en-US" altLang="zh-TW" sz="3200">
                  <a:solidFill>
                    <a:srgbClr val="000000"/>
                  </a:solidFill>
                  <a:latin typeface="Times New Roman"/>
                  <a:ea typeface="標楷體" pitchFamily="65" charset="-120"/>
                </a:rPr>
                <a:t>  </a:t>
              </a:r>
            </a:p>
            <a:p>
              <a:pPr marL="541338" indent="-541338" algn="just">
                <a:lnSpc>
                  <a:spcPct val="110000"/>
                </a:lnSpc>
              </a:pPr>
              <a:endParaRPr lang="en-US" altLang="zh-TW" sz="3200">
                <a:solidFill>
                  <a:srgbClr val="000000"/>
                </a:solidFill>
                <a:latin typeface="Times New Roman"/>
                <a:ea typeface="標楷體" pitchFamily="65" charset="-120"/>
              </a:endParaRPr>
            </a:p>
            <a:p>
              <a:pPr marL="541338" indent="-541338" algn="just">
                <a:lnSpc>
                  <a:spcPct val="110000"/>
                </a:lnSpc>
              </a:pPr>
              <a:endParaRPr lang="en-US" altLang="zh-TW" sz="3200">
                <a:solidFill>
                  <a:srgbClr val="000000"/>
                </a:solidFill>
                <a:latin typeface="Times New Roman"/>
                <a:ea typeface="標楷體" pitchFamily="65" charset="-120"/>
              </a:endParaRPr>
            </a:p>
            <a:p>
              <a:pPr marL="541338" indent="-541338" algn="just">
                <a:lnSpc>
                  <a:spcPct val="110000"/>
                </a:lnSpc>
              </a:pPr>
              <a:endParaRPr lang="en-US" altLang="zh-TW" sz="3200">
                <a:solidFill>
                  <a:srgbClr val="000000"/>
                </a:solidFill>
                <a:latin typeface="Times New Roman"/>
                <a:ea typeface="標楷體" pitchFamily="65" charset="-120"/>
              </a:endParaRPr>
            </a:p>
            <a:p>
              <a:pPr marL="541338" indent="-541338" algn="just">
                <a:lnSpc>
                  <a:spcPct val="110000"/>
                </a:lnSpc>
              </a:pPr>
              <a:r>
                <a:rPr lang="en-US" altLang="zh-TW" sz="3200">
                  <a:solidFill>
                    <a:srgbClr val="000000"/>
                  </a:solidFill>
                  <a:latin typeface="Times New Roman"/>
                  <a:ea typeface="標楷體" pitchFamily="65" charset="-120"/>
                </a:rPr>
                <a:t>	(C)		         (D)</a:t>
              </a: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4963" y="814672"/>
              <a:ext cx="2195626" cy="21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2748" y="762395"/>
              <a:ext cx="2295840" cy="219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04963" y="3506641"/>
              <a:ext cx="2324780" cy="228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92449" y="3454333"/>
              <a:ext cx="2324780" cy="230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604935" y="553062"/>
              <a:ext cx="1122423"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v(m/s)</a:t>
              </a:r>
              <a:endParaRPr lang="zh-TW" altLang="en-US" sz="2800">
                <a:solidFill>
                  <a:srgbClr val="000000"/>
                </a:solidFill>
                <a:effectLst>
                  <a:glow rad="127000">
                    <a:srgbClr val="FFFFFF"/>
                  </a:glow>
                </a:effectLst>
                <a:latin typeface="Times New Roman"/>
                <a:ea typeface="標楷體" pitchFamily="65" charset="-120"/>
              </a:endParaRPr>
            </a:p>
          </p:txBody>
        </p:sp>
        <p:sp>
          <p:nvSpPr>
            <p:cNvPr id="13" name="矩形 12"/>
            <p:cNvSpPr/>
            <p:nvPr/>
          </p:nvSpPr>
          <p:spPr>
            <a:xfrm>
              <a:off x="1295067" y="1577837"/>
              <a:ext cx="633507"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9.8</a:t>
              </a:r>
              <a:endParaRPr lang="zh-TW" altLang="en-US" sz="2800">
                <a:solidFill>
                  <a:srgbClr val="000000"/>
                </a:solidFill>
                <a:effectLst>
                  <a:glow rad="127000">
                    <a:srgbClr val="FFFFFF"/>
                  </a:glow>
                </a:effectLst>
                <a:latin typeface="Times New Roman"/>
                <a:ea typeface="標楷體" pitchFamily="65" charset="-120"/>
              </a:endParaRPr>
            </a:p>
          </p:txBody>
        </p:sp>
        <p:sp>
          <p:nvSpPr>
            <p:cNvPr id="14" name="矩形 13"/>
            <p:cNvSpPr/>
            <p:nvPr/>
          </p:nvSpPr>
          <p:spPr>
            <a:xfrm>
              <a:off x="2133846" y="2257279"/>
              <a:ext cx="633507"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9.8</a:t>
              </a:r>
              <a:endParaRPr lang="zh-TW" altLang="en-US" sz="2800">
                <a:solidFill>
                  <a:srgbClr val="000000"/>
                </a:solidFill>
                <a:effectLst>
                  <a:glow rad="127000">
                    <a:srgbClr val="FFFFFF"/>
                  </a:glow>
                </a:effectLst>
                <a:latin typeface="Times New Roman"/>
                <a:ea typeface="標楷體" pitchFamily="65" charset="-120"/>
              </a:endParaRPr>
            </a:p>
          </p:txBody>
        </p:sp>
        <p:sp>
          <p:nvSpPr>
            <p:cNvPr id="15" name="矩形 14"/>
            <p:cNvSpPr/>
            <p:nvPr/>
          </p:nvSpPr>
          <p:spPr>
            <a:xfrm>
              <a:off x="1614696" y="2201881"/>
              <a:ext cx="364202"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0</a:t>
              </a:r>
              <a:endParaRPr lang="zh-TW" altLang="en-US" sz="2800">
                <a:solidFill>
                  <a:srgbClr val="000000"/>
                </a:solidFill>
                <a:effectLst>
                  <a:glow rad="127000">
                    <a:srgbClr val="FFFFFF"/>
                  </a:glow>
                </a:effectLst>
                <a:latin typeface="Times New Roman"/>
                <a:ea typeface="標楷體" pitchFamily="65" charset="-120"/>
              </a:endParaRPr>
            </a:p>
          </p:txBody>
        </p:sp>
        <p:sp>
          <p:nvSpPr>
            <p:cNvPr id="16" name="矩形 15"/>
            <p:cNvSpPr/>
            <p:nvPr/>
          </p:nvSpPr>
          <p:spPr>
            <a:xfrm>
              <a:off x="3302851" y="2207838"/>
              <a:ext cx="663964"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t(s)</a:t>
              </a:r>
              <a:endParaRPr lang="zh-TW" altLang="en-US" sz="2800">
                <a:solidFill>
                  <a:srgbClr val="000000"/>
                </a:solidFill>
                <a:effectLst>
                  <a:glow rad="127000">
                    <a:srgbClr val="FFFFFF"/>
                  </a:glow>
                </a:effectLst>
                <a:latin typeface="Times New Roman"/>
                <a:ea typeface="標楷體" pitchFamily="65" charset="-120"/>
              </a:endParaRPr>
            </a:p>
          </p:txBody>
        </p:sp>
        <p:sp>
          <p:nvSpPr>
            <p:cNvPr id="17" name="矩形 16"/>
            <p:cNvSpPr/>
            <p:nvPr/>
          </p:nvSpPr>
          <p:spPr>
            <a:xfrm>
              <a:off x="4805710" y="553062"/>
              <a:ext cx="1122423"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v(m/s)</a:t>
              </a:r>
              <a:endParaRPr lang="zh-TW" altLang="en-US" sz="2800">
                <a:solidFill>
                  <a:srgbClr val="000000"/>
                </a:solidFill>
                <a:effectLst>
                  <a:glow rad="127000">
                    <a:srgbClr val="FFFFFF"/>
                  </a:glow>
                </a:effectLst>
                <a:latin typeface="Times New Roman"/>
                <a:ea typeface="標楷體" pitchFamily="65" charset="-120"/>
              </a:endParaRPr>
            </a:p>
          </p:txBody>
        </p:sp>
        <p:sp>
          <p:nvSpPr>
            <p:cNvPr id="18" name="矩形 17"/>
            <p:cNvSpPr/>
            <p:nvPr/>
          </p:nvSpPr>
          <p:spPr>
            <a:xfrm>
              <a:off x="4495842" y="1577837"/>
              <a:ext cx="633507"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9.8</a:t>
              </a:r>
              <a:endParaRPr lang="zh-TW" altLang="en-US" sz="2800">
                <a:solidFill>
                  <a:srgbClr val="000000"/>
                </a:solidFill>
                <a:effectLst>
                  <a:glow rad="127000">
                    <a:srgbClr val="FFFFFF"/>
                  </a:glow>
                </a:effectLst>
                <a:latin typeface="Times New Roman"/>
                <a:ea typeface="標楷體" pitchFamily="65" charset="-120"/>
              </a:endParaRPr>
            </a:p>
          </p:txBody>
        </p:sp>
        <p:sp>
          <p:nvSpPr>
            <p:cNvPr id="19" name="矩形 18"/>
            <p:cNvSpPr/>
            <p:nvPr/>
          </p:nvSpPr>
          <p:spPr>
            <a:xfrm>
              <a:off x="4815471" y="2201881"/>
              <a:ext cx="364202"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0</a:t>
              </a:r>
              <a:endParaRPr lang="zh-TW" altLang="en-US" sz="2800">
                <a:solidFill>
                  <a:srgbClr val="000000"/>
                </a:solidFill>
                <a:effectLst>
                  <a:glow rad="127000">
                    <a:srgbClr val="FFFFFF"/>
                  </a:glow>
                </a:effectLst>
                <a:latin typeface="Times New Roman"/>
                <a:ea typeface="標楷體" pitchFamily="65" charset="-120"/>
              </a:endParaRPr>
            </a:p>
          </p:txBody>
        </p:sp>
        <p:sp>
          <p:nvSpPr>
            <p:cNvPr id="20" name="矩形 19"/>
            <p:cNvSpPr/>
            <p:nvPr/>
          </p:nvSpPr>
          <p:spPr>
            <a:xfrm>
              <a:off x="6503626" y="2207838"/>
              <a:ext cx="663964"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t(s)</a:t>
              </a:r>
              <a:endParaRPr lang="zh-TW" altLang="en-US" sz="2800">
                <a:solidFill>
                  <a:srgbClr val="000000"/>
                </a:solidFill>
                <a:effectLst>
                  <a:glow rad="127000">
                    <a:srgbClr val="FFFFFF"/>
                  </a:glow>
                </a:effectLst>
                <a:latin typeface="Times New Roman"/>
                <a:ea typeface="標楷體" pitchFamily="65" charset="-120"/>
              </a:endParaRPr>
            </a:p>
          </p:txBody>
        </p:sp>
        <p:sp>
          <p:nvSpPr>
            <p:cNvPr id="21" name="矩形 20"/>
            <p:cNvSpPr/>
            <p:nvPr/>
          </p:nvSpPr>
          <p:spPr>
            <a:xfrm>
              <a:off x="5133500" y="2201881"/>
              <a:ext cx="364202"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1</a:t>
              </a:r>
              <a:endParaRPr lang="zh-TW" altLang="en-US" sz="2800">
                <a:solidFill>
                  <a:srgbClr val="000000"/>
                </a:solidFill>
                <a:effectLst>
                  <a:glow rad="127000">
                    <a:srgbClr val="FFFFFF"/>
                  </a:glow>
                </a:effectLst>
                <a:latin typeface="Times New Roman"/>
                <a:ea typeface="標楷體" pitchFamily="65" charset="-120"/>
              </a:endParaRPr>
            </a:p>
          </p:txBody>
        </p:sp>
        <p:sp>
          <p:nvSpPr>
            <p:cNvPr id="22" name="矩形 21"/>
            <p:cNvSpPr/>
            <p:nvPr/>
          </p:nvSpPr>
          <p:spPr>
            <a:xfrm>
              <a:off x="1604935" y="3290581"/>
              <a:ext cx="1122423"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v(m/s)</a:t>
              </a:r>
              <a:endParaRPr lang="zh-TW" altLang="en-US" sz="2800">
                <a:solidFill>
                  <a:srgbClr val="000000"/>
                </a:solidFill>
                <a:effectLst>
                  <a:glow rad="127000">
                    <a:srgbClr val="FFFFFF"/>
                  </a:glow>
                </a:effectLst>
                <a:latin typeface="Times New Roman"/>
                <a:ea typeface="標楷體" pitchFamily="65" charset="-120"/>
              </a:endParaRPr>
            </a:p>
          </p:txBody>
        </p:sp>
        <p:sp>
          <p:nvSpPr>
            <p:cNvPr id="23" name="矩形 22"/>
            <p:cNvSpPr/>
            <p:nvPr/>
          </p:nvSpPr>
          <p:spPr>
            <a:xfrm>
              <a:off x="1295067" y="4315356"/>
              <a:ext cx="633507"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9.8</a:t>
              </a:r>
              <a:endParaRPr lang="zh-TW" altLang="en-US" sz="2800">
                <a:solidFill>
                  <a:srgbClr val="000000"/>
                </a:solidFill>
                <a:effectLst>
                  <a:glow rad="127000">
                    <a:srgbClr val="FFFFFF"/>
                  </a:glow>
                </a:effectLst>
                <a:latin typeface="Times New Roman"/>
                <a:ea typeface="標楷體" pitchFamily="65" charset="-120"/>
              </a:endParaRPr>
            </a:p>
          </p:txBody>
        </p:sp>
        <p:sp>
          <p:nvSpPr>
            <p:cNvPr id="24" name="矩形 23"/>
            <p:cNvSpPr/>
            <p:nvPr/>
          </p:nvSpPr>
          <p:spPr>
            <a:xfrm>
              <a:off x="1614696" y="4939400"/>
              <a:ext cx="364202"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0</a:t>
              </a:r>
              <a:endParaRPr lang="zh-TW" altLang="en-US" sz="2800">
                <a:solidFill>
                  <a:srgbClr val="000000"/>
                </a:solidFill>
                <a:effectLst>
                  <a:glow rad="127000">
                    <a:srgbClr val="FFFFFF"/>
                  </a:glow>
                </a:effectLst>
                <a:latin typeface="Times New Roman"/>
                <a:ea typeface="標楷體" pitchFamily="65" charset="-120"/>
              </a:endParaRPr>
            </a:p>
          </p:txBody>
        </p:sp>
        <p:sp>
          <p:nvSpPr>
            <p:cNvPr id="25" name="矩形 24"/>
            <p:cNvSpPr/>
            <p:nvPr/>
          </p:nvSpPr>
          <p:spPr>
            <a:xfrm>
              <a:off x="3302851" y="4945357"/>
              <a:ext cx="663964"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t(s)</a:t>
              </a:r>
              <a:endParaRPr lang="zh-TW" altLang="en-US" sz="2800">
                <a:solidFill>
                  <a:srgbClr val="000000"/>
                </a:solidFill>
                <a:effectLst>
                  <a:glow rad="127000">
                    <a:srgbClr val="FFFFFF"/>
                  </a:glow>
                </a:effectLst>
                <a:latin typeface="Times New Roman"/>
                <a:ea typeface="標楷體" pitchFamily="65" charset="-120"/>
              </a:endParaRPr>
            </a:p>
          </p:txBody>
        </p:sp>
        <p:sp>
          <p:nvSpPr>
            <p:cNvPr id="26" name="矩形 25"/>
            <p:cNvSpPr/>
            <p:nvPr/>
          </p:nvSpPr>
          <p:spPr>
            <a:xfrm>
              <a:off x="2119839" y="4939400"/>
              <a:ext cx="364202"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2</a:t>
              </a:r>
              <a:endParaRPr lang="zh-TW" altLang="en-US" sz="2800">
                <a:solidFill>
                  <a:srgbClr val="000000"/>
                </a:solidFill>
                <a:effectLst>
                  <a:glow rad="127000">
                    <a:srgbClr val="FFFFFF"/>
                  </a:glow>
                </a:effectLst>
                <a:latin typeface="Times New Roman"/>
                <a:ea typeface="標楷體" pitchFamily="65" charset="-120"/>
              </a:endParaRPr>
            </a:p>
          </p:txBody>
        </p:sp>
        <p:sp>
          <p:nvSpPr>
            <p:cNvPr id="27" name="矩形 26"/>
            <p:cNvSpPr/>
            <p:nvPr/>
          </p:nvSpPr>
          <p:spPr>
            <a:xfrm>
              <a:off x="2664050" y="4939400"/>
              <a:ext cx="364202"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2</a:t>
              </a:r>
              <a:endParaRPr lang="zh-TW" altLang="en-US" sz="2800">
                <a:solidFill>
                  <a:srgbClr val="000000"/>
                </a:solidFill>
                <a:effectLst>
                  <a:glow rad="127000">
                    <a:srgbClr val="FFFFFF"/>
                  </a:glow>
                </a:effectLst>
                <a:latin typeface="Times New Roman"/>
                <a:ea typeface="標楷體" pitchFamily="65" charset="-120"/>
              </a:endParaRPr>
            </a:p>
          </p:txBody>
        </p:sp>
        <p:sp>
          <p:nvSpPr>
            <p:cNvPr id="28" name="矩形 27"/>
            <p:cNvSpPr/>
            <p:nvPr/>
          </p:nvSpPr>
          <p:spPr>
            <a:xfrm>
              <a:off x="4998690" y="3247037"/>
              <a:ext cx="1122423"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v(m/s)</a:t>
              </a:r>
              <a:endParaRPr lang="zh-TW" altLang="en-US" sz="2800">
                <a:solidFill>
                  <a:srgbClr val="000000"/>
                </a:solidFill>
                <a:effectLst>
                  <a:glow rad="127000">
                    <a:srgbClr val="FFFFFF"/>
                  </a:glow>
                </a:effectLst>
                <a:latin typeface="Times New Roman"/>
                <a:ea typeface="標楷體" pitchFamily="65" charset="-120"/>
              </a:endParaRPr>
            </a:p>
          </p:txBody>
        </p:sp>
        <p:sp>
          <p:nvSpPr>
            <p:cNvPr id="29" name="矩形 28"/>
            <p:cNvSpPr/>
            <p:nvPr/>
          </p:nvSpPr>
          <p:spPr>
            <a:xfrm>
              <a:off x="4892449" y="4347182"/>
              <a:ext cx="364202"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3</a:t>
              </a:r>
              <a:endParaRPr lang="zh-TW" altLang="en-US" sz="2800">
                <a:solidFill>
                  <a:srgbClr val="000000"/>
                </a:solidFill>
                <a:effectLst>
                  <a:glow rad="127000">
                    <a:srgbClr val="FFFFFF"/>
                  </a:glow>
                </a:effectLst>
                <a:latin typeface="Times New Roman"/>
                <a:ea typeface="標楷體" pitchFamily="65" charset="-120"/>
              </a:endParaRPr>
            </a:p>
          </p:txBody>
        </p:sp>
        <p:sp>
          <p:nvSpPr>
            <p:cNvPr id="30" name="矩形 29"/>
            <p:cNvSpPr/>
            <p:nvPr/>
          </p:nvSpPr>
          <p:spPr>
            <a:xfrm>
              <a:off x="5008451" y="4895856"/>
              <a:ext cx="364202"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0</a:t>
              </a:r>
              <a:endParaRPr lang="zh-TW" altLang="en-US" sz="2800">
                <a:solidFill>
                  <a:srgbClr val="000000"/>
                </a:solidFill>
                <a:effectLst>
                  <a:glow rad="127000">
                    <a:srgbClr val="FFFFFF"/>
                  </a:glow>
                </a:effectLst>
                <a:latin typeface="Times New Roman"/>
                <a:ea typeface="標楷體" pitchFamily="65" charset="-120"/>
              </a:endParaRPr>
            </a:p>
          </p:txBody>
        </p:sp>
        <p:sp>
          <p:nvSpPr>
            <p:cNvPr id="31" name="矩形 30"/>
            <p:cNvSpPr/>
            <p:nvPr/>
          </p:nvSpPr>
          <p:spPr>
            <a:xfrm>
              <a:off x="6696606" y="4993830"/>
              <a:ext cx="663964"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t(s)</a:t>
              </a:r>
              <a:endParaRPr lang="zh-TW" altLang="en-US" sz="2800">
                <a:solidFill>
                  <a:srgbClr val="000000"/>
                </a:solidFill>
                <a:effectLst>
                  <a:glow rad="127000">
                    <a:srgbClr val="FFFFFF"/>
                  </a:glow>
                </a:effectLst>
                <a:latin typeface="Times New Roman"/>
                <a:ea typeface="標楷體" pitchFamily="65" charset="-120"/>
              </a:endParaRPr>
            </a:p>
          </p:txBody>
        </p:sp>
        <p:sp>
          <p:nvSpPr>
            <p:cNvPr id="32" name="矩形 31"/>
            <p:cNvSpPr/>
            <p:nvPr/>
          </p:nvSpPr>
          <p:spPr>
            <a:xfrm>
              <a:off x="5463603" y="5014490"/>
              <a:ext cx="633507" cy="523220"/>
            </a:xfrm>
            <a:prstGeom prst="rect">
              <a:avLst/>
            </a:prstGeom>
          </p:spPr>
          <p:txBody>
            <a:bodyPr wrap="none">
              <a:spAutoFit/>
            </a:bodyPr>
            <a:lstStyle/>
            <a:p>
              <a:r>
                <a:rPr lang="en-US" altLang="zh-TW" sz="2800">
                  <a:solidFill>
                    <a:srgbClr val="000000"/>
                  </a:solidFill>
                  <a:effectLst>
                    <a:glow rad="127000">
                      <a:srgbClr val="FFFFFF"/>
                    </a:glow>
                  </a:effectLst>
                  <a:latin typeface="Times New Roman"/>
                  <a:ea typeface="標楷體" pitchFamily="65" charset="-120"/>
                </a:rPr>
                <a:t>9.8</a:t>
              </a:r>
              <a:endParaRPr lang="zh-TW" altLang="en-US" sz="2800">
                <a:solidFill>
                  <a:srgbClr val="000000"/>
                </a:solidFill>
                <a:effectLst>
                  <a:glow rad="127000">
                    <a:srgbClr val="FFFFFF"/>
                  </a:glow>
                </a:effectLst>
                <a:latin typeface="Times New Roman"/>
                <a:ea typeface="標楷體" pitchFamily="65" charset="-120"/>
              </a:endParaRPr>
            </a:p>
          </p:txBody>
        </p:sp>
      </p:grpSp>
    </p:spTree>
    <p:extLst>
      <p:ext uri="{BB962C8B-B14F-4D97-AF65-F5344CB8AC3E}">
        <p14:creationId xmlns:p14="http://schemas.microsoft.com/office/powerpoint/2010/main" val="126182484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zh-TW" altLang="en-US" sz="5400">
                <a:solidFill>
                  <a:srgbClr val="FF0000"/>
                </a:solidFill>
                <a:ea typeface="華康勘亭流" pitchFamily="65" charset="-120"/>
              </a:rPr>
              <a:t>虎克定律</a:t>
            </a:r>
          </a:p>
        </p:txBody>
      </p:sp>
      <p:sp>
        <p:nvSpPr>
          <p:cNvPr id="70659" name="Rectangle 3"/>
          <p:cNvSpPr>
            <a:spLocks noGrp="1" noChangeArrowheads="1"/>
          </p:cNvSpPr>
          <p:nvPr>
            <p:ph type="body" idx="1"/>
          </p:nvPr>
        </p:nvSpPr>
        <p:spPr>
          <a:xfrm>
            <a:off x="323850" y="1700213"/>
            <a:ext cx="8445500" cy="3529012"/>
          </a:xfrm>
        </p:spPr>
        <p:txBody>
          <a:bodyPr/>
          <a:lstStyle/>
          <a:p>
            <a:r>
              <a:rPr lang="zh-TW" altLang="en-US">
                <a:solidFill>
                  <a:srgbClr val="0066FF"/>
                </a:solidFill>
                <a:ea typeface="華康儷粗圓" pitchFamily="49" charset="-120"/>
              </a:rPr>
              <a:t>力的定義</a:t>
            </a:r>
          </a:p>
          <a:p>
            <a:r>
              <a:rPr lang="zh-TW" altLang="en-US">
                <a:solidFill>
                  <a:srgbClr val="0066FF"/>
                </a:solidFill>
                <a:ea typeface="華康儷粗圓" pitchFamily="49" charset="-120"/>
              </a:rPr>
              <a:t>力的三要素</a:t>
            </a:r>
          </a:p>
          <a:p>
            <a:r>
              <a:rPr lang="zh-TW" altLang="en-US">
                <a:solidFill>
                  <a:srgbClr val="0066FF"/>
                </a:solidFill>
                <a:ea typeface="華康儷粗圓" pitchFamily="49" charset="-120"/>
              </a:rPr>
              <a:t>摩擦力</a:t>
            </a:r>
            <a:r>
              <a:rPr lang="zh-TW" altLang="en-US">
                <a:solidFill>
                  <a:srgbClr val="0066FF"/>
                </a:solidFill>
                <a:ea typeface="華康中圓體" pitchFamily="49" charset="-120"/>
              </a:rPr>
              <a:t>：靜摩擦、最大靜、動摩擦、正向力</a:t>
            </a:r>
          </a:p>
          <a:p>
            <a:r>
              <a:rPr lang="zh-TW" altLang="en-US">
                <a:solidFill>
                  <a:srgbClr val="0066FF"/>
                </a:solidFill>
                <a:ea typeface="華康儷粗圓" pitchFamily="49" charset="-120"/>
              </a:rPr>
              <a:t>合力為零</a:t>
            </a:r>
          </a:p>
          <a:p>
            <a:r>
              <a:rPr lang="zh-TW" altLang="en-US">
                <a:solidFill>
                  <a:srgbClr val="0066FF"/>
                </a:solidFill>
                <a:ea typeface="華康儷粗圓" pitchFamily="49" charset="-120"/>
              </a:rPr>
              <a:t>牛頓第一運動定律</a:t>
            </a:r>
          </a:p>
          <a:p>
            <a:r>
              <a:rPr lang="zh-TW" altLang="en-US">
                <a:solidFill>
                  <a:srgbClr val="0066FF"/>
                </a:solidFill>
                <a:ea typeface="華康儷粗圓" pitchFamily="49" charset="-120"/>
              </a:rPr>
              <a:t>彈簧串並聯</a:t>
            </a:r>
          </a:p>
        </p:txBody>
      </p:sp>
    </p:spTree>
    <p:extLst>
      <p:ext uri="{BB962C8B-B14F-4D97-AF65-F5344CB8AC3E}">
        <p14:creationId xmlns:p14="http://schemas.microsoft.com/office/powerpoint/2010/main" val="395350426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body" idx="1"/>
          </p:nvPr>
        </p:nvSpPr>
        <p:spPr>
          <a:xfrm>
            <a:off x="468313" y="476250"/>
            <a:ext cx="8229600" cy="5545138"/>
          </a:xfrm>
        </p:spPr>
        <p:txBody>
          <a:bodyPr/>
          <a:lstStyle/>
          <a:p>
            <a:r>
              <a:rPr lang="zh-TW" altLang="en-US"/>
              <a:t>一條彈簧的上端固定於支架上，下端未吊掛物體時，彈簧的長度為</a:t>
            </a:r>
            <a:r>
              <a:rPr lang="en-US" altLang="zh-TW"/>
              <a:t>10 cm</a:t>
            </a:r>
            <a:r>
              <a:rPr lang="zh-TW" altLang="en-US"/>
              <a:t>。在其下方吊掛一個質量未知的物體甲，彈簧的總長度變為</a:t>
            </a:r>
            <a:r>
              <a:rPr lang="en-US" altLang="zh-TW"/>
              <a:t>12 cm</a:t>
            </a:r>
            <a:r>
              <a:rPr lang="zh-TW" altLang="en-US"/>
              <a:t>，接著在物體甲的下方，再加掛一個</a:t>
            </a:r>
            <a:r>
              <a:rPr lang="en-US" altLang="zh-TW"/>
              <a:t>60 g</a:t>
            </a:r>
            <a:r>
              <a:rPr lang="zh-TW" altLang="en-US"/>
              <a:t>的砝碼，則彈簧的總長度變為</a:t>
            </a:r>
            <a:r>
              <a:rPr lang="en-US" altLang="zh-TW"/>
              <a:t>15 cm</a:t>
            </a:r>
            <a:r>
              <a:rPr lang="zh-TW" altLang="en-US"/>
              <a:t>。若移除物體甲與砝碼後，彈簧恢復原長，則物體甲的質量應為多少？　</a:t>
            </a:r>
            <a:r>
              <a:rPr lang="en-US" altLang="zh-TW"/>
              <a:t>(A) 24 g</a:t>
            </a:r>
            <a:r>
              <a:rPr lang="zh-TW" altLang="en-US"/>
              <a:t>　</a:t>
            </a:r>
            <a:r>
              <a:rPr lang="en-US" altLang="zh-TW"/>
              <a:t>(B) 40 g</a:t>
            </a:r>
            <a:r>
              <a:rPr lang="zh-TW" altLang="en-US"/>
              <a:t>　</a:t>
            </a:r>
            <a:r>
              <a:rPr lang="en-US" altLang="zh-TW"/>
              <a:t>(C) 48 g</a:t>
            </a:r>
            <a:r>
              <a:rPr lang="zh-TW" altLang="en-US"/>
              <a:t>　</a:t>
            </a:r>
            <a:r>
              <a:rPr lang="en-US" altLang="zh-TW"/>
              <a:t>(D) 75 g </a:t>
            </a:r>
          </a:p>
          <a:p>
            <a:pPr>
              <a:buFontTx/>
              <a:buNone/>
            </a:pPr>
            <a:endParaRPr lang="en-US" altLang="zh-TW" sz="2800">
              <a:solidFill>
                <a:srgbClr val="0000FF"/>
              </a:solidFill>
            </a:endParaRPr>
          </a:p>
          <a:p>
            <a:r>
              <a:rPr lang="zh-TW" altLang="en-US" sz="2800">
                <a:solidFill>
                  <a:srgbClr val="0000FF"/>
                </a:solidFill>
              </a:rPr>
              <a:t>解析：增加</a:t>
            </a:r>
            <a:r>
              <a:rPr lang="en-US" altLang="zh-TW" sz="2800">
                <a:solidFill>
                  <a:srgbClr val="0000FF"/>
                </a:solidFill>
              </a:rPr>
              <a:t>60 g</a:t>
            </a:r>
            <a:r>
              <a:rPr lang="zh-TW" altLang="en-US" sz="2800">
                <a:solidFill>
                  <a:srgbClr val="0000FF"/>
                </a:solidFill>
              </a:rPr>
              <a:t>，長度增加</a:t>
            </a:r>
            <a:r>
              <a:rPr lang="en-US" altLang="zh-TW" sz="2800">
                <a:solidFill>
                  <a:srgbClr val="0000FF"/>
                </a:solidFill>
              </a:rPr>
              <a:t>15</a:t>
            </a:r>
            <a:r>
              <a:rPr lang="zh-TW" altLang="en-US" sz="2800">
                <a:solidFill>
                  <a:srgbClr val="0000FF"/>
                </a:solidFill>
              </a:rPr>
              <a:t>－</a:t>
            </a:r>
            <a:r>
              <a:rPr lang="en-US" altLang="zh-TW" sz="2800">
                <a:solidFill>
                  <a:srgbClr val="0000FF"/>
                </a:solidFill>
              </a:rPr>
              <a:t>12</a:t>
            </a:r>
            <a:r>
              <a:rPr lang="zh-TW" altLang="en-US" sz="2800">
                <a:solidFill>
                  <a:srgbClr val="0000FF"/>
                </a:solidFill>
              </a:rPr>
              <a:t>＝</a:t>
            </a:r>
            <a:r>
              <a:rPr lang="en-US" altLang="zh-TW" sz="2800">
                <a:solidFill>
                  <a:srgbClr val="0000FF"/>
                </a:solidFill>
              </a:rPr>
              <a:t>3cm</a:t>
            </a:r>
            <a:r>
              <a:rPr lang="zh-TW" altLang="en-US" sz="2800">
                <a:solidFill>
                  <a:srgbClr val="0000FF"/>
                </a:solidFill>
              </a:rPr>
              <a:t>，可得</a:t>
            </a:r>
            <a:r>
              <a:rPr lang="en-US" altLang="zh-TW" sz="2800">
                <a:solidFill>
                  <a:srgbClr val="0000FF"/>
                </a:solidFill>
              </a:rPr>
              <a:t>60</a:t>
            </a:r>
            <a:r>
              <a:rPr lang="zh-TW" altLang="en-US" sz="2800">
                <a:solidFill>
                  <a:srgbClr val="0000FF"/>
                </a:solidFill>
              </a:rPr>
              <a:t>／</a:t>
            </a:r>
            <a:r>
              <a:rPr lang="en-US" altLang="zh-TW" sz="2800">
                <a:solidFill>
                  <a:srgbClr val="0000FF"/>
                </a:solidFill>
              </a:rPr>
              <a:t>3</a:t>
            </a:r>
            <a:r>
              <a:rPr lang="zh-TW" altLang="en-US" sz="2800">
                <a:solidFill>
                  <a:srgbClr val="0000FF"/>
                </a:solidFill>
              </a:rPr>
              <a:t>＝</a:t>
            </a:r>
            <a:r>
              <a:rPr lang="en-US" altLang="zh-TW" sz="2800">
                <a:solidFill>
                  <a:srgbClr val="0000FF"/>
                </a:solidFill>
              </a:rPr>
              <a:t>X</a:t>
            </a:r>
            <a:r>
              <a:rPr lang="zh-TW" altLang="en-US" sz="2800">
                <a:solidFill>
                  <a:srgbClr val="0000FF"/>
                </a:solidFill>
              </a:rPr>
              <a:t>／（</a:t>
            </a:r>
            <a:r>
              <a:rPr lang="en-US" altLang="zh-TW" sz="2800">
                <a:solidFill>
                  <a:srgbClr val="0000FF"/>
                </a:solidFill>
              </a:rPr>
              <a:t>12</a:t>
            </a:r>
            <a:r>
              <a:rPr lang="zh-TW" altLang="en-US" sz="2800">
                <a:solidFill>
                  <a:srgbClr val="0000FF"/>
                </a:solidFill>
              </a:rPr>
              <a:t>－</a:t>
            </a:r>
            <a:r>
              <a:rPr lang="en-US" altLang="zh-TW" sz="2800">
                <a:solidFill>
                  <a:srgbClr val="0000FF"/>
                </a:solidFill>
              </a:rPr>
              <a:t>10</a:t>
            </a:r>
            <a:r>
              <a:rPr lang="zh-TW" altLang="en-US" sz="2800">
                <a:solidFill>
                  <a:srgbClr val="0000FF"/>
                </a:solidFill>
              </a:rPr>
              <a:t>），得</a:t>
            </a:r>
            <a:r>
              <a:rPr lang="en-US" altLang="zh-TW" sz="2800">
                <a:solidFill>
                  <a:srgbClr val="0000FF"/>
                </a:solidFill>
              </a:rPr>
              <a:t>X</a:t>
            </a:r>
            <a:r>
              <a:rPr lang="zh-TW" altLang="en-US" sz="2800">
                <a:solidFill>
                  <a:srgbClr val="0000FF"/>
                </a:solidFill>
              </a:rPr>
              <a:t>＝</a:t>
            </a:r>
            <a:r>
              <a:rPr lang="en-US" altLang="zh-TW" sz="2800">
                <a:solidFill>
                  <a:srgbClr val="0000FF"/>
                </a:solidFill>
              </a:rPr>
              <a:t>40</a:t>
            </a:r>
            <a:r>
              <a:rPr lang="zh-TW" altLang="en-US" sz="2800">
                <a:solidFill>
                  <a:srgbClr val="0000FF"/>
                </a:solidFill>
              </a:rPr>
              <a:t>（</a:t>
            </a:r>
            <a:r>
              <a:rPr lang="en-US" altLang="zh-TW" sz="2800">
                <a:solidFill>
                  <a:srgbClr val="0000FF"/>
                </a:solidFill>
              </a:rPr>
              <a:t>g</a:t>
            </a:r>
            <a:r>
              <a:rPr lang="zh-TW" altLang="en-US" sz="2800">
                <a:solidFill>
                  <a:srgbClr val="0000FF"/>
                </a:solidFill>
              </a:rPr>
              <a:t>）。</a:t>
            </a:r>
            <a:r>
              <a:rPr lang="zh-TW" altLang="en-US"/>
              <a:t> </a:t>
            </a:r>
          </a:p>
        </p:txBody>
      </p:sp>
      <p:sp>
        <p:nvSpPr>
          <p:cNvPr id="228355" name="Rectangle 3"/>
          <p:cNvSpPr>
            <a:spLocks noChangeArrowheads="1"/>
          </p:cNvSpPr>
          <p:nvPr/>
        </p:nvSpPr>
        <p:spPr bwMode="auto">
          <a:xfrm>
            <a:off x="7380288" y="6021388"/>
            <a:ext cx="108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B</a:t>
            </a:r>
            <a:r>
              <a:rPr lang="en-US" altLang="zh-TW">
                <a:solidFill>
                  <a:srgbClr val="000000"/>
                </a:solidFill>
              </a:rPr>
              <a:t> </a:t>
            </a:r>
          </a:p>
        </p:txBody>
      </p:sp>
    </p:spTree>
    <p:extLst>
      <p:ext uri="{BB962C8B-B14F-4D97-AF65-F5344CB8AC3E}">
        <p14:creationId xmlns:p14="http://schemas.microsoft.com/office/powerpoint/2010/main" val="3521105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835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28355">
                                            <p:txEl>
                                              <p:pRg st="0" end="0"/>
                                            </p:txEl>
                                          </p:spTgt>
                                        </p:tgtEl>
                                        <p:attrNameLst>
                                          <p:attrName>style.visibility</p:attrName>
                                        </p:attrNameLst>
                                      </p:cBhvr>
                                      <p:to>
                                        <p:strVal val="visible"/>
                                      </p:to>
                                    </p:set>
                                    <p:animEffect transition="in" filter="box(in)">
                                      <p:cBhvr>
                                        <p:cTn id="15" dur="500"/>
                                        <p:tgtEl>
                                          <p:spTgt spid="2283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body" idx="1"/>
          </p:nvPr>
        </p:nvSpPr>
        <p:spPr>
          <a:xfrm>
            <a:off x="395288" y="549275"/>
            <a:ext cx="8229600" cy="3167063"/>
          </a:xfrm>
        </p:spPr>
        <p:txBody>
          <a:bodyPr/>
          <a:lstStyle/>
          <a:p>
            <a:pPr>
              <a:lnSpc>
                <a:spcPct val="80000"/>
              </a:lnSpc>
            </a:pPr>
            <a:r>
              <a:rPr lang="en-US" altLang="zh-TW" sz="2400">
                <a:solidFill>
                  <a:srgbClr val="FF0000"/>
                </a:solidFill>
              </a:rPr>
              <a:t>106</a:t>
            </a:r>
            <a:r>
              <a:rPr lang="zh-TW" altLang="en-US" sz="2400"/>
              <a:t>如右圖</a:t>
            </a:r>
            <a:r>
              <a:rPr lang="en-US" altLang="zh-TW" sz="2400"/>
              <a:t>(</a:t>
            </a:r>
            <a:r>
              <a:rPr lang="zh-TW" altLang="en-US" sz="2400"/>
              <a:t>一</a:t>
            </a:r>
            <a:r>
              <a:rPr lang="en-US" altLang="zh-TW" sz="2400"/>
              <a:t>)</a:t>
            </a:r>
            <a:r>
              <a:rPr lang="zh-TW" altLang="en-US" sz="2400"/>
              <a:t>所示，在一原長為</a:t>
            </a:r>
            <a:r>
              <a:rPr lang="en-US" altLang="zh-TW" sz="2400"/>
              <a:t>10 cm</a:t>
            </a:r>
            <a:r>
              <a:rPr lang="zh-TW" altLang="en-US" sz="2400"/>
              <a:t>的彈簧下，吊掛一個重量為</a:t>
            </a:r>
            <a:r>
              <a:rPr lang="en-US" altLang="zh-TW" sz="2400"/>
              <a:t>600 gw</a:t>
            </a:r>
            <a:r>
              <a:rPr lang="zh-TW" altLang="en-US" sz="2400"/>
              <a:t>的金屬塊，靜止平衡時彈簧的全長為</a:t>
            </a:r>
            <a:r>
              <a:rPr lang="en-US" altLang="zh-TW" sz="2400"/>
              <a:t>15 cm</a:t>
            </a:r>
            <a:r>
              <a:rPr lang="zh-TW" altLang="en-US" sz="2400"/>
              <a:t>。如右圖</a:t>
            </a:r>
            <a:r>
              <a:rPr lang="en-US" altLang="zh-TW" sz="2400"/>
              <a:t>(</a:t>
            </a:r>
            <a:r>
              <a:rPr lang="zh-TW" altLang="en-US" sz="2400"/>
              <a:t>二</a:t>
            </a:r>
            <a:r>
              <a:rPr lang="en-US" altLang="zh-TW" sz="2400"/>
              <a:t>)</a:t>
            </a:r>
            <a:r>
              <a:rPr lang="zh-TW" altLang="en-US" sz="2400"/>
              <a:t>所示，改將此彈簧與金屬塊置於水平桌面上，彈簧一端連接牆壁，另一端連接金屬塊，對金屬塊施予一個大小為</a:t>
            </a:r>
            <a:r>
              <a:rPr lang="en-US" altLang="zh-TW" sz="2400"/>
              <a:t>600 gw</a:t>
            </a:r>
            <a:r>
              <a:rPr lang="zh-TW" altLang="en-US" sz="2400"/>
              <a:t>，水平向左的拉力，靜止平衡時彈簧全長為</a:t>
            </a:r>
            <a:r>
              <a:rPr lang="en-US" altLang="zh-TW" sz="2400"/>
              <a:t>14 cm</a:t>
            </a:r>
            <a:r>
              <a:rPr lang="zh-TW" altLang="en-US" sz="2400"/>
              <a:t>。已知彈簧在實驗後皆能恢復原長，若忽略彈簧質量的影響，則此金屬塊所受桌面摩擦力的大小及方向，應為下列何者？</a:t>
            </a:r>
            <a:br>
              <a:rPr lang="zh-TW" altLang="en-US" sz="2400"/>
            </a:br>
            <a:r>
              <a:rPr lang="en-US" altLang="zh-TW" sz="2400"/>
              <a:t>(A) 40 gw</a:t>
            </a:r>
            <a:r>
              <a:rPr lang="zh-TW" altLang="en-US" sz="2400"/>
              <a:t>，方向向左　 　</a:t>
            </a:r>
            <a:r>
              <a:rPr lang="en-US" altLang="zh-TW" sz="2400"/>
              <a:t>(B) 40 gw</a:t>
            </a:r>
            <a:r>
              <a:rPr lang="zh-TW" altLang="en-US" sz="2400"/>
              <a:t>，方向向右</a:t>
            </a:r>
            <a:br>
              <a:rPr lang="zh-TW" altLang="en-US" sz="2400"/>
            </a:br>
            <a:r>
              <a:rPr lang="en-US" altLang="zh-TW" sz="2400"/>
              <a:t>(C) 120 gw</a:t>
            </a:r>
            <a:r>
              <a:rPr lang="zh-TW" altLang="en-US" sz="2400"/>
              <a:t>，方向向左　　</a:t>
            </a:r>
            <a:r>
              <a:rPr lang="en-US" altLang="zh-TW" sz="2400"/>
              <a:t>(D) 120 gw</a:t>
            </a:r>
            <a:r>
              <a:rPr lang="zh-TW" altLang="en-US" sz="2400"/>
              <a:t>，方向向右</a:t>
            </a:r>
          </a:p>
          <a:p>
            <a:pPr>
              <a:lnSpc>
                <a:spcPct val="80000"/>
              </a:lnSpc>
            </a:pPr>
            <a:endParaRPr lang="en-US" altLang="zh-TW" sz="2400"/>
          </a:p>
        </p:txBody>
      </p:sp>
      <p:sp>
        <p:nvSpPr>
          <p:cNvPr id="321539" name="Rectangle 3"/>
          <p:cNvSpPr>
            <a:spLocks noChangeArrowheads="1"/>
          </p:cNvSpPr>
          <p:nvPr/>
        </p:nvSpPr>
        <p:spPr bwMode="auto">
          <a:xfrm>
            <a:off x="3132138" y="6165850"/>
            <a:ext cx="1439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sz="2000">
                <a:solidFill>
                  <a:srgbClr val="000000"/>
                </a:solidFill>
              </a:rPr>
              <a:t>【</a:t>
            </a:r>
            <a:r>
              <a:rPr lang="zh-TW" altLang="en-US" sz="2000">
                <a:solidFill>
                  <a:srgbClr val="000000"/>
                </a:solidFill>
              </a:rPr>
              <a:t>答案</a:t>
            </a:r>
            <a:r>
              <a:rPr lang="en-US" altLang="zh-TW" sz="2000">
                <a:solidFill>
                  <a:srgbClr val="000000"/>
                </a:solidFill>
              </a:rPr>
              <a:t>】D</a:t>
            </a:r>
          </a:p>
        </p:txBody>
      </p:sp>
      <p:pic>
        <p:nvPicPr>
          <p:cNvPr id="321540" name="Picture 4" descr="106Y8ML2A0-K-2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3644900"/>
            <a:ext cx="20320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1" name="Picture 5" descr="106Y8ML2A0-K-2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581525"/>
            <a:ext cx="3946525"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55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21539">
                                            <p:txEl>
                                              <p:pRg st="0" end="0"/>
                                            </p:txEl>
                                          </p:spTgt>
                                        </p:tgtEl>
                                        <p:attrNameLst>
                                          <p:attrName>style.visibility</p:attrName>
                                        </p:attrNameLst>
                                      </p:cBhvr>
                                      <p:to>
                                        <p:strVal val="visible"/>
                                      </p:to>
                                    </p:set>
                                    <p:animEffect transition="in" filter="box(in)">
                                      <p:cBhvr>
                                        <p:cTn id="7" dur="500"/>
                                        <p:tgtEl>
                                          <p:spTgt spid="3215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4929811"/>
          </a:xfrm>
          <a:prstGeom prst="rect">
            <a:avLst/>
          </a:prstGeom>
          <a:noFill/>
          <a:ln w="9525">
            <a:noFill/>
            <a:miter lim="800000"/>
            <a:headEnd/>
            <a:tailEnd/>
          </a:ln>
        </p:spPr>
        <p:txBody>
          <a:bodyPr wrap="square">
            <a:spAutoFit/>
          </a:bodyPr>
          <a:lstStyle/>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38.	</a:t>
            </a:r>
            <a:r>
              <a:rPr kumimoji="1" lang="en-US" altLang="zh-TW" sz="3200" b="0" i="0" u="none" strike="noStrike" kern="1200" cap="none" spc="0" normalizeH="0" baseline="0" noProof="0" dirty="0">
                <a:ln>
                  <a:noFill/>
                </a:ln>
                <a:solidFill>
                  <a:srgbClr val="FF0000"/>
                </a:solidFill>
                <a:effectLst/>
                <a:uLnTx/>
                <a:uFillTx/>
                <a:latin typeface="Times New Roman"/>
                <a:ea typeface="標楷體" pitchFamily="65" charset="-120"/>
                <a:cs typeface="+mn-cs"/>
              </a:rPr>
              <a:t>109</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如圖</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二十六</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所示，對彈簧秤甲兩端同時施以方向相反、大小同為</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100gw</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的水平力，彈簧秤甲仍保持靜止平衡狀態，讀數為</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X</a:t>
            </a:r>
            <a:r>
              <a:rPr kumimoji="1" lang="zh-TW" altLang="en-US" sz="3200" b="0" i="0" u="none" strike="noStrike" kern="1200" cap="none" spc="0" normalizeH="0" baseline="-25000" noProof="0" dirty="0">
                <a:ln>
                  <a:noFill/>
                </a:ln>
                <a:solidFill>
                  <a:srgbClr val="000000"/>
                </a:solidFill>
                <a:effectLst/>
                <a:uLnTx/>
                <a:uFillTx/>
                <a:latin typeface="Times New Roman"/>
                <a:ea typeface="標楷體" pitchFamily="65" charset="-120"/>
                <a:cs typeface="+mn-cs"/>
              </a:rPr>
              <a:t>甲</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。如圖</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二十七</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所示，彈簧秤乙吊掛在支架下，對其施以鉛直向下、大小為</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100gw</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的力，彈簧秤乙保持靜止平衡狀態，讀數為</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X</a:t>
            </a:r>
            <a:r>
              <a:rPr kumimoji="1" lang="zh-TW" altLang="en-US" sz="3200" b="0" i="0" u="none" strike="noStrike" kern="1200" cap="none" spc="0" normalizeH="0" baseline="-25000" noProof="0" dirty="0">
                <a:ln>
                  <a:noFill/>
                </a:ln>
                <a:solidFill>
                  <a:srgbClr val="000000"/>
                </a:solidFill>
                <a:effectLst/>
                <a:uLnTx/>
                <a:uFillTx/>
                <a:latin typeface="Times New Roman"/>
                <a:ea typeface="標楷體" pitchFamily="65" charset="-120"/>
                <a:cs typeface="+mn-cs"/>
              </a:rPr>
              <a:t>乙</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。若彈簧秤的重量很輕可以忽略，且過程中兩彈簧秤均未超過彈性限度，則</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X</a:t>
            </a:r>
            <a:r>
              <a:rPr kumimoji="1" lang="zh-TW" altLang="en-US" sz="3200" b="0" i="0" u="none" strike="noStrike" kern="1200" cap="none" spc="0" normalizeH="0" baseline="-25000" noProof="0" dirty="0">
                <a:ln>
                  <a:noFill/>
                </a:ln>
                <a:solidFill>
                  <a:srgbClr val="000000"/>
                </a:solidFill>
                <a:effectLst/>
                <a:uLnTx/>
                <a:uFillTx/>
                <a:latin typeface="Times New Roman"/>
                <a:ea typeface="標楷體" pitchFamily="65" charset="-120"/>
                <a:cs typeface="+mn-cs"/>
              </a:rPr>
              <a:t>甲</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X</a:t>
            </a:r>
            <a:r>
              <a:rPr kumimoji="1" lang="zh-TW" altLang="en-US" sz="3200" b="0" i="0" u="none" strike="noStrike" kern="1200" cap="none" spc="0" normalizeH="0" baseline="-25000" noProof="0" dirty="0">
                <a:ln>
                  <a:noFill/>
                </a:ln>
                <a:solidFill>
                  <a:srgbClr val="000000"/>
                </a:solidFill>
                <a:effectLst/>
                <a:uLnTx/>
                <a:uFillTx/>
                <a:latin typeface="Times New Roman"/>
                <a:ea typeface="標楷體" pitchFamily="65" charset="-120"/>
                <a:cs typeface="+mn-cs"/>
              </a:rPr>
              <a:t>乙</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應為多少？</a:t>
            </a:r>
          </a:p>
        </p:txBody>
      </p:sp>
    </p:spTree>
    <p:extLst>
      <p:ext uri="{BB962C8B-B14F-4D97-AF65-F5344CB8AC3E}">
        <p14:creationId xmlns:p14="http://schemas.microsoft.com/office/powerpoint/2010/main" val="262104846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838200" y="3107417"/>
            <a:ext cx="7915274" cy="2259080"/>
          </a:xfrm>
          <a:prstGeom prst="rect">
            <a:avLst/>
          </a:prstGeom>
          <a:noFill/>
          <a:ln w="9525">
            <a:noFill/>
            <a:miter lim="800000"/>
            <a:headEnd/>
            <a:tailEnd/>
          </a:ln>
        </p:spPr>
        <p:txBody>
          <a:bodyPr wrap="square">
            <a:spAutoFit/>
          </a:bodyPr>
          <a:lstStyle/>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(A)X</a:t>
            </a:r>
            <a:r>
              <a:rPr kumimoji="1" lang="zh-TW" altLang="en-US" sz="3200" b="0" i="0" u="none" strike="noStrike" kern="1200" cap="none" spc="0" normalizeH="0" baseline="-25000" noProof="0">
                <a:ln>
                  <a:noFill/>
                </a:ln>
                <a:solidFill>
                  <a:srgbClr val="000000"/>
                </a:solidFill>
                <a:effectLst/>
                <a:uLnTx/>
                <a:uFillTx/>
                <a:latin typeface="Times New Roman"/>
                <a:ea typeface="標楷體" pitchFamily="65" charset="-120"/>
                <a:cs typeface="+mn-cs"/>
              </a:rPr>
              <a:t>甲</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0 </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X</a:t>
            </a:r>
            <a:r>
              <a:rPr kumimoji="1" lang="zh-TW" altLang="en-US" sz="3200" b="0" i="0" u="none" strike="noStrike" kern="1200" cap="none" spc="0" normalizeH="0" baseline="-25000" noProof="0">
                <a:ln>
                  <a:noFill/>
                </a:ln>
                <a:solidFill>
                  <a:srgbClr val="000000"/>
                </a:solidFill>
                <a:effectLst/>
                <a:uLnTx/>
                <a:uFillTx/>
                <a:latin typeface="Times New Roman"/>
                <a:ea typeface="標楷體" pitchFamily="65" charset="-120"/>
                <a:cs typeface="+mn-cs"/>
              </a:rPr>
              <a:t>乙</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100 gw</a:t>
            </a:r>
          </a:p>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(B)X</a:t>
            </a:r>
            <a:r>
              <a:rPr kumimoji="1" lang="zh-TW" altLang="en-US" sz="3200" b="0" i="0" u="none" strike="noStrike" kern="1200" cap="none" spc="0" normalizeH="0" baseline="-25000" noProof="0">
                <a:ln>
                  <a:noFill/>
                </a:ln>
                <a:solidFill>
                  <a:srgbClr val="000000"/>
                </a:solidFill>
                <a:effectLst/>
                <a:uLnTx/>
                <a:uFillTx/>
                <a:latin typeface="Times New Roman"/>
                <a:ea typeface="標楷體" pitchFamily="65" charset="-120"/>
                <a:cs typeface="+mn-cs"/>
              </a:rPr>
              <a:t>甲</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100 gw</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X</a:t>
            </a:r>
            <a:r>
              <a:rPr kumimoji="1" lang="zh-TW" altLang="en-US" sz="3200" b="0" i="0" u="none" strike="noStrike" kern="1200" cap="none" spc="0" normalizeH="0" baseline="-25000" noProof="0">
                <a:ln>
                  <a:noFill/>
                </a:ln>
                <a:solidFill>
                  <a:srgbClr val="000000"/>
                </a:solidFill>
                <a:effectLst/>
                <a:uLnTx/>
                <a:uFillTx/>
                <a:latin typeface="Times New Roman"/>
                <a:ea typeface="標楷體" pitchFamily="65" charset="-120"/>
                <a:cs typeface="+mn-cs"/>
              </a:rPr>
              <a:t>乙</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0</a:t>
            </a:r>
          </a:p>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(C)X</a:t>
            </a:r>
            <a:r>
              <a:rPr kumimoji="1" lang="zh-TW" altLang="en-US" sz="3200" b="0" i="0" u="none" strike="noStrike" kern="1200" cap="none" spc="0" normalizeH="0" baseline="-25000" noProof="0">
                <a:ln>
                  <a:noFill/>
                </a:ln>
                <a:solidFill>
                  <a:srgbClr val="000000"/>
                </a:solidFill>
                <a:effectLst/>
                <a:uLnTx/>
                <a:uFillTx/>
                <a:latin typeface="Times New Roman"/>
                <a:ea typeface="標楷體" pitchFamily="65" charset="-120"/>
                <a:cs typeface="+mn-cs"/>
              </a:rPr>
              <a:t>甲</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100 gw</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X</a:t>
            </a:r>
            <a:r>
              <a:rPr kumimoji="1" lang="zh-TW" altLang="en-US" sz="3200" b="0" i="0" u="none" strike="noStrike" kern="1200" cap="none" spc="0" normalizeH="0" baseline="-25000" noProof="0">
                <a:ln>
                  <a:noFill/>
                </a:ln>
                <a:solidFill>
                  <a:srgbClr val="000000"/>
                </a:solidFill>
                <a:effectLst/>
                <a:uLnTx/>
                <a:uFillTx/>
                <a:latin typeface="Times New Roman"/>
                <a:ea typeface="標楷體" pitchFamily="65" charset="-120"/>
                <a:cs typeface="+mn-cs"/>
              </a:rPr>
              <a:t>乙</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100 gw</a:t>
            </a:r>
          </a:p>
          <a:p>
            <a:pPr marL="541338" marR="0" lvl="0" indent="-541338"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(D)X</a:t>
            </a:r>
            <a:r>
              <a:rPr kumimoji="1" lang="zh-TW" altLang="en-US" sz="3200" b="0" i="0" u="none" strike="noStrike" kern="1200" cap="none" spc="0" normalizeH="0" baseline="-25000" noProof="0">
                <a:ln>
                  <a:noFill/>
                </a:ln>
                <a:solidFill>
                  <a:srgbClr val="000000"/>
                </a:solidFill>
                <a:effectLst/>
                <a:uLnTx/>
                <a:uFillTx/>
                <a:latin typeface="Times New Roman"/>
                <a:ea typeface="標楷體" pitchFamily="65" charset="-120"/>
                <a:cs typeface="+mn-cs"/>
              </a:rPr>
              <a:t>甲</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200 gw</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X</a:t>
            </a:r>
            <a:r>
              <a:rPr kumimoji="1" lang="zh-TW" altLang="en-US" sz="3200" b="0" i="0" u="none" strike="noStrike" kern="1200" cap="none" spc="0" normalizeH="0" baseline="-25000" noProof="0">
                <a:ln>
                  <a:noFill/>
                </a:ln>
                <a:solidFill>
                  <a:srgbClr val="000000"/>
                </a:solidFill>
                <a:effectLst/>
                <a:uLnTx/>
                <a:uFillTx/>
                <a:latin typeface="Times New Roman"/>
                <a:ea typeface="標楷體" pitchFamily="65" charset="-120"/>
                <a:cs typeface="+mn-cs"/>
              </a:rPr>
              <a:t>乙</a:t>
            </a:r>
            <a:r>
              <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100 gw</a:t>
            </a:r>
            <a:endPar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9028" y="424178"/>
            <a:ext cx="4114800" cy="1760207"/>
          </a:xfrm>
          <a:prstGeom prst="rect">
            <a:avLst/>
          </a:prstGeom>
        </p:spPr>
      </p:pic>
      <p:sp>
        <p:nvSpPr>
          <p:cNvPr id="5" name="矩形 4"/>
          <p:cNvSpPr/>
          <p:nvPr/>
        </p:nvSpPr>
        <p:spPr>
          <a:xfrm>
            <a:off x="2769321" y="2384291"/>
            <a:ext cx="1950923"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圖</a:t>
            </a:r>
            <a: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t>(</a:t>
            </a: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二十六</a:t>
            </a:r>
            <a: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t>)</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6" name="矩形 5"/>
          <p:cNvSpPr/>
          <p:nvPr/>
        </p:nvSpPr>
        <p:spPr>
          <a:xfrm>
            <a:off x="5155065" y="2384291"/>
            <a:ext cx="1950923"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圖</a:t>
            </a:r>
            <a: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t>(</a:t>
            </a: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二十七</a:t>
            </a:r>
            <a: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t>)</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7" name="矩形 6"/>
          <p:cNvSpPr/>
          <p:nvPr/>
        </p:nvSpPr>
        <p:spPr>
          <a:xfrm>
            <a:off x="1978819" y="672194"/>
            <a:ext cx="1180418"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800" b="0" i="0" u="none" strike="noStrike" kern="1200" cap="none" spc="0" normalizeH="0" baseline="0" noProof="0">
                <a:ln>
                  <a:noFill/>
                </a:ln>
                <a:solidFill>
                  <a:srgbClr val="000000"/>
                </a:solidFill>
                <a:effectLst/>
                <a:uLnTx/>
                <a:uFillTx/>
                <a:latin typeface="Times New Roman"/>
                <a:ea typeface="標楷體" pitchFamily="65" charset="-120"/>
                <a:cs typeface="+mn-cs"/>
              </a:rPr>
              <a:t>100gw</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8" name="矩形 7"/>
          <p:cNvSpPr/>
          <p:nvPr/>
        </p:nvSpPr>
        <p:spPr>
          <a:xfrm>
            <a:off x="4130035" y="672194"/>
            <a:ext cx="1180418"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800" b="0" i="0" u="none" strike="noStrike" kern="1200" cap="none" spc="0" normalizeH="0" baseline="0" noProof="0">
                <a:ln>
                  <a:noFill/>
                </a:ln>
                <a:solidFill>
                  <a:srgbClr val="000000"/>
                </a:solidFill>
                <a:effectLst/>
                <a:uLnTx/>
                <a:uFillTx/>
                <a:latin typeface="Times New Roman"/>
                <a:ea typeface="標楷體" pitchFamily="65" charset="-120"/>
                <a:cs typeface="+mn-cs"/>
              </a:rPr>
              <a:t>100gw</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9" name="矩形 8"/>
          <p:cNvSpPr/>
          <p:nvPr/>
        </p:nvSpPr>
        <p:spPr>
          <a:xfrm>
            <a:off x="3204258" y="600196"/>
            <a:ext cx="1180418"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rPr>
              <a:t>甲</a:t>
            </a:r>
          </a:p>
        </p:txBody>
      </p:sp>
      <p:sp>
        <p:nvSpPr>
          <p:cNvPr id="10" name="矩形 9"/>
          <p:cNvSpPr/>
          <p:nvPr/>
        </p:nvSpPr>
        <p:spPr>
          <a:xfrm>
            <a:off x="5610114" y="845627"/>
            <a:ext cx="581096"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rPr>
              <a:t>乙</a:t>
            </a:r>
          </a:p>
        </p:txBody>
      </p:sp>
      <p:sp>
        <p:nvSpPr>
          <p:cNvPr id="11" name="矩形 10"/>
          <p:cNvSpPr/>
          <p:nvPr/>
        </p:nvSpPr>
        <p:spPr>
          <a:xfrm>
            <a:off x="1983169" y="1486993"/>
            <a:ext cx="1861948"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rPr>
              <a:t>水平桌面</a:t>
            </a:r>
          </a:p>
        </p:txBody>
      </p:sp>
      <p:sp>
        <p:nvSpPr>
          <p:cNvPr id="14" name="矩形 13"/>
          <p:cNvSpPr/>
          <p:nvPr/>
        </p:nvSpPr>
        <p:spPr>
          <a:xfrm>
            <a:off x="5134886" y="1787576"/>
            <a:ext cx="1180418"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800" b="0" i="0" u="none" strike="noStrike" kern="1200" cap="none" spc="0" normalizeH="0" baseline="0" noProof="0">
                <a:ln>
                  <a:noFill/>
                </a:ln>
                <a:solidFill>
                  <a:srgbClr val="000000"/>
                </a:solidFill>
                <a:effectLst/>
                <a:uLnTx/>
                <a:uFillTx/>
                <a:latin typeface="Times New Roman"/>
                <a:ea typeface="標楷體" pitchFamily="65" charset="-120"/>
                <a:cs typeface="+mn-cs"/>
              </a:rPr>
              <a:t>100gw</a:t>
            </a:r>
            <a:endParaRPr kumimoji="1" lang="zh-TW" altLang="en-US" sz="28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Tree>
    <p:extLst>
      <p:ext uri="{BB962C8B-B14F-4D97-AF65-F5344CB8AC3E}">
        <p14:creationId xmlns:p14="http://schemas.microsoft.com/office/powerpoint/2010/main" val="272952853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178698"/>
          </a:xfrm>
        </p:spPr>
        <p:txBody>
          <a:bodyPr>
            <a:noAutofit/>
          </a:bodyPr>
          <a:lstStyle/>
          <a:p>
            <a:pPr algn="l"/>
            <a:r>
              <a:rPr lang="en-US" altLang="zh-TW" sz="32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3200" kern="100" dirty="0" smtClean="0">
                <a:latin typeface="華康粗黑體" panose="020B0709000000000000" pitchFamily="49" charset="-120"/>
                <a:ea typeface="華康粗黑體" panose="020B0709000000000000" pitchFamily="49" charset="-120"/>
                <a:cs typeface="Times New Roman"/>
              </a:rPr>
              <a:t>一</a:t>
            </a:r>
            <a:r>
              <a:rPr lang="zh-TW" altLang="zh-TW" sz="3200" kern="100" dirty="0">
                <a:latin typeface="華康粗黑體" panose="020B0709000000000000" pitchFamily="49" charset="-120"/>
                <a:ea typeface="華康粗黑體" panose="020B0709000000000000" pitchFamily="49" charset="-120"/>
                <a:cs typeface="Times New Roman"/>
              </a:rPr>
              <a:t>彈簧上端固定，下端可吊掛不同質量的砝碼，老師要同學量測並記錄此彈簧全長與砝碼總質量的關係。小明與小華先後以此實驗裝置進行實驗，他們使用完全相同的彈簧，但每次吊掛的砝碼質量不同，紀錄表如附圖所示，且實驗完成後彈簧皆可恢復原長。若不考慮實驗誤差及彈簧質量，兩人將實驗結果畫在同一張附圖</a:t>
            </a:r>
            <a:r>
              <a:rPr lang="en-US" altLang="zh-TW" sz="3200" kern="100" dirty="0">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（小明以</a:t>
            </a:r>
            <a:r>
              <a:rPr lang="en-US" altLang="zh-TW" sz="3200" kern="100" dirty="0">
                <a:latin typeface="華康粗黑體" panose="020B0709000000000000" pitchFamily="49" charset="-120"/>
                <a:ea typeface="華康粗黑體" panose="020B0709000000000000" pitchFamily="49" charset="-120"/>
                <a:cs typeface="Times New Roman"/>
              </a:rPr>
              <a:t> </a:t>
            </a:r>
            <a:r>
              <a:rPr lang="zh-TW" altLang="en-US" sz="3200" kern="100" dirty="0" smtClean="0">
                <a:latin typeface="華康粗黑體" panose="020B0709000000000000" pitchFamily="49" charset="-120"/>
                <a:ea typeface="華康粗黑體" panose="020B0709000000000000" pitchFamily="49" charset="-120"/>
                <a:cs typeface="Times New Roman"/>
              </a:rPr>
              <a:t>   </a:t>
            </a:r>
            <a:r>
              <a:rPr lang="zh-TW" altLang="zh-TW" sz="3200" kern="100" dirty="0" smtClean="0">
                <a:latin typeface="華康粗黑體" panose="020B0709000000000000" pitchFamily="49" charset="-120"/>
                <a:ea typeface="華康粗黑體" panose="020B0709000000000000" pitchFamily="49" charset="-120"/>
                <a:cs typeface="Times New Roman"/>
              </a:rPr>
              <a:t>呈現</a:t>
            </a:r>
            <a:r>
              <a:rPr lang="zh-TW" altLang="zh-TW" sz="3200" kern="100" dirty="0">
                <a:latin typeface="華康粗黑體" panose="020B0709000000000000" pitchFamily="49" charset="-120"/>
                <a:ea typeface="華康粗黑體" panose="020B0709000000000000" pitchFamily="49" charset="-120"/>
                <a:cs typeface="Times New Roman"/>
              </a:rPr>
              <a:t>，小華</a:t>
            </a:r>
            <a:r>
              <a:rPr lang="zh-TW" altLang="zh-TW" sz="3200" kern="100" dirty="0" smtClean="0">
                <a:latin typeface="華康粗黑體" panose="020B0709000000000000" pitchFamily="49" charset="-120"/>
                <a:ea typeface="華康粗黑體" panose="020B0709000000000000" pitchFamily="49" charset="-120"/>
                <a:cs typeface="Times New Roman"/>
              </a:rPr>
              <a:t>以</a:t>
            </a:r>
            <a:r>
              <a:rPr lang="zh-TW" altLang="en-US" sz="3200" kern="100" dirty="0" smtClean="0">
                <a:latin typeface="華康粗黑體" panose="020B0709000000000000" pitchFamily="49" charset="-120"/>
                <a:ea typeface="華康粗黑體" panose="020B0709000000000000" pitchFamily="49" charset="-120"/>
                <a:cs typeface="Times New Roman"/>
              </a:rPr>
              <a:t>      </a:t>
            </a:r>
            <a:r>
              <a:rPr lang="en-US" altLang="zh-TW" sz="3200" kern="100" dirty="0" smtClean="0">
                <a:latin typeface="華康粗黑體" panose="020B0709000000000000" pitchFamily="49" charset="-120"/>
                <a:ea typeface="華康粗黑體" panose="020B0709000000000000" pitchFamily="49" charset="-120"/>
                <a:cs typeface="Times New Roman"/>
              </a:rPr>
              <a:t> </a:t>
            </a:r>
            <a:r>
              <a:rPr lang="zh-TW" altLang="en-US" sz="3200" kern="100" dirty="0" smtClean="0">
                <a:latin typeface="華康粗黑體" panose="020B0709000000000000" pitchFamily="49" charset="-120"/>
                <a:ea typeface="華康粗黑體" panose="020B0709000000000000" pitchFamily="49" charset="-120"/>
                <a:cs typeface="Times New Roman"/>
              </a:rPr>
              <a:t>   </a:t>
            </a:r>
            <a:r>
              <a:rPr lang="zh-TW" altLang="zh-TW" sz="3200" kern="100" dirty="0" smtClean="0">
                <a:latin typeface="華康粗黑體" panose="020B0709000000000000" pitchFamily="49" charset="-120"/>
                <a:ea typeface="華康粗黑體" panose="020B0709000000000000" pitchFamily="49" charset="-120"/>
                <a:cs typeface="Times New Roman"/>
              </a:rPr>
              <a:t>呈現</a:t>
            </a:r>
            <a:r>
              <a:rPr lang="zh-TW" altLang="zh-TW" sz="3200" kern="100" dirty="0">
                <a:latin typeface="華康粗黑體" panose="020B0709000000000000" pitchFamily="49" charset="-120"/>
                <a:ea typeface="華康粗黑體" panose="020B0709000000000000" pitchFamily="49" charset="-120"/>
                <a:cs typeface="Times New Roman"/>
              </a:rPr>
              <a:t>），則下列四張圖</a:t>
            </a:r>
            <a:r>
              <a:rPr lang="en-US" altLang="zh-TW" sz="3200" kern="100" dirty="0">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，哪一張最可能代附表兩人的實驗結果？</a:t>
            </a:r>
            <a:endParaRPr lang="zh-TW" altLang="en-US" sz="3200" dirty="0">
              <a:latin typeface="華康粗黑體" panose="020B0709000000000000" pitchFamily="49" charset="-120"/>
              <a:ea typeface="華康粗黑體" panose="020B0709000000000000" pitchFamily="49" charset="-120"/>
            </a:endParaRPr>
          </a:p>
        </p:txBody>
      </p:sp>
      <p:pic>
        <p:nvPicPr>
          <p:cNvPr id="21506" name="圖片 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773" y="4437112"/>
            <a:ext cx="576064"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圖片 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869160"/>
            <a:ext cx="648072" cy="49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367290"/>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Y8ML202-K-21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780928"/>
            <a:ext cx="4101004" cy="131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Y8ML202-K-21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429" y="2770381"/>
            <a:ext cx="4101004" cy="131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Y8ML202-K-2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82" y="476672"/>
            <a:ext cx="2037719"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Y8ML202-K-2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2195" y="503339"/>
            <a:ext cx="2088646" cy="189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Y8ML202-K-21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9830" y="572045"/>
            <a:ext cx="2157835" cy="183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Y8ML202-K-21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7665" y="629495"/>
            <a:ext cx="2198340" cy="186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582148" y="4437112"/>
            <a:ext cx="8004445" cy="1754326"/>
          </a:xfrm>
          <a:prstGeom prst="rect">
            <a:avLst/>
          </a:prstGeom>
          <a:noFill/>
        </p:spPr>
        <p:txBody>
          <a:bodyPr wrap="square" rtlCol="0">
            <a:spAutoFit/>
          </a:bodyPr>
          <a:lstStyle/>
          <a:p>
            <a:pPr fontAlgn="auto">
              <a:spcBef>
                <a:spcPts val="0"/>
              </a:spcBef>
              <a:spcAft>
                <a:spcPts val="0"/>
              </a:spcAft>
            </a:pPr>
            <a:r>
              <a:rPr kumimoji="0" lang="zh-TW" altLang="zh-TW"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kern="100" dirty="0">
                <a:solidFill>
                  <a:srgbClr val="FF0000"/>
                </a:solidFill>
                <a:latin typeface="華康POP1體W9" panose="040B0909000000000000" pitchFamily="81" charset="-120"/>
                <a:ea typeface="華康POP1體W9" panose="040B0909000000000000" pitchFamily="81" charset="-120"/>
                <a:cs typeface="Times New Roman"/>
              </a:rPr>
              <a:t>(A)</a:t>
            </a:r>
            <a:endParaRPr kumimoji="0" lang="zh-TW" altLang="zh-TW"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解析：「實驗完成後彈簧皆可恢復原長」表示實驗都在彈性限度內，因此彈簧伸長量和砝碼總質量成正比；又因為是同一條彈簧，所以斜直線會重疊。由實驗數據可知，小華的砝碼總質量大於小明的砝碼總質量（附表示三角形點在圓形點的右側），而彈簧原長相等，故斜直線與彈簧全長交在同一點上。由以上可知正確的是</a:t>
            </a:r>
            <a:r>
              <a:rPr kumimoji="0" lang="en-US" altLang="zh-TW" kern="100" dirty="0">
                <a:solidFill>
                  <a:srgbClr val="0000FF"/>
                </a:solidFill>
                <a:latin typeface="華康POP1體W9" panose="040B0909000000000000" pitchFamily="81" charset="-120"/>
                <a:ea typeface="華康POP1體W9" panose="040B0909000000000000" pitchFamily="81" charset="-120"/>
                <a:cs typeface="Times New Roman"/>
              </a:rPr>
              <a:t>(A)</a:t>
            </a: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圖。</a:t>
            </a:r>
            <a:endParaRPr kumimoji="0" lang="zh-TW" altLang="en-US"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243715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zh-TW" altLang="en-US">
                <a:solidFill>
                  <a:srgbClr val="FF0000"/>
                </a:solidFill>
                <a:ea typeface="華康勘亭流" pitchFamily="65" charset="-120"/>
              </a:rPr>
              <a:t>牛頓第一運動定律</a:t>
            </a:r>
          </a:p>
        </p:txBody>
      </p:sp>
      <p:sp>
        <p:nvSpPr>
          <p:cNvPr id="308227" name="Rectangle 3"/>
          <p:cNvSpPr>
            <a:spLocks noGrp="1" noChangeArrowheads="1"/>
          </p:cNvSpPr>
          <p:nvPr>
            <p:ph type="body" idx="1"/>
          </p:nvPr>
        </p:nvSpPr>
        <p:spPr/>
        <p:txBody>
          <a:bodyPr/>
          <a:lstStyle/>
          <a:p>
            <a:r>
              <a:rPr lang="zh-TW" altLang="en-US" dirty="0">
                <a:ea typeface="華康儷粗圓" pitchFamily="49" charset="-120"/>
              </a:rPr>
              <a:t>慣性</a:t>
            </a:r>
            <a:endParaRPr lang="en-US" altLang="zh-TW" dirty="0">
              <a:ea typeface="華康儷粗圓" pitchFamily="49" charset="-120"/>
            </a:endParaRPr>
          </a:p>
          <a:p>
            <a:r>
              <a:rPr lang="zh-TW" altLang="en-US" dirty="0">
                <a:ea typeface="華康儷粗圓" pitchFamily="49" charset="-120"/>
              </a:rPr>
              <a:t>合力為零</a:t>
            </a:r>
          </a:p>
          <a:p>
            <a:r>
              <a:rPr lang="zh-TW" altLang="en-US" dirty="0">
                <a:ea typeface="華康儷粗圓" pitchFamily="49" charset="-120"/>
              </a:rPr>
              <a:t>靜止</a:t>
            </a:r>
          </a:p>
          <a:p>
            <a:r>
              <a:rPr kumimoji="0" lang="zh-TW" altLang="en-US" dirty="0">
                <a:ea typeface="華康儷粗圓" pitchFamily="49" charset="-120"/>
              </a:rPr>
              <a:t>等速</a:t>
            </a:r>
            <a:r>
              <a:rPr lang="zh-TW" altLang="en-US" dirty="0">
                <a:ea typeface="華康儷粗圓" pitchFamily="49" charset="-120"/>
              </a:rPr>
              <a:t>度</a:t>
            </a:r>
          </a:p>
        </p:txBody>
      </p:sp>
    </p:spTree>
    <p:extLst>
      <p:ext uri="{BB962C8B-B14F-4D97-AF65-F5344CB8AC3E}">
        <p14:creationId xmlns:p14="http://schemas.microsoft.com/office/powerpoint/2010/main" val="1265284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88641"/>
            <a:ext cx="8229600" cy="1944216"/>
          </a:xfrm>
        </p:spPr>
        <p:txBody>
          <a:bodyPr/>
          <a:lstStyle/>
          <a:p>
            <a:pPr marL="808990" indent="-808990" algn="just">
              <a:lnSpc>
                <a:spcPct val="120000"/>
              </a:lnSpc>
              <a:spcAft>
                <a:spcPts val="0"/>
              </a:spcAft>
              <a:tabLst>
                <a:tab pos="684530" algn="r"/>
                <a:tab pos="1431290" algn="l"/>
                <a:tab pos="2302510" algn="l"/>
                <a:tab pos="3182620" algn="l"/>
                <a:tab pos="684530" algn="r"/>
                <a:tab pos="1276350" algn="l"/>
                <a:tab pos="2302510" algn="l"/>
                <a:tab pos="3182620" algn="l"/>
              </a:tabLst>
            </a:pPr>
            <a:r>
              <a:rPr lang="en-US" altLang="zh-TW" dirty="0">
                <a:latin typeface="Times New Roman"/>
                <a:ea typeface="標楷體"/>
              </a:rPr>
              <a:t>42. </a:t>
            </a:r>
            <a:r>
              <a:rPr lang="zh-TW" altLang="zh-TW" dirty="0">
                <a:latin typeface="Times New Roman"/>
                <a:ea typeface="標楷體"/>
              </a:rPr>
              <a:t>完成步驟</a:t>
            </a:r>
            <a:r>
              <a:rPr lang="en-US" altLang="zh-TW" dirty="0">
                <a:latin typeface="Times New Roman"/>
                <a:ea typeface="標楷體"/>
              </a:rPr>
              <a:t>2</a:t>
            </a:r>
            <a:r>
              <a:rPr lang="zh-TW" altLang="zh-TW" dirty="0">
                <a:latin typeface="Times New Roman"/>
                <a:ea typeface="標楷體"/>
              </a:rPr>
              <a:t>後的發酵裝置圖，應為下列何者才合理？</a:t>
            </a:r>
            <a:r>
              <a:rPr lang="en-US" altLang="zh-TW" dirty="0">
                <a:latin typeface="Times New Roman"/>
                <a:ea typeface="標楷體"/>
              </a:rPr>
              <a:t>(</a:t>
            </a:r>
            <a:r>
              <a:rPr lang="zh-TW" altLang="zh-TW" dirty="0">
                <a:latin typeface="Times New Roman"/>
                <a:ea typeface="標楷體"/>
              </a:rPr>
              <a:t>考慮橡皮塞的有無和橡皮管兩端的位置</a:t>
            </a:r>
            <a:r>
              <a:rPr lang="en-US" altLang="zh-TW" dirty="0">
                <a:latin typeface="Times New Roman"/>
                <a:ea typeface="標楷體"/>
              </a:rPr>
              <a:t>)</a:t>
            </a:r>
            <a:endParaRPr lang="zh-TW" altLang="zh-TW" dirty="0">
              <a:latin typeface="Times New Roman"/>
              <a:ea typeface="標楷體"/>
            </a:endParaRPr>
          </a:p>
          <a:p>
            <a:endParaRPr lang="zh-TW" altLang="en-US" dirty="0"/>
          </a:p>
        </p:txBody>
      </p:sp>
      <p:pic>
        <p:nvPicPr>
          <p:cNvPr id="8194" name="Picture 2" descr="自然4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78" y="2348880"/>
            <a:ext cx="37518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自然4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812" y="1955626"/>
            <a:ext cx="3911947" cy="212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自然4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78" y="4365104"/>
            <a:ext cx="3407891" cy="222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自然42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5831" y="4306452"/>
            <a:ext cx="3551907" cy="234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362481"/>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body" idx="1"/>
          </p:nvPr>
        </p:nvSpPr>
        <p:spPr>
          <a:xfrm>
            <a:off x="468313" y="549275"/>
            <a:ext cx="8229600" cy="3455988"/>
          </a:xfrm>
        </p:spPr>
        <p:txBody>
          <a:bodyPr/>
          <a:lstStyle/>
          <a:p>
            <a:pPr>
              <a:lnSpc>
                <a:spcPct val="80000"/>
              </a:lnSpc>
            </a:pPr>
            <a:r>
              <a:rPr lang="en-US" altLang="zh-TW" sz="2400">
                <a:solidFill>
                  <a:srgbClr val="FF0000"/>
                </a:solidFill>
              </a:rPr>
              <a:t>105</a:t>
            </a:r>
          </a:p>
          <a:p>
            <a:pPr>
              <a:lnSpc>
                <a:spcPct val="80000"/>
              </a:lnSpc>
            </a:pPr>
            <a:r>
              <a:rPr lang="zh-TW" altLang="en-US" sz="2400"/>
              <a:t>如附圖所示，將兩個磁鐵置入玻璃管中，磁鐵甲與玻璃管底部接觸，磁鐵乙靜止漂浮在空中，不與玻璃管、磁鐵甲接觸。關於兩磁鐵的受力情形，下列何者正確？</a:t>
            </a:r>
            <a:br>
              <a:rPr lang="zh-TW" altLang="en-US" sz="2400"/>
            </a:br>
            <a:r>
              <a:rPr lang="zh-TW" altLang="en-US" sz="2400"/>
              <a:t/>
            </a:r>
            <a:br>
              <a:rPr lang="zh-TW" altLang="en-US" sz="2400"/>
            </a:br>
            <a:r>
              <a:rPr lang="en-US" altLang="zh-TW" sz="2400"/>
              <a:t>(A)</a:t>
            </a:r>
            <a:r>
              <a:rPr lang="zh-TW" altLang="en-US" sz="2400"/>
              <a:t>兩磁鐵所受合力均為零</a:t>
            </a:r>
            <a:br>
              <a:rPr lang="zh-TW" altLang="en-US" sz="2400"/>
            </a:br>
            <a:r>
              <a:rPr lang="en-US" altLang="zh-TW" sz="2400"/>
              <a:t>(B)</a:t>
            </a:r>
            <a:r>
              <a:rPr lang="zh-TW" altLang="en-US" sz="2400"/>
              <a:t>兩磁鐵所受合力均不為零</a:t>
            </a:r>
            <a:br>
              <a:rPr lang="zh-TW" altLang="en-US" sz="2400"/>
            </a:br>
            <a:r>
              <a:rPr lang="en-US" altLang="zh-TW" sz="2400"/>
              <a:t>(C)</a:t>
            </a:r>
            <a:r>
              <a:rPr lang="zh-TW" altLang="en-US" sz="2400"/>
              <a:t>磁鐵甲所受合力為零，磁鐵乙所受合力不為零，且合</a:t>
            </a:r>
            <a:br>
              <a:rPr lang="zh-TW" altLang="en-US" sz="2400"/>
            </a:br>
            <a:r>
              <a:rPr lang="zh-TW" altLang="en-US" sz="2400"/>
              <a:t>　力方向向上</a:t>
            </a:r>
            <a:br>
              <a:rPr lang="zh-TW" altLang="en-US" sz="2400"/>
            </a:br>
            <a:r>
              <a:rPr lang="en-US" altLang="zh-TW" sz="2400"/>
              <a:t>(D)</a:t>
            </a:r>
            <a:r>
              <a:rPr lang="zh-TW" altLang="en-US" sz="2400"/>
              <a:t>磁鐵乙所受合力為零，磁鐵甲所受合力不為零，且合 </a:t>
            </a:r>
            <a:br>
              <a:rPr lang="zh-TW" altLang="en-US" sz="2400"/>
            </a:br>
            <a:r>
              <a:rPr lang="zh-TW" altLang="en-US" sz="2400"/>
              <a:t>   力方向向下 </a:t>
            </a:r>
          </a:p>
        </p:txBody>
      </p:sp>
      <p:pic>
        <p:nvPicPr>
          <p:cNvPr id="266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4221163"/>
            <a:ext cx="2160587" cy="2376487"/>
          </a:xfrm>
          <a:prstGeom prst="rect">
            <a:avLst/>
          </a:prstGeom>
          <a:noFill/>
          <a:extLst>
            <a:ext uri="{909E8E84-426E-40DD-AFC4-6F175D3DCCD1}">
              <a14:hiddenFill xmlns:a14="http://schemas.microsoft.com/office/drawing/2010/main">
                <a:solidFill>
                  <a:srgbClr val="FFFFFF"/>
                </a:solidFill>
              </a14:hiddenFill>
            </a:ext>
          </a:extLst>
        </p:spPr>
      </p:pic>
      <p:sp>
        <p:nvSpPr>
          <p:cNvPr id="266244" name="Text Box 4"/>
          <p:cNvSpPr txBox="1">
            <a:spLocks noChangeArrowheads="1"/>
          </p:cNvSpPr>
          <p:nvPr/>
        </p:nvSpPr>
        <p:spPr bwMode="auto">
          <a:xfrm>
            <a:off x="5724525" y="5157788"/>
            <a:ext cx="23034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solidFill>
                  <a:srgbClr val="000000"/>
                </a:solidFill>
              </a:rPr>
              <a:t>答案：</a:t>
            </a:r>
            <a:r>
              <a:rPr lang="en-US" altLang="zh-TW">
                <a:solidFill>
                  <a:srgbClr val="000000"/>
                </a:solidFill>
              </a:rPr>
              <a:t>A </a:t>
            </a:r>
          </a:p>
        </p:txBody>
      </p:sp>
    </p:spTree>
    <p:extLst>
      <p:ext uri="{BB962C8B-B14F-4D97-AF65-F5344CB8AC3E}">
        <p14:creationId xmlns:p14="http://schemas.microsoft.com/office/powerpoint/2010/main" val="978572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44"/>
                                        </p:tgtEl>
                                        <p:attrNameLst>
                                          <p:attrName>style.visibility</p:attrName>
                                        </p:attrNameLst>
                                      </p:cBhvr>
                                      <p:to>
                                        <p:strVal val="visible"/>
                                      </p:to>
                                    </p:set>
                                    <p:animEffect transition="in" filter="box(in)">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4"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body" idx="1"/>
          </p:nvPr>
        </p:nvSpPr>
        <p:spPr>
          <a:xfrm>
            <a:off x="611188" y="549275"/>
            <a:ext cx="8229600" cy="4525963"/>
          </a:xfrm>
        </p:spPr>
        <p:txBody>
          <a:bodyPr/>
          <a:lstStyle/>
          <a:p>
            <a:pPr>
              <a:lnSpc>
                <a:spcPct val="80000"/>
              </a:lnSpc>
            </a:pPr>
            <a:r>
              <a:rPr kumimoji="0" lang="en-US" altLang="zh-TW" sz="2800">
                <a:solidFill>
                  <a:srgbClr val="FF0000"/>
                </a:solidFill>
              </a:rPr>
              <a:t>106</a:t>
            </a:r>
            <a:r>
              <a:rPr kumimoji="0" lang="zh-TW" altLang="en-US" sz="2800"/>
              <a:t>雅</a:t>
            </a:r>
            <a:r>
              <a:rPr lang="zh-TW" altLang="en-US" sz="2800"/>
              <a:t>婷和怡君分別對牛頓第一運動定律提出自己的見解，其敘述如下：</a:t>
            </a:r>
            <a:br>
              <a:rPr lang="zh-TW" altLang="en-US" sz="2800"/>
            </a:br>
            <a:r>
              <a:rPr lang="zh-TW" altLang="en-US" sz="2800"/>
              <a:t>雅婷：若靜止的物體不受外力作用，則此物體會一直維持靜止。</a:t>
            </a:r>
            <a:br>
              <a:rPr lang="zh-TW" altLang="en-US" sz="2800"/>
            </a:br>
            <a:r>
              <a:rPr lang="zh-TW" altLang="en-US" sz="2800"/>
              <a:t>怡君：若運動中的物體所受合力為零，則此物體會一直作等速度運動。</a:t>
            </a:r>
            <a:br>
              <a:rPr lang="zh-TW" altLang="en-US" sz="2800"/>
            </a:br>
            <a:r>
              <a:rPr lang="zh-TW" altLang="en-US" sz="2800"/>
              <a:t>關於兩人的敘述下列何者正確？</a:t>
            </a:r>
            <a:br>
              <a:rPr lang="zh-TW" altLang="en-US" sz="2800"/>
            </a:br>
            <a:r>
              <a:rPr lang="en-US" altLang="zh-TW" sz="2800"/>
              <a:t>(A)</a:t>
            </a:r>
            <a:r>
              <a:rPr lang="zh-TW" altLang="en-US" sz="2800"/>
              <a:t>兩人均合理　　　</a:t>
            </a:r>
            <a:br>
              <a:rPr lang="zh-TW" altLang="en-US" sz="2800"/>
            </a:br>
            <a:r>
              <a:rPr lang="en-US" altLang="zh-TW" sz="2800"/>
              <a:t>(B)</a:t>
            </a:r>
            <a:r>
              <a:rPr lang="zh-TW" altLang="en-US" sz="2800"/>
              <a:t>兩人均不合理　　</a:t>
            </a:r>
            <a:br>
              <a:rPr lang="zh-TW" altLang="en-US" sz="2800"/>
            </a:br>
            <a:r>
              <a:rPr lang="en-US" altLang="zh-TW" sz="2800"/>
              <a:t>(C)</a:t>
            </a:r>
            <a:r>
              <a:rPr lang="zh-TW" altLang="en-US" sz="2800"/>
              <a:t>只有雅婷合理　　</a:t>
            </a:r>
            <a:br>
              <a:rPr lang="zh-TW" altLang="en-US" sz="2800"/>
            </a:br>
            <a:r>
              <a:rPr lang="en-US" altLang="zh-TW" sz="2800"/>
              <a:t>(D)</a:t>
            </a:r>
            <a:r>
              <a:rPr lang="zh-TW" altLang="en-US" sz="2800"/>
              <a:t>只有怡君合理</a:t>
            </a:r>
          </a:p>
          <a:p>
            <a:pPr>
              <a:lnSpc>
                <a:spcPct val="80000"/>
              </a:lnSpc>
            </a:pPr>
            <a:r>
              <a:rPr lang="zh-TW" altLang="en-US" sz="2800"/>
              <a:t>　</a:t>
            </a:r>
          </a:p>
        </p:txBody>
      </p:sp>
      <p:sp>
        <p:nvSpPr>
          <p:cNvPr id="309251" name="Rectangle 3"/>
          <p:cNvSpPr>
            <a:spLocks noChangeArrowheads="1"/>
          </p:cNvSpPr>
          <p:nvPr/>
        </p:nvSpPr>
        <p:spPr bwMode="auto">
          <a:xfrm>
            <a:off x="1619250" y="5516563"/>
            <a:ext cx="1530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a:solidFill>
                  <a:srgbClr val="000000"/>
                </a:solidFill>
              </a:rPr>
              <a:t>【</a:t>
            </a:r>
            <a:r>
              <a:rPr lang="zh-TW" altLang="en-US" sz="2400">
                <a:solidFill>
                  <a:srgbClr val="000000"/>
                </a:solidFill>
              </a:rPr>
              <a:t>答案</a:t>
            </a:r>
            <a:r>
              <a:rPr lang="en-US" altLang="zh-TW" sz="2400">
                <a:solidFill>
                  <a:srgbClr val="000000"/>
                </a:solidFill>
              </a:rPr>
              <a:t>】A</a:t>
            </a:r>
          </a:p>
        </p:txBody>
      </p:sp>
    </p:spTree>
    <p:extLst>
      <p:ext uri="{BB962C8B-B14F-4D97-AF65-F5344CB8AC3E}">
        <p14:creationId xmlns:p14="http://schemas.microsoft.com/office/powerpoint/2010/main" val="3901288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9251"/>
                                        </p:tgtEl>
                                        <p:attrNameLst>
                                          <p:attrName>style.visibility</p:attrName>
                                        </p:attrNameLst>
                                      </p:cBhvr>
                                      <p:to>
                                        <p:strVal val="visible"/>
                                      </p:to>
                                    </p:set>
                                    <p:animEffect transition="in" filter="box(in)">
                                      <p:cBhvr>
                                        <p:cTn id="7" dur="500"/>
                                        <p:tgtEl>
                                          <p:spTgt spid="309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1175706"/>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16</a:t>
            </a:r>
            <a:r>
              <a:rPr lang="zh-TW" altLang="en-US" sz="3200" dirty="0">
                <a:solidFill>
                  <a:srgbClr val="000000"/>
                </a:solidFill>
                <a:latin typeface="Times New Roman"/>
                <a:ea typeface="標楷體" pitchFamily="65" charset="-120"/>
              </a:rPr>
              <a:t>某電影中出現歹徒挾持駕駛，而駕駛試圖擺脫的場景，</a:t>
            </a:r>
            <a:r>
              <a:rPr lang="zh-TW" altLang="en-US" sz="3200" dirty="0">
                <a:solidFill>
                  <a:srgbClr val="000000"/>
                </a:solidFill>
                <a:ea typeface="標楷體" pitchFamily="65" charset="-120"/>
              </a:rPr>
              <a:t>圖</a:t>
            </a:r>
            <a:r>
              <a:rPr lang="en-US" altLang="zh-TW" sz="3200" dirty="0">
                <a:solidFill>
                  <a:srgbClr val="000000"/>
                </a:solidFill>
                <a:ea typeface="標楷體" pitchFamily="65" charset="-120"/>
              </a:rPr>
              <a:t>(</a:t>
            </a:r>
            <a:r>
              <a:rPr lang="zh-TW" altLang="en-US" sz="3200" dirty="0">
                <a:solidFill>
                  <a:srgbClr val="000000"/>
                </a:solidFill>
                <a:ea typeface="標楷體" pitchFamily="65" charset="-120"/>
              </a:rPr>
              <a:t>六</a:t>
            </a:r>
            <a:r>
              <a:rPr lang="en-US" altLang="zh-TW" sz="3200" dirty="0">
                <a:solidFill>
                  <a:srgbClr val="000000"/>
                </a:solidFill>
                <a:ea typeface="標楷體" pitchFamily="65" charset="-120"/>
              </a:rPr>
              <a:t>)</a:t>
            </a:r>
            <a:r>
              <a:rPr lang="zh-TW" altLang="en-US" sz="3200" dirty="0">
                <a:solidFill>
                  <a:srgbClr val="000000"/>
                </a:solidFill>
                <a:latin typeface="Times New Roman"/>
                <a:ea typeface="標楷體" pitchFamily="65" charset="-120"/>
              </a:rPr>
              <a:t>為其俯視示意圖：</a:t>
            </a:r>
          </a:p>
        </p:txBody>
      </p:sp>
      <p:grpSp>
        <p:nvGrpSpPr>
          <p:cNvPr id="17" name="群組 16"/>
          <p:cNvGrpSpPr/>
          <p:nvPr/>
        </p:nvGrpSpPr>
        <p:grpSpPr>
          <a:xfrm>
            <a:off x="532891" y="1724980"/>
            <a:ext cx="8382509" cy="4539649"/>
            <a:chOff x="532891" y="1724980"/>
            <a:chExt cx="8382509" cy="4539649"/>
          </a:xfrm>
        </p:grpSpPr>
        <p:pic>
          <p:nvPicPr>
            <p:cNvPr id="3074" name="Picture 2"/>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999061" y="1724980"/>
              <a:ext cx="7638911" cy="36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020653" y="4112743"/>
              <a:ext cx="2144189" cy="1723549"/>
            </a:xfrm>
            <a:prstGeom prst="rect">
              <a:avLst/>
            </a:prstGeom>
            <a:solidFill>
              <a:schemeClr val="bg1"/>
            </a:solidFill>
          </p:spPr>
          <p:txBody>
            <a:bodyPr wrap="square" lIns="0" tIns="0" rIns="0" bIns="0">
              <a:spAutoFit/>
            </a:bodyPr>
            <a:lstStyle/>
            <a:p>
              <a:pPr algn="just"/>
              <a:r>
                <a:rPr lang="zh-TW" altLang="en-US" sz="2800">
                  <a:solidFill>
                    <a:srgbClr val="000000"/>
                  </a:solidFill>
                  <a:latin typeface="Times New Roman" panose="02020603050405020304" pitchFamily="18" charset="0"/>
                  <a:ea typeface="標楷體" pitchFamily="65" charset="-120"/>
                </a:rPr>
                <a:t>一開始汽車等速向前行駛，歹徒坐在駕駛右後方</a:t>
              </a:r>
            </a:p>
          </p:txBody>
        </p:sp>
        <p:sp>
          <p:nvSpPr>
            <p:cNvPr id="7" name="矩形 6"/>
            <p:cNvSpPr/>
            <p:nvPr/>
          </p:nvSpPr>
          <p:spPr>
            <a:xfrm>
              <a:off x="532891" y="2587630"/>
              <a:ext cx="932340" cy="523220"/>
            </a:xfrm>
            <a:prstGeom prst="rect">
              <a:avLst/>
            </a:prstGeom>
            <a:solidFill>
              <a:schemeClr val="bg1"/>
            </a:solidFill>
            <a:ln w="19050">
              <a:noFill/>
            </a:ln>
          </p:spPr>
          <p:txBody>
            <a:bodyPr wrap="square">
              <a:spAutoFit/>
            </a:bodyPr>
            <a:lstStyle/>
            <a:p>
              <a:pPr algn="ctr"/>
              <a:r>
                <a:rPr lang="zh-TW" altLang="en-US" sz="2800">
                  <a:solidFill>
                    <a:srgbClr val="000000"/>
                  </a:solidFill>
                  <a:latin typeface="Times New Roman" panose="02020603050405020304" pitchFamily="18" charset="0"/>
                  <a:ea typeface="標楷體" pitchFamily="65" charset="-120"/>
                </a:rPr>
                <a:t>駕駛</a:t>
              </a:r>
              <a:endParaRPr lang="zh-TW" altLang="en-US" sz="2800" b="1">
                <a:solidFill>
                  <a:srgbClr val="000000"/>
                </a:solidFill>
                <a:latin typeface="Times New Roman" panose="02020603050405020304" pitchFamily="18" charset="0"/>
                <a:ea typeface="標楷體" pitchFamily="65" charset="-120"/>
              </a:endParaRPr>
            </a:p>
          </p:txBody>
        </p:sp>
        <p:sp>
          <p:nvSpPr>
            <p:cNvPr id="8" name="矩形 7"/>
            <p:cNvSpPr/>
            <p:nvPr/>
          </p:nvSpPr>
          <p:spPr>
            <a:xfrm>
              <a:off x="3133216" y="2587630"/>
              <a:ext cx="932340" cy="523220"/>
            </a:xfrm>
            <a:prstGeom prst="rect">
              <a:avLst/>
            </a:prstGeom>
            <a:solidFill>
              <a:schemeClr val="bg1"/>
            </a:solidFill>
            <a:ln w="19050">
              <a:noFill/>
            </a:ln>
          </p:spPr>
          <p:txBody>
            <a:bodyPr wrap="square">
              <a:spAutoFit/>
            </a:bodyPr>
            <a:lstStyle/>
            <a:p>
              <a:pPr algn="ctr"/>
              <a:r>
                <a:rPr lang="zh-TW" altLang="en-US" sz="2800">
                  <a:solidFill>
                    <a:srgbClr val="000000"/>
                  </a:solidFill>
                  <a:latin typeface="Times New Roman" panose="02020603050405020304" pitchFamily="18" charset="0"/>
                  <a:ea typeface="標楷體" pitchFamily="65" charset="-120"/>
                </a:rPr>
                <a:t>駕駛</a:t>
              </a:r>
              <a:endParaRPr lang="zh-TW" altLang="en-US" sz="2800" b="1">
                <a:solidFill>
                  <a:srgbClr val="000000"/>
                </a:solidFill>
                <a:latin typeface="Times New Roman" panose="02020603050405020304" pitchFamily="18" charset="0"/>
                <a:ea typeface="標楷體" pitchFamily="65" charset="-120"/>
              </a:endParaRPr>
            </a:p>
          </p:txBody>
        </p:sp>
        <p:sp>
          <p:nvSpPr>
            <p:cNvPr id="11" name="矩形 10"/>
            <p:cNvSpPr/>
            <p:nvPr/>
          </p:nvSpPr>
          <p:spPr>
            <a:xfrm>
              <a:off x="8066102" y="3366249"/>
              <a:ext cx="849298"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歹徒</a:t>
              </a:r>
            </a:p>
          </p:txBody>
        </p:sp>
        <p:sp>
          <p:nvSpPr>
            <p:cNvPr id="12" name="矩形 11"/>
            <p:cNvSpPr/>
            <p:nvPr/>
          </p:nvSpPr>
          <p:spPr>
            <a:xfrm>
              <a:off x="3746421" y="4110193"/>
              <a:ext cx="2144189" cy="1292662"/>
            </a:xfrm>
            <a:prstGeom prst="rect">
              <a:avLst/>
            </a:prstGeom>
            <a:solidFill>
              <a:schemeClr val="bg1"/>
            </a:solidFill>
          </p:spPr>
          <p:txBody>
            <a:bodyPr wrap="square" lIns="0" tIns="0" rIns="0" bIns="0">
              <a:spAutoFit/>
            </a:bodyPr>
            <a:lstStyle/>
            <a:p>
              <a:pPr algn="just"/>
              <a:r>
                <a:rPr lang="zh-TW" altLang="en-US" sz="2800">
                  <a:solidFill>
                    <a:srgbClr val="000000"/>
                  </a:solidFill>
                  <a:latin typeface="Times New Roman" panose="02020603050405020304" pitchFamily="18" charset="0"/>
                  <a:ea typeface="標楷體" pitchFamily="65" charset="-120"/>
                </a:rPr>
                <a:t>歹徒身體移動至左前方想要攻擊駕駛</a:t>
              </a:r>
            </a:p>
          </p:txBody>
        </p:sp>
        <p:sp>
          <p:nvSpPr>
            <p:cNvPr id="2" name="矩形 1"/>
            <p:cNvSpPr/>
            <p:nvPr/>
          </p:nvSpPr>
          <p:spPr bwMode="auto">
            <a:xfrm>
              <a:off x="2790825" y="3301836"/>
              <a:ext cx="542925" cy="23193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14" name="矩形 13"/>
            <p:cNvSpPr/>
            <p:nvPr/>
          </p:nvSpPr>
          <p:spPr bwMode="auto">
            <a:xfrm>
              <a:off x="5361002" y="3344152"/>
              <a:ext cx="542925" cy="23193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15" name="矩形 14"/>
            <p:cNvSpPr/>
            <p:nvPr/>
          </p:nvSpPr>
          <p:spPr>
            <a:xfrm>
              <a:off x="2654468" y="3211886"/>
              <a:ext cx="849298" cy="430887"/>
            </a:xfrm>
            <a:prstGeom prst="rect">
              <a:avLst/>
            </a:prstGeom>
            <a:no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歹徒</a:t>
              </a:r>
            </a:p>
          </p:txBody>
        </p:sp>
        <p:sp>
          <p:nvSpPr>
            <p:cNvPr id="16" name="矩形 15"/>
            <p:cNvSpPr/>
            <p:nvPr/>
          </p:nvSpPr>
          <p:spPr>
            <a:xfrm>
              <a:off x="5265035" y="3217294"/>
              <a:ext cx="849298" cy="430887"/>
            </a:xfrm>
            <a:prstGeom prst="rect">
              <a:avLst/>
            </a:prstGeom>
            <a:no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歹徒</a:t>
              </a:r>
            </a:p>
          </p:txBody>
        </p:sp>
        <p:sp>
          <p:nvSpPr>
            <p:cNvPr id="13" name="矩形 12"/>
            <p:cNvSpPr/>
            <p:nvPr/>
          </p:nvSpPr>
          <p:spPr>
            <a:xfrm>
              <a:off x="4179558" y="5569929"/>
              <a:ext cx="1277914" cy="584775"/>
            </a:xfrm>
            <a:prstGeom prst="rect">
              <a:avLst/>
            </a:prstGeom>
          </p:spPr>
          <p:txBody>
            <a:bodyPr wrap="none">
              <a:spAutoFit/>
            </a:bodyPr>
            <a:lstStyle/>
            <a:p>
              <a:r>
                <a:rPr lang="zh-TW" altLang="en-US" sz="3200">
                  <a:solidFill>
                    <a:srgbClr val="000000"/>
                  </a:solidFill>
                  <a:ea typeface="標楷體" pitchFamily="65" charset="-120"/>
                </a:rPr>
                <a:t>圖</a:t>
              </a:r>
              <a:r>
                <a:rPr lang="en-US" altLang="zh-TW" sz="3200">
                  <a:solidFill>
                    <a:srgbClr val="000000"/>
                  </a:solidFill>
                  <a:ea typeface="標楷體" pitchFamily="65" charset="-120"/>
                </a:rPr>
                <a:t>(</a:t>
              </a:r>
              <a:r>
                <a:rPr lang="zh-TW" altLang="en-US" sz="3200">
                  <a:solidFill>
                    <a:srgbClr val="000000"/>
                  </a:solidFill>
                  <a:ea typeface="標楷體" pitchFamily="65" charset="-120"/>
                </a:rPr>
                <a:t>六</a:t>
              </a:r>
              <a:r>
                <a:rPr lang="en-US" altLang="zh-TW" sz="3200">
                  <a:solidFill>
                    <a:srgbClr val="000000"/>
                  </a:solidFill>
                  <a:ea typeface="標楷體" pitchFamily="65" charset="-120"/>
                </a:rPr>
                <a:t>)</a:t>
              </a:r>
              <a:endParaRPr lang="zh-TW" altLang="en-US" sz="3200">
                <a:solidFill>
                  <a:srgbClr val="000000"/>
                </a:solidFill>
                <a:ea typeface="標楷體" pitchFamily="65" charset="-120"/>
              </a:endParaRPr>
            </a:p>
          </p:txBody>
        </p:sp>
        <p:sp>
          <p:nvSpPr>
            <p:cNvPr id="18" name="矩形 17"/>
            <p:cNvSpPr/>
            <p:nvPr/>
          </p:nvSpPr>
          <p:spPr>
            <a:xfrm>
              <a:off x="6438064" y="4110193"/>
              <a:ext cx="2144189" cy="2154436"/>
            </a:xfrm>
            <a:prstGeom prst="rect">
              <a:avLst/>
            </a:prstGeom>
            <a:solidFill>
              <a:schemeClr val="bg1"/>
            </a:solidFill>
          </p:spPr>
          <p:txBody>
            <a:bodyPr wrap="square" lIns="0" tIns="0" rIns="0" bIns="0">
              <a:spAutoFit/>
            </a:bodyPr>
            <a:lstStyle/>
            <a:p>
              <a:pPr algn="just"/>
              <a:r>
                <a:rPr lang="zh-TW" altLang="en-US" sz="2800">
                  <a:solidFill>
                    <a:srgbClr val="000000"/>
                  </a:solidFill>
                  <a:latin typeface="Times New Roman" panose="02020603050405020304" pitchFamily="18" charset="0"/>
                  <a:ea typeface="標楷體" pitchFamily="65" charset="-120"/>
                </a:rPr>
                <a:t>駕駛藉由操控汽車讓歹徒的身體因為慣性而回到原本右後方的角落</a:t>
              </a:r>
            </a:p>
          </p:txBody>
        </p:sp>
        <p:sp>
          <p:nvSpPr>
            <p:cNvPr id="19" name="矩形 18"/>
            <p:cNvSpPr/>
            <p:nvPr/>
          </p:nvSpPr>
          <p:spPr>
            <a:xfrm>
              <a:off x="5866544" y="2612310"/>
              <a:ext cx="932340" cy="523220"/>
            </a:xfrm>
            <a:prstGeom prst="rect">
              <a:avLst/>
            </a:prstGeom>
            <a:solidFill>
              <a:schemeClr val="bg1"/>
            </a:solidFill>
            <a:ln w="19050">
              <a:noFill/>
            </a:ln>
          </p:spPr>
          <p:txBody>
            <a:bodyPr wrap="square">
              <a:spAutoFit/>
            </a:bodyPr>
            <a:lstStyle/>
            <a:p>
              <a:pPr algn="ctr"/>
              <a:r>
                <a:rPr lang="zh-TW" altLang="en-US" sz="2800">
                  <a:solidFill>
                    <a:srgbClr val="000000"/>
                  </a:solidFill>
                  <a:latin typeface="Times New Roman" panose="02020603050405020304" pitchFamily="18" charset="0"/>
                  <a:ea typeface="標楷體" pitchFamily="65" charset="-120"/>
                </a:rPr>
                <a:t>駕駛</a:t>
              </a:r>
              <a:endParaRPr lang="zh-TW" altLang="en-US" sz="2800" b="1">
                <a:solidFill>
                  <a:srgbClr val="000000"/>
                </a:solidFill>
                <a:latin typeface="Times New Roman" panose="02020603050405020304" pitchFamily="18" charset="0"/>
                <a:ea typeface="標楷體" pitchFamily="65" charset="-120"/>
              </a:endParaRPr>
            </a:p>
          </p:txBody>
        </p:sp>
      </p:grpSp>
    </p:spTree>
    <p:extLst>
      <p:ext uri="{BB962C8B-B14F-4D97-AF65-F5344CB8AC3E}">
        <p14:creationId xmlns:p14="http://schemas.microsoft.com/office/powerpoint/2010/main" val="301533734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3304751"/>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	</a:t>
            </a:r>
            <a:r>
              <a:rPr lang="zh-TW" altLang="en-US" sz="3200">
                <a:solidFill>
                  <a:srgbClr val="000000"/>
                </a:solidFill>
                <a:latin typeface="Times New Roman"/>
                <a:ea typeface="標楷體" pitchFamily="65" charset="-120"/>
              </a:rPr>
              <a:t>下列四種操控汽車的方式，哪一個最可能是圖中提及的操控方式？</a:t>
            </a:r>
          </a:p>
          <a:p>
            <a:pPr marL="541338" indent="-541338" algn="just">
              <a:lnSpc>
                <a:spcPct val="110000"/>
              </a:lnSpc>
            </a:pPr>
            <a:r>
              <a:rPr lang="en-US" altLang="zh-TW" sz="3200">
                <a:solidFill>
                  <a:srgbClr val="000000"/>
                </a:solidFill>
                <a:latin typeface="Times New Roman"/>
                <a:ea typeface="標楷體" pitchFamily="65" charset="-120"/>
              </a:rPr>
              <a:t>	(A)</a:t>
            </a:r>
            <a:r>
              <a:rPr lang="zh-TW" altLang="en-US" sz="3200">
                <a:solidFill>
                  <a:srgbClr val="000000"/>
                </a:solidFill>
                <a:latin typeface="Times New Roman"/>
                <a:ea typeface="標楷體" pitchFamily="65" charset="-120"/>
              </a:rPr>
              <a:t>先急右轉再急加速</a:t>
            </a:r>
          </a:p>
          <a:p>
            <a:pPr marL="541338" indent="-541338" algn="just">
              <a:lnSpc>
                <a:spcPct val="110000"/>
              </a:lnSpc>
            </a:pPr>
            <a:r>
              <a:rPr lang="en-US" altLang="zh-TW" sz="3200">
                <a:solidFill>
                  <a:srgbClr val="000000"/>
                </a:solidFill>
                <a:latin typeface="Times New Roman"/>
                <a:ea typeface="標楷體" pitchFamily="65" charset="-120"/>
              </a:rPr>
              <a:t>	(B)</a:t>
            </a:r>
            <a:r>
              <a:rPr lang="zh-TW" altLang="en-US" sz="3200">
                <a:solidFill>
                  <a:srgbClr val="000000"/>
                </a:solidFill>
                <a:latin typeface="Times New Roman"/>
                <a:ea typeface="標楷體" pitchFamily="65" charset="-120"/>
              </a:rPr>
              <a:t>先急右轉再急減速</a:t>
            </a:r>
          </a:p>
          <a:p>
            <a:pPr marL="541338" indent="-541338" algn="just">
              <a:lnSpc>
                <a:spcPct val="110000"/>
              </a:lnSpc>
            </a:pPr>
            <a:r>
              <a:rPr lang="en-US" altLang="zh-TW" sz="3200">
                <a:solidFill>
                  <a:srgbClr val="000000"/>
                </a:solidFill>
                <a:latin typeface="Times New Roman"/>
                <a:ea typeface="標楷體" pitchFamily="65" charset="-120"/>
              </a:rPr>
              <a:t>	(C)</a:t>
            </a:r>
            <a:r>
              <a:rPr lang="zh-TW" altLang="en-US" sz="3200">
                <a:solidFill>
                  <a:srgbClr val="000000"/>
                </a:solidFill>
                <a:latin typeface="Times New Roman"/>
                <a:ea typeface="標楷體" pitchFamily="65" charset="-120"/>
              </a:rPr>
              <a:t>先急左轉再急加速</a:t>
            </a:r>
          </a:p>
          <a:p>
            <a:pPr marL="541338" indent="-541338" algn="just">
              <a:lnSpc>
                <a:spcPct val="110000"/>
              </a:lnSpc>
            </a:pPr>
            <a:r>
              <a:rPr lang="en-US" altLang="zh-TW" sz="3200">
                <a:solidFill>
                  <a:srgbClr val="000000"/>
                </a:solidFill>
                <a:latin typeface="Times New Roman"/>
                <a:ea typeface="標楷體" pitchFamily="65" charset="-120"/>
              </a:rPr>
              <a:t>	(D)</a:t>
            </a:r>
            <a:r>
              <a:rPr lang="zh-TW" altLang="en-US" sz="3200">
                <a:solidFill>
                  <a:srgbClr val="000000"/>
                </a:solidFill>
                <a:latin typeface="Times New Roman"/>
                <a:ea typeface="標楷體" pitchFamily="65" charset="-120"/>
              </a:rPr>
              <a:t>先急左轉再急減速</a:t>
            </a:r>
          </a:p>
        </p:txBody>
      </p:sp>
    </p:spTree>
    <p:extLst>
      <p:ext uri="{BB962C8B-B14F-4D97-AF65-F5344CB8AC3E}">
        <p14:creationId xmlns:p14="http://schemas.microsoft.com/office/powerpoint/2010/main" val="426046658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539750" y="620713"/>
            <a:ext cx="8229600" cy="1143000"/>
          </a:xfrm>
        </p:spPr>
        <p:txBody>
          <a:bodyPr/>
          <a:lstStyle/>
          <a:p>
            <a:r>
              <a:rPr lang="zh-TW" altLang="en-US" sz="5400">
                <a:solidFill>
                  <a:srgbClr val="FF0000"/>
                </a:solidFill>
                <a:ea typeface="華康勘亭流" pitchFamily="65" charset="-120"/>
              </a:rPr>
              <a:t>牛頓第二運動定律</a:t>
            </a:r>
          </a:p>
        </p:txBody>
      </p:sp>
      <p:sp>
        <p:nvSpPr>
          <p:cNvPr id="168964" name="Text Box 4"/>
          <p:cNvSpPr txBox="1">
            <a:spLocks noChangeArrowheads="1"/>
          </p:cNvSpPr>
          <p:nvPr/>
        </p:nvSpPr>
        <p:spPr bwMode="auto">
          <a:xfrm>
            <a:off x="1835150" y="2205038"/>
            <a:ext cx="6119813"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4400">
                <a:solidFill>
                  <a:srgbClr val="000000"/>
                </a:solidFill>
                <a:latin typeface="Times New Roman" pitchFamily="18" charset="0"/>
              </a:rPr>
              <a:t>F  = m a</a:t>
            </a:r>
          </a:p>
          <a:p>
            <a:pPr>
              <a:spcBef>
                <a:spcPct val="50000"/>
              </a:spcBef>
            </a:pPr>
            <a:r>
              <a:rPr lang="en-US" altLang="zh-TW" sz="4400">
                <a:solidFill>
                  <a:srgbClr val="000000"/>
                </a:solidFill>
                <a:latin typeface="Times New Roman" pitchFamily="18" charset="0"/>
              </a:rPr>
              <a:t>F</a:t>
            </a:r>
            <a:r>
              <a:rPr lang="en-US" altLang="zh-TW" sz="4400" baseline="-25000">
                <a:solidFill>
                  <a:srgbClr val="000000"/>
                </a:solidFill>
                <a:latin typeface="Times New Roman" pitchFamily="18" charset="0"/>
              </a:rPr>
              <a:t>1</a:t>
            </a:r>
            <a:r>
              <a:rPr lang="en-US" altLang="zh-TW" sz="4400">
                <a:solidFill>
                  <a:srgbClr val="000000"/>
                </a:solidFill>
                <a:latin typeface="Times New Roman" pitchFamily="18" charset="0"/>
              </a:rPr>
              <a:t>- F</a:t>
            </a:r>
            <a:r>
              <a:rPr lang="en-US" altLang="zh-TW" sz="4400" baseline="-25000">
                <a:solidFill>
                  <a:srgbClr val="000000"/>
                </a:solidFill>
                <a:latin typeface="Times New Roman" pitchFamily="18" charset="0"/>
              </a:rPr>
              <a:t>2</a:t>
            </a:r>
            <a:r>
              <a:rPr lang="en-US" altLang="zh-TW" sz="4400">
                <a:solidFill>
                  <a:srgbClr val="000000"/>
                </a:solidFill>
                <a:latin typeface="Times New Roman" pitchFamily="18" charset="0"/>
              </a:rPr>
              <a:t>  = m a</a:t>
            </a:r>
          </a:p>
          <a:p>
            <a:pPr>
              <a:spcBef>
                <a:spcPct val="50000"/>
              </a:spcBef>
            </a:pPr>
            <a:r>
              <a:rPr lang="en-US" altLang="zh-TW" sz="4400">
                <a:solidFill>
                  <a:srgbClr val="000000"/>
                </a:solidFill>
                <a:latin typeface="Times New Roman" pitchFamily="18" charset="0"/>
              </a:rPr>
              <a:t>F          = (m</a:t>
            </a:r>
            <a:r>
              <a:rPr lang="en-US" altLang="zh-TW" sz="4400" baseline="-25000">
                <a:solidFill>
                  <a:srgbClr val="000000"/>
                </a:solidFill>
                <a:latin typeface="Times New Roman" pitchFamily="18" charset="0"/>
              </a:rPr>
              <a:t>1</a:t>
            </a:r>
            <a:r>
              <a:rPr lang="en-US" altLang="zh-TW" sz="4400">
                <a:solidFill>
                  <a:srgbClr val="000000"/>
                </a:solidFill>
                <a:latin typeface="Times New Roman" pitchFamily="18" charset="0"/>
              </a:rPr>
              <a:t>+m</a:t>
            </a:r>
            <a:r>
              <a:rPr lang="en-US" altLang="zh-TW" sz="4400" baseline="-25000">
                <a:solidFill>
                  <a:srgbClr val="000000"/>
                </a:solidFill>
                <a:latin typeface="Times New Roman" pitchFamily="18" charset="0"/>
              </a:rPr>
              <a:t>2</a:t>
            </a:r>
            <a:r>
              <a:rPr lang="en-US" altLang="zh-TW" sz="4400">
                <a:solidFill>
                  <a:srgbClr val="000000"/>
                </a:solidFill>
                <a:latin typeface="Times New Roman" pitchFamily="18" charset="0"/>
              </a:rPr>
              <a:t>)  a</a:t>
            </a:r>
          </a:p>
        </p:txBody>
      </p:sp>
    </p:spTree>
    <p:extLst>
      <p:ext uri="{BB962C8B-B14F-4D97-AF65-F5344CB8AC3E}">
        <p14:creationId xmlns:p14="http://schemas.microsoft.com/office/powerpoint/2010/main" val="63776743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684213" y="260350"/>
            <a:ext cx="8229600" cy="6192838"/>
          </a:xfrm>
        </p:spPr>
        <p:txBody>
          <a:bodyPr/>
          <a:lstStyle/>
          <a:p>
            <a:r>
              <a:rPr lang="en-US" altLang="zh-TW" sz="2800"/>
              <a:t>103</a:t>
            </a:r>
          </a:p>
          <a:p>
            <a:r>
              <a:rPr lang="zh-TW" altLang="en-US" sz="2800"/>
              <a:t>一個木塊置於無摩擦力的水平桌面上，受到一水平方向的施力後作等加速度運動，已知其加速度大小為</a:t>
            </a:r>
            <a:r>
              <a:rPr lang="en-US" altLang="zh-TW" sz="2800"/>
              <a:t>0.5 m</a:t>
            </a:r>
            <a:r>
              <a:rPr lang="zh-TW" altLang="en-US" sz="2800"/>
              <a:t>／</a:t>
            </a:r>
            <a:r>
              <a:rPr lang="en-US" altLang="zh-TW" sz="2800"/>
              <a:t>s</a:t>
            </a:r>
            <a:r>
              <a:rPr lang="en-US" altLang="zh-TW" sz="2800" baseline="30000"/>
              <a:t>2</a:t>
            </a:r>
            <a:r>
              <a:rPr lang="zh-TW" altLang="en-US" sz="2800"/>
              <a:t>，則下列哪一個示意圖最可能是此木塊的質量與它受力的大小？</a:t>
            </a:r>
            <a:br>
              <a:rPr lang="zh-TW" altLang="en-US" sz="2800"/>
            </a:br>
            <a:r>
              <a:rPr lang="en-US" altLang="zh-TW"/>
              <a:t>(A) </a:t>
            </a:r>
            <a:r>
              <a:rPr lang="zh-TW" altLang="en-US"/>
              <a:t>　                         </a:t>
            </a:r>
            <a:r>
              <a:rPr lang="en-US" altLang="zh-TW"/>
              <a:t>(B) </a:t>
            </a:r>
            <a:r>
              <a:rPr lang="zh-TW" altLang="en-US"/>
              <a:t>　             </a:t>
            </a:r>
          </a:p>
          <a:p>
            <a:endParaRPr lang="zh-TW" altLang="en-US"/>
          </a:p>
          <a:p>
            <a:pPr>
              <a:buFontTx/>
              <a:buNone/>
            </a:pPr>
            <a:r>
              <a:rPr lang="zh-TW" altLang="en-US"/>
              <a:t>  </a:t>
            </a:r>
          </a:p>
          <a:p>
            <a:endParaRPr lang="zh-TW" altLang="en-US"/>
          </a:p>
          <a:p>
            <a:endParaRPr lang="zh-TW" altLang="en-US"/>
          </a:p>
          <a:p>
            <a:pPr>
              <a:buFontTx/>
              <a:buNone/>
            </a:pPr>
            <a:r>
              <a:rPr lang="zh-TW" altLang="en-US"/>
              <a:t>   </a:t>
            </a:r>
            <a:r>
              <a:rPr lang="en-US" altLang="zh-TW"/>
              <a:t>(C) </a:t>
            </a:r>
            <a:r>
              <a:rPr lang="zh-TW" altLang="en-US"/>
              <a:t>　                          </a:t>
            </a:r>
            <a:r>
              <a:rPr lang="en-US" altLang="zh-TW"/>
              <a:t>(D) </a:t>
            </a:r>
          </a:p>
        </p:txBody>
      </p:sp>
      <p:pic>
        <p:nvPicPr>
          <p:cNvPr id="7172" name="Picture 4" descr="Y8F35A0-K-1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3213100"/>
            <a:ext cx="17287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Y8F35A0-K-1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2924175"/>
            <a:ext cx="1871662"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Y8F35A0-K-1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4786313"/>
            <a:ext cx="24495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Y8F35A0-K-14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4868863"/>
            <a:ext cx="21605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9"/>
          <p:cNvSpPr>
            <a:spLocks noChangeArrowheads="1"/>
          </p:cNvSpPr>
          <p:nvPr/>
        </p:nvSpPr>
        <p:spPr bwMode="auto">
          <a:xfrm>
            <a:off x="3995738" y="2982913"/>
            <a:ext cx="1098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400">
                <a:solidFill>
                  <a:srgbClr val="FF0000"/>
                </a:solidFill>
              </a:rPr>
              <a:t>答案：</a:t>
            </a:r>
            <a:r>
              <a:rPr lang="en-US" altLang="zh-TW" sz="2400">
                <a:solidFill>
                  <a:srgbClr val="FF0000"/>
                </a:solidFill>
              </a:rPr>
              <a:t>C</a:t>
            </a:r>
            <a:r>
              <a:rPr lang="en-US" altLang="zh-TW">
                <a:solidFill>
                  <a:srgbClr val="000000"/>
                </a:solidFill>
              </a:rPr>
              <a:t> </a:t>
            </a:r>
          </a:p>
        </p:txBody>
      </p:sp>
    </p:spTree>
    <p:extLst>
      <p:ext uri="{BB962C8B-B14F-4D97-AF65-F5344CB8AC3E}">
        <p14:creationId xmlns:p14="http://schemas.microsoft.com/office/powerpoint/2010/main" val="682632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7">
                                            <p:txEl>
                                              <p:pRg st="0" end="0"/>
                                            </p:txEl>
                                          </p:spTgt>
                                        </p:tgtEl>
                                        <p:attrNameLst>
                                          <p:attrName>style.visibility</p:attrName>
                                        </p:attrNameLst>
                                      </p:cBhvr>
                                      <p:to>
                                        <p:strVal val="visible"/>
                                      </p:to>
                                    </p:set>
                                    <p:anim calcmode="lin" valueType="num">
                                      <p:cBhvr additive="base">
                                        <p:cTn id="7" dur="500" fill="hold"/>
                                        <p:tgtEl>
                                          <p:spTgt spid="717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body" idx="1"/>
          </p:nvPr>
        </p:nvSpPr>
        <p:spPr>
          <a:xfrm>
            <a:off x="468313" y="333375"/>
            <a:ext cx="8229600" cy="3887788"/>
          </a:xfrm>
        </p:spPr>
        <p:txBody>
          <a:bodyPr/>
          <a:lstStyle/>
          <a:p>
            <a:pPr>
              <a:lnSpc>
                <a:spcPct val="90000"/>
              </a:lnSpc>
            </a:pPr>
            <a:r>
              <a:rPr lang="en-US" altLang="zh-TW" sz="2400">
                <a:solidFill>
                  <a:srgbClr val="CC0000"/>
                </a:solidFill>
              </a:rPr>
              <a:t>105</a:t>
            </a:r>
            <a:r>
              <a:rPr lang="zh-TW" altLang="en-US" sz="2400"/>
              <a:t>如附圖所示，水平桌面上靜置一個木塊，今對木塊施以向東且大小固定的水平力 </a:t>
            </a:r>
            <a:r>
              <a:rPr lang="en-US" altLang="zh-TW" sz="2400"/>
              <a:t>F</a:t>
            </a:r>
            <a:r>
              <a:rPr lang="zh-TW" altLang="en-US" sz="2400"/>
              <a:t>；阿春、阿偉兩人對於木塊受力後可能發生的狀態及原因解釋如下：</a:t>
            </a:r>
            <a:br>
              <a:rPr lang="zh-TW" altLang="en-US" sz="2400"/>
            </a:br>
            <a:r>
              <a:rPr lang="zh-TW" altLang="en-US" sz="2400"/>
              <a:t>阿春：若木塊向東作等加速度運動，是因為木塊在運動過程中所受的摩擦力大小逐漸變小。</a:t>
            </a:r>
            <a:br>
              <a:rPr lang="zh-TW" altLang="en-US" sz="2400"/>
            </a:br>
            <a:r>
              <a:rPr lang="zh-TW" altLang="en-US" sz="2400"/>
              <a:t>阿偉：若木塊保持靜止不動，是因為 </a:t>
            </a:r>
            <a:r>
              <a:rPr lang="en-US" altLang="zh-TW" sz="2400"/>
              <a:t>F </a:t>
            </a:r>
            <a:r>
              <a:rPr lang="zh-TW" altLang="en-US" sz="2400"/>
              <a:t>與其反作用力的</a:t>
            </a:r>
            <a:br>
              <a:rPr lang="zh-TW" altLang="en-US" sz="2400"/>
            </a:br>
            <a:r>
              <a:rPr lang="zh-TW" altLang="en-US" sz="2400"/>
              <a:t>大小相同、方向相反，恰好互相抵消。</a:t>
            </a:r>
            <a:br>
              <a:rPr lang="zh-TW" altLang="en-US" sz="2400"/>
            </a:br>
            <a:r>
              <a:rPr lang="zh-TW" altLang="en-US" sz="2400"/>
              <a:t>關於兩人的描述正確與否，下列何者正確？</a:t>
            </a:r>
            <a:br>
              <a:rPr lang="zh-TW" altLang="en-US" sz="2400"/>
            </a:br>
            <a:r>
              <a:rPr lang="zh-TW" altLang="en-US" sz="2400"/>
              <a:t/>
            </a:r>
            <a:br>
              <a:rPr lang="zh-TW" altLang="en-US" sz="2400"/>
            </a:br>
            <a:r>
              <a:rPr lang="en-US" altLang="zh-TW" sz="2400"/>
              <a:t>(A)</a:t>
            </a:r>
            <a:r>
              <a:rPr lang="zh-TW" altLang="en-US" sz="2400"/>
              <a:t>兩人皆正確　　　　　　　</a:t>
            </a:r>
            <a:r>
              <a:rPr lang="en-US" altLang="zh-TW" sz="2400"/>
              <a:t>(B)</a:t>
            </a:r>
            <a:r>
              <a:rPr lang="zh-TW" altLang="en-US" sz="2400"/>
              <a:t>兩人皆不正確</a:t>
            </a:r>
            <a:br>
              <a:rPr lang="zh-TW" altLang="en-US" sz="2400"/>
            </a:br>
            <a:r>
              <a:rPr lang="en-US" altLang="zh-TW" sz="2400"/>
              <a:t>(C)</a:t>
            </a:r>
            <a:r>
              <a:rPr lang="zh-TW" altLang="en-US" sz="2400"/>
              <a:t>阿春正確，阿偉不正確　　</a:t>
            </a:r>
            <a:r>
              <a:rPr lang="en-US" altLang="zh-TW" sz="2400"/>
              <a:t>(D)</a:t>
            </a:r>
            <a:r>
              <a:rPr lang="zh-TW" altLang="en-US" sz="2400"/>
              <a:t>阿春不正確，阿偉正確 </a:t>
            </a:r>
          </a:p>
        </p:txBody>
      </p:sp>
      <p:pic>
        <p:nvPicPr>
          <p:cNvPr id="276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221163"/>
            <a:ext cx="3671887" cy="1878012"/>
          </a:xfrm>
          <a:prstGeom prst="rect">
            <a:avLst/>
          </a:prstGeom>
          <a:noFill/>
          <a:extLst>
            <a:ext uri="{909E8E84-426E-40DD-AFC4-6F175D3DCCD1}">
              <a14:hiddenFill xmlns:a14="http://schemas.microsoft.com/office/drawing/2010/main">
                <a:solidFill>
                  <a:srgbClr val="FFFFFF"/>
                </a:solidFill>
              </a14:hiddenFill>
            </a:ext>
          </a:extLst>
        </p:spPr>
      </p:pic>
      <p:sp>
        <p:nvSpPr>
          <p:cNvPr id="276484" name="Text Box 4"/>
          <p:cNvSpPr txBox="1">
            <a:spLocks noChangeArrowheads="1"/>
          </p:cNvSpPr>
          <p:nvPr/>
        </p:nvSpPr>
        <p:spPr bwMode="auto">
          <a:xfrm>
            <a:off x="6372225" y="4652963"/>
            <a:ext cx="187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solidFill>
                  <a:srgbClr val="000000"/>
                </a:solidFill>
              </a:rPr>
              <a:t>答案：</a:t>
            </a:r>
            <a:r>
              <a:rPr lang="en-US" altLang="zh-TW">
                <a:solidFill>
                  <a:srgbClr val="000000"/>
                </a:solidFill>
              </a:rPr>
              <a:t>B </a:t>
            </a:r>
          </a:p>
        </p:txBody>
      </p:sp>
    </p:spTree>
    <p:extLst>
      <p:ext uri="{BB962C8B-B14F-4D97-AF65-F5344CB8AC3E}">
        <p14:creationId xmlns:p14="http://schemas.microsoft.com/office/powerpoint/2010/main" val="52072064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body" sz="half" idx="1"/>
          </p:nvPr>
        </p:nvSpPr>
        <p:spPr>
          <a:xfrm>
            <a:off x="395288" y="476250"/>
            <a:ext cx="8497887" cy="3529013"/>
          </a:xfrm>
        </p:spPr>
        <p:txBody>
          <a:bodyPr/>
          <a:lstStyle/>
          <a:p>
            <a:r>
              <a:rPr lang="en-US" altLang="zh-TW" sz="2400">
                <a:solidFill>
                  <a:srgbClr val="FF0000"/>
                </a:solidFill>
              </a:rPr>
              <a:t>106</a:t>
            </a:r>
            <a:r>
              <a:rPr lang="zh-TW" altLang="en-US" sz="2400"/>
              <a:t>在無摩擦力的水平桌面上推動木塊，記錄下甲、乙、丙三組實驗中木塊的質量（</a:t>
            </a:r>
            <a:r>
              <a:rPr lang="en-US" altLang="zh-TW" sz="2400"/>
              <a:t>kg</a:t>
            </a:r>
            <a:r>
              <a:rPr lang="zh-TW" altLang="en-US" sz="2400"/>
              <a:t>）、推動木塊的水平外力大小（</a:t>
            </a:r>
            <a:r>
              <a:rPr lang="en-US" altLang="zh-TW" sz="2400"/>
              <a:t>N</a:t>
            </a:r>
            <a:r>
              <a:rPr lang="zh-TW" altLang="en-US" sz="2400"/>
              <a:t>）、木塊的加速度大小（</a:t>
            </a:r>
            <a:r>
              <a:rPr lang="en-US" altLang="zh-TW" sz="2400"/>
              <a:t>m</a:t>
            </a:r>
            <a:r>
              <a:rPr lang="zh-TW" altLang="en-US" sz="2400"/>
              <a:t>／</a:t>
            </a:r>
            <a:r>
              <a:rPr lang="en-US" altLang="zh-TW" sz="2400"/>
              <a:t>s</a:t>
            </a:r>
            <a:r>
              <a:rPr lang="en-US" altLang="zh-TW" sz="2400" baseline="30000"/>
              <a:t>2</a:t>
            </a:r>
            <a:r>
              <a:rPr lang="zh-TW" altLang="en-US" sz="2400"/>
              <a:t>）於右表，根據表中數值，推測下列選項中</a:t>
            </a:r>
            <a:r>
              <a:rPr lang="en-US" altLang="zh-TW" sz="2400"/>
              <a:t>X</a:t>
            </a:r>
            <a:r>
              <a:rPr lang="zh-TW" altLang="en-US" sz="2400"/>
              <a:t>、</a:t>
            </a:r>
            <a:r>
              <a:rPr lang="en-US" altLang="zh-TW" sz="2400"/>
              <a:t>Y</a:t>
            </a:r>
            <a:r>
              <a:rPr lang="zh-TW" altLang="en-US" sz="2400"/>
              <a:t>、</a:t>
            </a:r>
            <a:r>
              <a:rPr lang="en-US" altLang="zh-TW" sz="2400"/>
              <a:t>Z</a:t>
            </a:r>
            <a:r>
              <a:rPr lang="zh-TW" altLang="en-US" sz="2400"/>
              <a:t>所代表的物理量，哪一個合理？</a:t>
            </a:r>
            <a:br>
              <a:rPr lang="zh-TW" altLang="en-US" sz="2400"/>
            </a:br>
            <a:r>
              <a:rPr lang="en-US" altLang="zh-TW" sz="2400"/>
              <a:t>(A) X</a:t>
            </a:r>
            <a:r>
              <a:rPr lang="zh-TW" altLang="en-US" sz="2400"/>
              <a:t>：水平外力大小，</a:t>
            </a:r>
            <a:r>
              <a:rPr lang="en-US" altLang="zh-TW" sz="2400"/>
              <a:t>Y</a:t>
            </a:r>
            <a:r>
              <a:rPr lang="zh-TW" altLang="en-US" sz="2400"/>
              <a:t>：質量，</a:t>
            </a:r>
            <a:r>
              <a:rPr lang="en-US" altLang="zh-TW" sz="2400"/>
              <a:t>Z</a:t>
            </a:r>
            <a:r>
              <a:rPr lang="zh-TW" altLang="en-US" sz="2400"/>
              <a:t>：加速度大小</a:t>
            </a:r>
            <a:br>
              <a:rPr lang="zh-TW" altLang="en-US" sz="2400"/>
            </a:br>
            <a:r>
              <a:rPr lang="en-US" altLang="zh-TW" sz="2400"/>
              <a:t>(B) X</a:t>
            </a:r>
            <a:r>
              <a:rPr lang="zh-TW" altLang="en-US" sz="2400"/>
              <a:t>：水平外力大小，</a:t>
            </a:r>
            <a:r>
              <a:rPr lang="en-US" altLang="zh-TW" sz="2400"/>
              <a:t>Y</a:t>
            </a:r>
            <a:r>
              <a:rPr lang="zh-TW" altLang="en-US" sz="2400"/>
              <a:t>：加速度大小，</a:t>
            </a:r>
            <a:r>
              <a:rPr lang="en-US" altLang="zh-TW" sz="2400"/>
              <a:t>Z</a:t>
            </a:r>
            <a:r>
              <a:rPr lang="zh-TW" altLang="en-US" sz="2400"/>
              <a:t>：質量</a:t>
            </a:r>
            <a:br>
              <a:rPr lang="zh-TW" altLang="en-US" sz="2400"/>
            </a:br>
            <a:r>
              <a:rPr lang="en-US" altLang="zh-TW" sz="2400"/>
              <a:t>(C) X</a:t>
            </a:r>
            <a:r>
              <a:rPr lang="zh-TW" altLang="en-US" sz="2400"/>
              <a:t>：質量，</a:t>
            </a:r>
            <a:r>
              <a:rPr lang="en-US" altLang="zh-TW" sz="2400"/>
              <a:t>Y</a:t>
            </a:r>
            <a:r>
              <a:rPr lang="zh-TW" altLang="en-US" sz="2400"/>
              <a:t>：加速度大小，</a:t>
            </a:r>
            <a:r>
              <a:rPr lang="en-US" altLang="zh-TW" sz="2400"/>
              <a:t>Z</a:t>
            </a:r>
            <a:r>
              <a:rPr lang="zh-TW" altLang="en-US" sz="2400"/>
              <a:t>：水平外力大小</a:t>
            </a:r>
            <a:br>
              <a:rPr lang="zh-TW" altLang="en-US" sz="2400"/>
            </a:br>
            <a:r>
              <a:rPr lang="en-US" altLang="zh-TW" sz="2400"/>
              <a:t>(D) X</a:t>
            </a:r>
            <a:r>
              <a:rPr lang="zh-TW" altLang="en-US" sz="2400"/>
              <a:t>：質量，</a:t>
            </a:r>
            <a:r>
              <a:rPr lang="en-US" altLang="zh-TW" sz="2400"/>
              <a:t>Y</a:t>
            </a:r>
            <a:r>
              <a:rPr lang="zh-TW" altLang="en-US" sz="2400"/>
              <a:t>：水平外力大小，</a:t>
            </a:r>
            <a:r>
              <a:rPr lang="en-US" altLang="zh-TW" sz="2400"/>
              <a:t>Z</a:t>
            </a:r>
            <a:r>
              <a:rPr lang="zh-TW" altLang="en-US" sz="2400"/>
              <a:t>：加速度大小</a:t>
            </a:r>
          </a:p>
        </p:txBody>
      </p:sp>
      <p:sp>
        <p:nvSpPr>
          <p:cNvPr id="313347" name="Rectangle 3"/>
          <p:cNvSpPr>
            <a:spLocks noChangeArrowheads="1"/>
          </p:cNvSpPr>
          <p:nvPr/>
        </p:nvSpPr>
        <p:spPr bwMode="auto">
          <a:xfrm>
            <a:off x="611188" y="4724400"/>
            <a:ext cx="179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FontTx/>
              <a:buChar char="•"/>
            </a:pPr>
            <a:r>
              <a:rPr lang="en-US" altLang="zh-TW" sz="2400">
                <a:solidFill>
                  <a:srgbClr val="000000"/>
                </a:solidFill>
              </a:rPr>
              <a:t>【</a:t>
            </a:r>
            <a:r>
              <a:rPr lang="zh-TW" altLang="en-US" sz="2400">
                <a:solidFill>
                  <a:srgbClr val="000000"/>
                </a:solidFill>
              </a:rPr>
              <a:t>答案</a:t>
            </a:r>
            <a:r>
              <a:rPr lang="en-US" altLang="zh-TW" sz="2400">
                <a:solidFill>
                  <a:srgbClr val="000000"/>
                </a:solidFill>
              </a:rPr>
              <a:t>】D</a:t>
            </a:r>
            <a:r>
              <a:rPr lang="en-US" altLang="zh-TW">
                <a:solidFill>
                  <a:srgbClr val="000000"/>
                </a:solidFill>
              </a:rPr>
              <a:t> </a:t>
            </a:r>
          </a:p>
        </p:txBody>
      </p:sp>
      <p:graphicFrame>
        <p:nvGraphicFramePr>
          <p:cNvPr id="313348" name="Group 4"/>
          <p:cNvGraphicFramePr>
            <a:graphicFrameLocks noGrp="1"/>
          </p:cNvGraphicFramePr>
          <p:nvPr>
            <p:ph sz="half" idx="2"/>
          </p:nvPr>
        </p:nvGraphicFramePr>
        <p:xfrm>
          <a:off x="4140200" y="4149725"/>
          <a:ext cx="4686300" cy="2252663"/>
        </p:xfrm>
        <a:graphic>
          <a:graphicData uri="http://schemas.openxmlformats.org/drawingml/2006/table">
            <a:tbl>
              <a:tblPr/>
              <a:tblGrid>
                <a:gridCol w="1171575">
                  <a:extLst>
                    <a:ext uri="{9D8B030D-6E8A-4147-A177-3AD203B41FA5}">
                      <a16:colId xmlns="" xmlns:a16="http://schemas.microsoft.com/office/drawing/2014/main" val="20000"/>
                    </a:ext>
                  </a:extLst>
                </a:gridCol>
                <a:gridCol w="1171575">
                  <a:extLst>
                    <a:ext uri="{9D8B030D-6E8A-4147-A177-3AD203B41FA5}">
                      <a16:colId xmlns="" xmlns:a16="http://schemas.microsoft.com/office/drawing/2014/main" val="20001"/>
                    </a:ext>
                  </a:extLst>
                </a:gridCol>
                <a:gridCol w="1171575">
                  <a:extLst>
                    <a:ext uri="{9D8B030D-6E8A-4147-A177-3AD203B41FA5}">
                      <a16:colId xmlns="" xmlns:a16="http://schemas.microsoft.com/office/drawing/2014/main" val="20002"/>
                    </a:ext>
                  </a:extLst>
                </a:gridCol>
                <a:gridCol w="1171575">
                  <a:extLst>
                    <a:ext uri="{9D8B030D-6E8A-4147-A177-3AD203B41FA5}">
                      <a16:colId xmlns="" xmlns:a16="http://schemas.microsoft.com/office/drawing/2014/main" val="20003"/>
                    </a:ext>
                  </a:extLst>
                </a:gridCol>
              </a:tblGrid>
              <a:tr h="577850">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Arial" charset="0"/>
                          <a:ea typeface="新細明體" pitchFamily="18" charset="-120"/>
                        </a:rPr>
                        <a:t>物理量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19100">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800" b="0" i="0" u="none" strike="noStrike" cap="none" normalizeH="0" baseline="0">
                          <a:ln>
                            <a:noFill/>
                          </a:ln>
                          <a:solidFill>
                            <a:schemeClr val="tx1"/>
                          </a:solidFill>
                          <a:effectLst/>
                          <a:latin typeface="Arial" charset="0"/>
                          <a:ea typeface="新細明體" pitchFamily="18" charset="-120"/>
                        </a:rPr>
                        <a:t>組別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a:ln>
                            <a:noFill/>
                          </a:ln>
                          <a:solidFill>
                            <a:schemeClr val="tx1"/>
                          </a:solidFill>
                          <a:effectLst/>
                          <a:latin typeface="Arial" charset="0"/>
                          <a:ea typeface="新細明體" pitchFamily="18" charset="-12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a:ln>
                            <a:noFill/>
                          </a:ln>
                          <a:solidFill>
                            <a:schemeClr val="tx1"/>
                          </a:solidFill>
                          <a:effectLst/>
                          <a:latin typeface="Arial" charset="0"/>
                          <a:ea typeface="新細明體" pitchFamily="18" charset="-12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a:ln>
                            <a:noFill/>
                          </a:ln>
                          <a:solidFill>
                            <a:schemeClr val="tx1"/>
                          </a:solidFill>
                          <a:effectLst/>
                          <a:latin typeface="Arial" charset="0"/>
                          <a:ea typeface="新細明體" pitchFamily="18" charset="-120"/>
                        </a:rPr>
                        <a:t>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19100">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800" b="0" i="0" u="none" strike="noStrike" cap="none" normalizeH="0" baseline="0">
                          <a:ln>
                            <a:noFill/>
                          </a:ln>
                          <a:solidFill>
                            <a:schemeClr val="tx1"/>
                          </a:solidFill>
                          <a:effectLst/>
                          <a:latin typeface="Arial" charset="0"/>
                          <a:ea typeface="新細明體" pitchFamily="18" charset="-120"/>
                        </a:rPr>
                        <a:t>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a:ln>
                            <a:noFill/>
                          </a:ln>
                          <a:solidFill>
                            <a:schemeClr val="tx1"/>
                          </a:solidFill>
                          <a:effectLst/>
                          <a:latin typeface="Arial" charset="0"/>
                          <a:ea typeface="新細明體" pitchFamily="18"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a:ln>
                            <a:noFill/>
                          </a:ln>
                          <a:solidFill>
                            <a:schemeClr val="tx1"/>
                          </a:solidFill>
                          <a:effectLst/>
                          <a:latin typeface="Arial" charset="0"/>
                          <a:ea typeface="新細明體" pitchFamily="18"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a:ln>
                            <a:noFill/>
                          </a:ln>
                          <a:solidFill>
                            <a:schemeClr val="tx1"/>
                          </a:solidFill>
                          <a:effectLst/>
                          <a:latin typeface="Arial" charset="0"/>
                          <a:ea typeface="新細明體" pitchFamily="18" charset="-12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17513">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800" b="0" i="0" u="none" strike="noStrike" cap="none" normalizeH="0" baseline="0">
                          <a:ln>
                            <a:noFill/>
                          </a:ln>
                          <a:solidFill>
                            <a:schemeClr val="tx1"/>
                          </a:solidFill>
                          <a:effectLst/>
                          <a:latin typeface="Arial" charset="0"/>
                          <a:ea typeface="新細明體" pitchFamily="18" charset="-120"/>
                        </a:rPr>
                        <a:t>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a:ln>
                            <a:noFill/>
                          </a:ln>
                          <a:solidFill>
                            <a:schemeClr val="tx1"/>
                          </a:solidFill>
                          <a:effectLst/>
                          <a:latin typeface="Arial" charset="0"/>
                          <a:ea typeface="新細明體" pitchFamily="18"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a:ln>
                            <a:noFill/>
                          </a:ln>
                          <a:solidFill>
                            <a:schemeClr val="tx1"/>
                          </a:solidFill>
                          <a:effectLst/>
                          <a:latin typeface="Arial" charset="0"/>
                          <a:ea typeface="新細明體" pitchFamily="18" charset="-12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a:ln>
                            <a:noFill/>
                          </a:ln>
                          <a:solidFill>
                            <a:schemeClr val="tx1"/>
                          </a:solidFill>
                          <a:effectLst/>
                          <a:latin typeface="Arial" charset="0"/>
                          <a:ea typeface="新細明體" pitchFamily="18" charset="-12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19100">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800" b="0" i="0" u="none" strike="noStrike" cap="none" normalizeH="0" baseline="0">
                          <a:ln>
                            <a:noFill/>
                          </a:ln>
                          <a:solidFill>
                            <a:schemeClr val="tx1"/>
                          </a:solidFill>
                          <a:effectLst/>
                          <a:latin typeface="Arial" charset="0"/>
                          <a:ea typeface="新細明體" pitchFamily="18" charset="-120"/>
                        </a:rPr>
                        <a:t>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a:ln>
                            <a:noFill/>
                          </a:ln>
                          <a:solidFill>
                            <a:schemeClr val="tx1"/>
                          </a:solidFill>
                          <a:effectLst/>
                          <a:latin typeface="Arial" charset="0"/>
                          <a:ea typeface="新細明體" pitchFamily="18" charset="-12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a:ln>
                            <a:noFill/>
                          </a:ln>
                          <a:solidFill>
                            <a:schemeClr val="tx1"/>
                          </a:solidFill>
                          <a:effectLst/>
                          <a:latin typeface="Arial" charset="0"/>
                          <a:ea typeface="新細明體" pitchFamily="18" charset="-12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新細明體" pitchFamily="18" charset="-120"/>
                        </a:defRPr>
                      </a:lvl1pPr>
                      <a:lvl2pPr>
                        <a:spcBef>
                          <a:spcPct val="20000"/>
                        </a:spcBef>
                        <a:defRPr kumimoji="1" sz="2400">
                          <a:solidFill>
                            <a:schemeClr val="tx1"/>
                          </a:solidFill>
                          <a:latin typeface="Arial" charset="0"/>
                          <a:ea typeface="新細明體" pitchFamily="18" charset="-120"/>
                        </a:defRPr>
                      </a:lvl2pPr>
                      <a:lvl3pPr>
                        <a:spcBef>
                          <a:spcPct val="20000"/>
                        </a:spcBef>
                        <a:defRPr kumimoji="1" sz="2000">
                          <a:solidFill>
                            <a:schemeClr val="tx1"/>
                          </a:solidFill>
                          <a:latin typeface="Arial" charset="0"/>
                          <a:ea typeface="新細明體" pitchFamily="18" charset="-120"/>
                        </a:defRPr>
                      </a:lvl3pPr>
                      <a:lvl4pPr>
                        <a:spcBef>
                          <a:spcPct val="20000"/>
                        </a:spcBef>
                        <a:defRPr kumimoji="1">
                          <a:solidFill>
                            <a:schemeClr val="tx1"/>
                          </a:solidFill>
                          <a:latin typeface="Arial" charset="0"/>
                          <a:ea typeface="新細明體" pitchFamily="18" charset="-120"/>
                        </a:defRPr>
                      </a:lvl4pPr>
                      <a:lvl5pPr>
                        <a:spcBef>
                          <a:spcPct val="20000"/>
                        </a:spcBef>
                        <a:defRPr kumimoji="1">
                          <a:solidFill>
                            <a:schemeClr val="tx1"/>
                          </a:solidFill>
                          <a:latin typeface="Arial" charset="0"/>
                          <a:ea typeface="新細明體" pitchFamily="18" charset="-120"/>
                        </a:defRPr>
                      </a:lvl5pPr>
                      <a:lvl6pPr fontAlgn="base">
                        <a:spcBef>
                          <a:spcPct val="20000"/>
                        </a:spcBef>
                        <a:spcAft>
                          <a:spcPct val="0"/>
                        </a:spcAft>
                        <a:defRPr kumimoji="1">
                          <a:solidFill>
                            <a:schemeClr val="tx1"/>
                          </a:solidFill>
                          <a:latin typeface="Arial" charset="0"/>
                          <a:ea typeface="新細明體" pitchFamily="18" charset="-120"/>
                        </a:defRPr>
                      </a:lvl6pPr>
                      <a:lvl7pPr fontAlgn="base">
                        <a:spcBef>
                          <a:spcPct val="20000"/>
                        </a:spcBef>
                        <a:spcAft>
                          <a:spcPct val="0"/>
                        </a:spcAft>
                        <a:defRPr kumimoji="1">
                          <a:solidFill>
                            <a:schemeClr val="tx1"/>
                          </a:solidFill>
                          <a:latin typeface="Arial" charset="0"/>
                          <a:ea typeface="新細明體" pitchFamily="18" charset="-120"/>
                        </a:defRPr>
                      </a:lvl7pPr>
                      <a:lvl8pPr fontAlgn="base">
                        <a:spcBef>
                          <a:spcPct val="20000"/>
                        </a:spcBef>
                        <a:spcAft>
                          <a:spcPct val="0"/>
                        </a:spcAft>
                        <a:defRPr kumimoji="1">
                          <a:solidFill>
                            <a:schemeClr val="tx1"/>
                          </a:solidFill>
                          <a:latin typeface="Arial" charset="0"/>
                          <a:ea typeface="新細明體" pitchFamily="18" charset="-120"/>
                        </a:defRPr>
                      </a:lvl8pPr>
                      <a:lvl9pPr fontAlgn="base">
                        <a:spcBef>
                          <a:spcPct val="20000"/>
                        </a:spcBef>
                        <a:spcAft>
                          <a:spcPct val="0"/>
                        </a:spcAft>
                        <a:defRPr kumimoji="1">
                          <a:solidFill>
                            <a:schemeClr val="tx1"/>
                          </a:solidFill>
                          <a:latin typeface="Arial"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a:ln>
                            <a:noFill/>
                          </a:ln>
                          <a:solidFill>
                            <a:schemeClr val="tx1"/>
                          </a:solidFill>
                          <a:effectLst/>
                          <a:latin typeface="Arial" charset="0"/>
                          <a:ea typeface="新細明體" pitchFamily="18" charset="-12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926094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3347"/>
                                        </p:tgtEl>
                                        <p:attrNameLst>
                                          <p:attrName>style.visibility</p:attrName>
                                        </p:attrNameLst>
                                      </p:cBhvr>
                                      <p:to>
                                        <p:strVal val="visible"/>
                                      </p:to>
                                    </p:set>
                                    <p:animEffect transition="in" filter="box(in)">
                                      <p:cBhvr>
                                        <p:cTn id="7" dur="500"/>
                                        <p:tgtEl>
                                          <p:spTgt spid="313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body" idx="1"/>
          </p:nvPr>
        </p:nvSpPr>
        <p:spPr>
          <a:xfrm>
            <a:off x="539750" y="333375"/>
            <a:ext cx="8229600" cy="3816350"/>
          </a:xfrm>
        </p:spPr>
        <p:txBody>
          <a:bodyPr/>
          <a:lstStyle/>
          <a:p>
            <a:pPr marL="609600" indent="-609600">
              <a:lnSpc>
                <a:spcPct val="90000"/>
              </a:lnSpc>
            </a:pPr>
            <a:r>
              <a:rPr lang="zh-TW" altLang="en-US" sz="2800"/>
              <a:t>如圖所示，將五個完全相同的木塊以細線連接，再以固定的水平力</a:t>
            </a:r>
            <a:r>
              <a:rPr lang="en-US" altLang="zh-TW" sz="2800"/>
              <a:t>F</a:t>
            </a:r>
            <a:r>
              <a:rPr lang="zh-TW" altLang="en-US" sz="2800"/>
              <a:t>拉動木塊，使五個木塊以相同速度在無摩擦力的水平桌面上作直線運動。剛開始五個木塊的加速度大小同為</a:t>
            </a:r>
            <a:r>
              <a:rPr lang="en-US" altLang="zh-TW" sz="2800"/>
              <a:t>2 m</a:t>
            </a:r>
            <a:r>
              <a:rPr lang="zh-TW" altLang="en-US" sz="2800"/>
              <a:t>／</a:t>
            </a:r>
            <a:r>
              <a:rPr lang="en-US" altLang="zh-TW" sz="2800"/>
              <a:t>s</a:t>
            </a:r>
            <a:r>
              <a:rPr lang="en-US" altLang="zh-TW" sz="2800" baseline="30000"/>
              <a:t>2</a:t>
            </a:r>
            <a:r>
              <a:rPr lang="zh-TW" altLang="en-US" sz="2800"/>
              <a:t>，一段時間後，將某一位置的細線剪斷，已知剪斷後仍被相同的水平力</a:t>
            </a:r>
            <a:r>
              <a:rPr lang="en-US" altLang="zh-TW" sz="2800"/>
              <a:t>F</a:t>
            </a:r>
            <a:r>
              <a:rPr lang="zh-TW" altLang="en-US" sz="2800"/>
              <a:t>拉動的木塊其加速度變為</a:t>
            </a:r>
            <a:r>
              <a:rPr lang="en-US" altLang="zh-TW" sz="2800"/>
              <a:t>2.5 m</a:t>
            </a:r>
            <a:r>
              <a:rPr lang="zh-TW" altLang="en-US" sz="2800"/>
              <a:t>／</a:t>
            </a:r>
            <a:r>
              <a:rPr lang="en-US" altLang="zh-TW" sz="2800"/>
              <a:t>s</a:t>
            </a:r>
            <a:r>
              <a:rPr lang="en-US" altLang="zh-TW" sz="2800" baseline="30000"/>
              <a:t>2</a:t>
            </a:r>
            <a:r>
              <a:rPr lang="zh-TW" altLang="en-US" sz="2800"/>
              <a:t>，若忽略細線質量，則剪斷細線的位置，應是圖上 </a:t>
            </a:r>
            <a:r>
              <a:rPr lang="en-US" altLang="zh-TW" sz="2800"/>
              <a:t>P</a:t>
            </a:r>
            <a:r>
              <a:rPr lang="zh-TW" altLang="en-US" sz="2800"/>
              <a:t>、</a:t>
            </a:r>
            <a:r>
              <a:rPr lang="en-US" altLang="zh-TW" sz="2800"/>
              <a:t>Q</a:t>
            </a:r>
            <a:r>
              <a:rPr lang="zh-TW" altLang="en-US" sz="2800"/>
              <a:t>、</a:t>
            </a:r>
            <a:r>
              <a:rPr lang="en-US" altLang="zh-TW" sz="2800"/>
              <a:t>R</a:t>
            </a:r>
            <a:r>
              <a:rPr lang="zh-TW" altLang="en-US" sz="2800"/>
              <a:t>、</a:t>
            </a:r>
            <a:r>
              <a:rPr lang="en-US" altLang="zh-TW" sz="2800"/>
              <a:t>S</a:t>
            </a:r>
            <a:r>
              <a:rPr lang="zh-TW" altLang="en-US" sz="2800"/>
              <a:t>哪一個位置？</a:t>
            </a:r>
            <a:br>
              <a:rPr lang="zh-TW" altLang="en-US" sz="2800"/>
            </a:br>
            <a:r>
              <a:rPr lang="en-US" altLang="zh-TW" sz="2800"/>
              <a:t>(A) P</a:t>
            </a:r>
            <a:r>
              <a:rPr lang="zh-TW" altLang="en-US" sz="2800"/>
              <a:t>　</a:t>
            </a:r>
            <a:r>
              <a:rPr lang="en-US" altLang="zh-TW" sz="2800"/>
              <a:t>(B) Q</a:t>
            </a:r>
            <a:r>
              <a:rPr lang="zh-TW" altLang="en-US" sz="2800"/>
              <a:t>　</a:t>
            </a:r>
            <a:r>
              <a:rPr lang="en-US" altLang="zh-TW" sz="2800"/>
              <a:t>(C) R</a:t>
            </a:r>
            <a:r>
              <a:rPr lang="zh-TW" altLang="en-US" sz="2800"/>
              <a:t>　</a:t>
            </a:r>
            <a:r>
              <a:rPr lang="en-US" altLang="zh-TW" sz="2800"/>
              <a:t>(D) S</a:t>
            </a:r>
          </a:p>
        </p:txBody>
      </p:sp>
      <p:pic>
        <p:nvPicPr>
          <p:cNvPr id="240643" name="Picture 3" descr="2015-05-26_0952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868863"/>
            <a:ext cx="6964362"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4" name="Rectangle 4"/>
          <p:cNvSpPr>
            <a:spLocks noChangeArrowheads="1"/>
          </p:cNvSpPr>
          <p:nvPr/>
        </p:nvSpPr>
        <p:spPr bwMode="auto">
          <a:xfrm>
            <a:off x="7380288" y="4105275"/>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r>
              <a:rPr lang="en-US" altLang="zh-TW">
                <a:solidFill>
                  <a:srgbClr val="000000"/>
                </a:solidFill>
              </a:rPr>
              <a:t> </a:t>
            </a:r>
          </a:p>
        </p:txBody>
      </p:sp>
    </p:spTree>
    <p:extLst>
      <p:ext uri="{BB962C8B-B14F-4D97-AF65-F5344CB8AC3E}">
        <p14:creationId xmlns:p14="http://schemas.microsoft.com/office/powerpoint/2010/main" val="4258513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40644">
                                            <p:txEl>
                                              <p:pRg st="0" end="0"/>
                                            </p:txEl>
                                          </p:spTgt>
                                        </p:tgtEl>
                                        <p:attrNameLst>
                                          <p:attrName>style.visibility</p:attrName>
                                        </p:attrNameLst>
                                      </p:cBhvr>
                                      <p:to>
                                        <p:strVal val="visible"/>
                                      </p:to>
                                    </p:set>
                                    <p:animEffect transition="in" filter="box(in)">
                                      <p:cBhvr>
                                        <p:cTn id="7" dur="500"/>
                                        <p:tgtEl>
                                          <p:spTgt spid="2406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body" idx="1"/>
          </p:nvPr>
        </p:nvSpPr>
        <p:spPr>
          <a:xfrm>
            <a:off x="395288" y="333375"/>
            <a:ext cx="8229600" cy="3268663"/>
          </a:xfrm>
        </p:spPr>
        <p:txBody>
          <a:bodyPr/>
          <a:lstStyle/>
          <a:p>
            <a:pPr>
              <a:lnSpc>
                <a:spcPct val="90000"/>
              </a:lnSpc>
            </a:pPr>
            <a:r>
              <a:rPr lang="zh-TW" altLang="en-US" sz="2800">
                <a:solidFill>
                  <a:srgbClr val="FF0000"/>
                </a:solidFill>
              </a:rPr>
              <a:t>特招</a:t>
            </a:r>
            <a:r>
              <a:rPr lang="zh-TW" altLang="en-US" sz="2800"/>
              <a:t>甲、乙、丙三個木塊在無摩擦力的水平桌面上，各自受相同大小的合力作用，進行直線運動，但作用時間皆不相同。三個木塊在合力作用期間的速率（</a:t>
            </a:r>
            <a:r>
              <a:rPr lang="en-US" altLang="zh-TW" sz="2800"/>
              <a:t>v</a:t>
            </a:r>
            <a:r>
              <a:rPr lang="zh-TW" altLang="en-US" sz="2800"/>
              <a:t>）與時間（</a:t>
            </a:r>
            <a:r>
              <a:rPr lang="en-US" altLang="zh-TW" sz="2800"/>
              <a:t>t</a:t>
            </a:r>
            <a:r>
              <a:rPr lang="zh-TW" altLang="en-US" sz="2800"/>
              <a:t>）的關係圖，如附圖所示，有關木塊質量的敘述，下列何者正確？ </a:t>
            </a:r>
            <a:r>
              <a:rPr lang="en-US" altLang="zh-TW" sz="2800"/>
              <a:t>(A)</a:t>
            </a:r>
            <a:r>
              <a:rPr lang="zh-TW" altLang="en-US" sz="2800"/>
              <a:t>甲與乙的質量相等 </a:t>
            </a:r>
            <a:r>
              <a:rPr lang="en-US" altLang="zh-TW" sz="2800"/>
              <a:t>(B)</a:t>
            </a:r>
            <a:r>
              <a:rPr lang="zh-TW" altLang="en-US" sz="2800"/>
              <a:t>乙與丙的質量相等 </a:t>
            </a:r>
            <a:r>
              <a:rPr lang="en-US" altLang="zh-TW" sz="2800"/>
              <a:t>(C)</a:t>
            </a:r>
            <a:r>
              <a:rPr lang="zh-TW" altLang="en-US" sz="2800"/>
              <a:t>甲質量為乙質量的一半 </a:t>
            </a:r>
            <a:r>
              <a:rPr lang="en-US" altLang="zh-TW" sz="2800"/>
              <a:t>(D)</a:t>
            </a:r>
            <a:r>
              <a:rPr lang="zh-TW" altLang="en-US" sz="2800"/>
              <a:t>乙質量為丙質量的一半 </a:t>
            </a:r>
          </a:p>
        </p:txBody>
      </p:sp>
      <p:pic>
        <p:nvPicPr>
          <p:cNvPr id="218115" name="Picture 3" descr="Y8F39A0-K-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573463"/>
            <a:ext cx="3836988"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Rectangle 4"/>
          <p:cNvSpPr>
            <a:spLocks noChangeArrowheads="1"/>
          </p:cNvSpPr>
          <p:nvPr/>
        </p:nvSpPr>
        <p:spPr bwMode="auto">
          <a:xfrm>
            <a:off x="6877050" y="5616575"/>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B</a:t>
            </a:r>
            <a:r>
              <a:rPr lang="en-US" altLang="zh-TW">
                <a:solidFill>
                  <a:srgbClr val="000000"/>
                </a:solidFill>
              </a:rPr>
              <a:t> </a:t>
            </a:r>
          </a:p>
        </p:txBody>
      </p:sp>
      <p:sp>
        <p:nvSpPr>
          <p:cNvPr id="218117" name="Rectangle 5"/>
          <p:cNvSpPr>
            <a:spLocks noChangeArrowheads="1"/>
          </p:cNvSpPr>
          <p:nvPr/>
        </p:nvSpPr>
        <p:spPr bwMode="auto">
          <a:xfrm>
            <a:off x="5003800" y="3933825"/>
            <a:ext cx="3663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0066FF"/>
                </a:solidFill>
              </a:rPr>
              <a:t>解析：</a:t>
            </a:r>
            <a:r>
              <a:rPr lang="en-US" altLang="zh-TW">
                <a:solidFill>
                  <a:srgbClr val="0066FF"/>
                </a:solidFill>
              </a:rPr>
              <a:t>(1)</a:t>
            </a:r>
            <a:r>
              <a:rPr lang="zh-TW" altLang="en-US">
                <a:solidFill>
                  <a:srgbClr val="0066FF"/>
                </a:solidFill>
              </a:rPr>
              <a:t>不需考慮速度的方向性，</a:t>
            </a:r>
          </a:p>
          <a:p>
            <a:r>
              <a:rPr lang="zh-TW" altLang="en-US">
                <a:solidFill>
                  <a:srgbClr val="0066FF"/>
                </a:solidFill>
              </a:rPr>
              <a:t>先算出甲、乙、丙三個物體的</a:t>
            </a:r>
          </a:p>
          <a:p>
            <a:r>
              <a:rPr lang="zh-TW" altLang="en-US">
                <a:solidFill>
                  <a:srgbClr val="0066FF"/>
                </a:solidFill>
              </a:rPr>
              <a:t>加速度大小即可。</a:t>
            </a:r>
            <a:r>
              <a:rPr lang="zh-TW" altLang="en-US">
                <a:solidFill>
                  <a:srgbClr val="000000"/>
                </a:solidFill>
              </a:rPr>
              <a:t> </a:t>
            </a:r>
          </a:p>
        </p:txBody>
      </p:sp>
    </p:spTree>
    <p:extLst>
      <p:ext uri="{BB962C8B-B14F-4D97-AF65-F5344CB8AC3E}">
        <p14:creationId xmlns:p14="http://schemas.microsoft.com/office/powerpoint/2010/main" val="12616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8117"/>
                                        </p:tgtEl>
                                        <p:attrNameLst>
                                          <p:attrName>style.visibility</p:attrName>
                                        </p:attrNameLst>
                                      </p:cBhvr>
                                      <p:to>
                                        <p:strVal val="visible"/>
                                      </p:to>
                                    </p:set>
                                    <p:animEffect transition="in" filter="box(in)">
                                      <p:cBhvr>
                                        <p:cTn id="7" dur="500"/>
                                        <p:tgtEl>
                                          <p:spTgt spid="2181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8116"/>
                                        </p:tgtEl>
                                        <p:attrNameLst>
                                          <p:attrName>style.visibility</p:attrName>
                                        </p:attrNameLst>
                                      </p:cBhvr>
                                      <p:to>
                                        <p:strVal val="visible"/>
                                      </p:to>
                                    </p:set>
                                    <p:anim calcmode="lin" valueType="num">
                                      <p:cBhvr additive="base">
                                        <p:cTn id="12" dur="500" fill="hold"/>
                                        <p:tgtEl>
                                          <p:spTgt spid="218116"/>
                                        </p:tgtEl>
                                        <p:attrNameLst>
                                          <p:attrName>ppt_x</p:attrName>
                                        </p:attrNameLst>
                                      </p:cBhvr>
                                      <p:tavLst>
                                        <p:tav tm="0">
                                          <p:val>
                                            <p:strVal val="#ppt_x"/>
                                          </p:val>
                                        </p:tav>
                                        <p:tav tm="100000">
                                          <p:val>
                                            <p:strVal val="#ppt_x"/>
                                          </p:val>
                                        </p:tav>
                                      </p:tavLst>
                                    </p:anim>
                                    <p:anim calcmode="lin" valueType="num">
                                      <p:cBhvr additive="base">
                                        <p:cTn id="13" dur="500" fill="hold"/>
                                        <p:tgtEl>
                                          <p:spTgt spid="218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6" grpId="0"/>
      <p:bldP spid="2181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683568" y="404664"/>
            <a:ext cx="7772400" cy="20882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華康粗黑體" panose="020B0709000000000000" pitchFamily="49" charset="-120"/>
                <a:ea typeface="華康粗黑體" panose="020B0709000000000000" pitchFamily="49" charset="-120"/>
              </a:rPr>
              <a:t>107</a:t>
            </a:r>
            <a:r>
              <a:rPr kumimoji="0" lang="zh-TW" altLang="zh-TW" sz="2400" b="0" i="0" u="none" strike="noStrike" kern="1200" cap="none" spc="0" normalizeH="0" baseline="0" noProof="0" dirty="0">
                <a:ln>
                  <a:noFill/>
                </a:ln>
                <a:solidFill>
                  <a:sysClr val="windowText" lastClr="000000"/>
                </a:solidFill>
                <a:effectLst/>
                <a:uLnTx/>
                <a:uFillTx/>
                <a:latin typeface="華康粗黑體" panose="020B0709000000000000" pitchFamily="49" charset="-120"/>
                <a:ea typeface="華康粗黑體" panose="020B0709000000000000" pitchFamily="49" charset="-120"/>
              </a:rPr>
              <a:t>瑋婷觀察爸爸在家中利用茶壺煮水時，茶壺內水量的多少似乎會影響水煮沸所需的時間，她假設當茶壺內水量越多，將水煮沸所需的時間也越多。若要驗證她的假設是否合理，下列哪一種實驗設計可直接用來驗證她的假設？</a:t>
            </a:r>
            <a:endParaRPr kumimoji="0" lang="zh-TW" altLang="en-US" sz="2400" b="0" i="0" u="none" strike="noStrike" kern="1200" cap="none" spc="0" normalizeH="0" baseline="0" noProof="0" dirty="0">
              <a:ln>
                <a:noFill/>
              </a:ln>
              <a:solidFill>
                <a:sysClr val="windowText" lastClr="000000"/>
              </a:solidFill>
              <a:effectLst/>
              <a:uLnTx/>
              <a:uFillTx/>
              <a:latin typeface="華康粗黑體" panose="020B0709000000000000" pitchFamily="49" charset="-120"/>
              <a:ea typeface="華康粗黑體" panose="020B0709000000000000" pitchFamily="49" charset="-120"/>
            </a:endParaRPr>
          </a:p>
        </p:txBody>
      </p:sp>
      <p:graphicFrame>
        <p:nvGraphicFramePr>
          <p:cNvPr id="5" name="物件 4"/>
          <p:cNvGraphicFramePr>
            <a:graphicFrameLocks noChangeAspect="1"/>
          </p:cNvGraphicFramePr>
          <p:nvPr>
            <p:extLst>
              <p:ext uri="{D42A27DB-BD31-4B8C-83A1-F6EECF244321}">
                <p14:modId xmlns:p14="http://schemas.microsoft.com/office/powerpoint/2010/main" val="122646156"/>
              </p:ext>
            </p:extLst>
          </p:nvPr>
        </p:nvGraphicFramePr>
        <p:xfrm>
          <a:off x="251520" y="2708920"/>
          <a:ext cx="1944216" cy="3096344"/>
        </p:xfrm>
        <a:graphic>
          <a:graphicData uri="http://schemas.openxmlformats.org/presentationml/2006/ole">
            <mc:AlternateContent xmlns:mc="http://schemas.openxmlformats.org/markup-compatibility/2006">
              <mc:Choice xmlns:v="urn:schemas-microsoft-com:vml" Requires="v">
                <p:oleObj spid="_x0000_s283886" name="Picture" r:id="rId3" imgW="1654154" imgH="1301824" progId="Word.Picture.8">
                  <p:embed/>
                </p:oleObj>
              </mc:Choice>
              <mc:Fallback>
                <p:oleObj name="Picture" r:id="rId3" imgW="1654154" imgH="1301824"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708920"/>
                        <a:ext cx="1944216" cy="3096344"/>
                      </a:xfrm>
                      <a:prstGeom prst="rect">
                        <a:avLst/>
                      </a:prstGeom>
                      <a:noFill/>
                    </p:spPr>
                  </p:pic>
                </p:oleObj>
              </mc:Fallback>
            </mc:AlternateContent>
          </a:graphicData>
        </a:graphic>
      </p:graphicFrame>
      <p:graphicFrame>
        <p:nvGraphicFramePr>
          <p:cNvPr id="6" name="物件 5"/>
          <p:cNvGraphicFramePr>
            <a:graphicFrameLocks noChangeAspect="1"/>
          </p:cNvGraphicFramePr>
          <p:nvPr>
            <p:extLst>
              <p:ext uri="{D42A27DB-BD31-4B8C-83A1-F6EECF244321}">
                <p14:modId xmlns:p14="http://schemas.microsoft.com/office/powerpoint/2010/main" val="3375481936"/>
              </p:ext>
            </p:extLst>
          </p:nvPr>
        </p:nvGraphicFramePr>
        <p:xfrm>
          <a:off x="2411760" y="2780928"/>
          <a:ext cx="2016224" cy="2952328"/>
        </p:xfrm>
        <a:graphic>
          <a:graphicData uri="http://schemas.openxmlformats.org/presentationml/2006/ole">
            <mc:AlternateContent xmlns:mc="http://schemas.openxmlformats.org/markup-compatibility/2006">
              <mc:Choice xmlns:v="urn:schemas-microsoft-com:vml" Requires="v">
                <p:oleObj spid="_x0000_s283887" name="Picture" r:id="rId5" imgW="1654154" imgH="1301824" progId="Word.Picture.8">
                  <p:embed/>
                </p:oleObj>
              </mc:Choice>
              <mc:Fallback>
                <p:oleObj name="Picture" r:id="rId5" imgW="1654154" imgH="1301824"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0" y="2780928"/>
                        <a:ext cx="2016224" cy="2952328"/>
                      </a:xfrm>
                      <a:prstGeom prst="rect">
                        <a:avLst/>
                      </a:prstGeom>
                      <a:noFill/>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1252733813"/>
              </p:ext>
            </p:extLst>
          </p:nvPr>
        </p:nvGraphicFramePr>
        <p:xfrm>
          <a:off x="4591473" y="2708920"/>
          <a:ext cx="2088232" cy="3024336"/>
        </p:xfrm>
        <a:graphic>
          <a:graphicData uri="http://schemas.openxmlformats.org/presentationml/2006/ole">
            <mc:AlternateContent xmlns:mc="http://schemas.openxmlformats.org/markup-compatibility/2006">
              <mc:Choice xmlns:v="urn:schemas-microsoft-com:vml" Requires="v">
                <p:oleObj spid="_x0000_s283888" name="Picture" r:id="rId7" imgW="1654154" imgH="1551661" progId="Word.Picture.8">
                  <p:embed/>
                </p:oleObj>
              </mc:Choice>
              <mc:Fallback>
                <p:oleObj name="Picture" r:id="rId7" imgW="1654154" imgH="1551661" progId="Word.Pictur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473" y="2708920"/>
                        <a:ext cx="2088232" cy="3024336"/>
                      </a:xfrm>
                      <a:prstGeom prst="rect">
                        <a:avLst/>
                      </a:prstGeom>
                      <a:noFill/>
                    </p:spPr>
                  </p:pic>
                </p:oleObj>
              </mc:Fallback>
            </mc:AlternateContent>
          </a:graphicData>
        </a:graphic>
      </p:graphicFrame>
      <p:graphicFrame>
        <p:nvGraphicFramePr>
          <p:cNvPr id="8" name="物件 7"/>
          <p:cNvGraphicFramePr>
            <a:graphicFrameLocks noChangeAspect="1"/>
          </p:cNvGraphicFramePr>
          <p:nvPr>
            <p:extLst>
              <p:ext uri="{D42A27DB-BD31-4B8C-83A1-F6EECF244321}">
                <p14:modId xmlns:p14="http://schemas.microsoft.com/office/powerpoint/2010/main" val="3999162694"/>
              </p:ext>
            </p:extLst>
          </p:nvPr>
        </p:nvGraphicFramePr>
        <p:xfrm>
          <a:off x="6876256" y="2636912"/>
          <a:ext cx="2088232" cy="3024336"/>
        </p:xfrm>
        <a:graphic>
          <a:graphicData uri="http://schemas.openxmlformats.org/presentationml/2006/ole">
            <mc:AlternateContent xmlns:mc="http://schemas.openxmlformats.org/markup-compatibility/2006">
              <mc:Choice xmlns:v="urn:schemas-microsoft-com:vml" Requires="v">
                <p:oleObj spid="_x0000_s283889" name="Picture" r:id="rId9" imgW="1654154" imgH="1551661" progId="Word.Picture.8">
                  <p:embed/>
                </p:oleObj>
              </mc:Choice>
              <mc:Fallback>
                <p:oleObj name="Picture" r:id="rId9" imgW="1654154" imgH="1551661" progId="Word.Picture.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6256" y="2636912"/>
                        <a:ext cx="2088232" cy="3024336"/>
                      </a:xfrm>
                      <a:prstGeom prst="rect">
                        <a:avLst/>
                      </a:prstGeom>
                      <a:noFill/>
                    </p:spPr>
                  </p:pic>
                </p:oleObj>
              </mc:Fallback>
            </mc:AlternateContent>
          </a:graphicData>
        </a:graphic>
      </p:graphicFrame>
      <p:sp>
        <p:nvSpPr>
          <p:cNvPr id="9" name="矩形 8"/>
          <p:cNvSpPr/>
          <p:nvPr/>
        </p:nvSpPr>
        <p:spPr>
          <a:xfrm>
            <a:off x="3996361" y="5949280"/>
            <a:ext cx="1151277" cy="369332"/>
          </a:xfrm>
          <a:prstGeom prst="rect">
            <a:avLst/>
          </a:prstGeom>
        </p:spPr>
        <p:txBody>
          <a:bodyPr wrap="none">
            <a:spAutoFit/>
          </a:bodyPr>
          <a:lstStyle/>
          <a:p>
            <a:pPr fontAlgn="auto">
              <a:spcBef>
                <a:spcPts val="0"/>
              </a:spcBef>
              <a:spcAft>
                <a:spcPts val="0"/>
              </a:spcAf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(A)</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29794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664"/>
            <a:ext cx="8229600" cy="5721499"/>
          </a:xfrm>
        </p:spPr>
        <p:txBody>
          <a:bodyPr/>
          <a:lstStyle/>
          <a:p>
            <a:pPr marL="762000" indent="-762000" algn="just">
              <a:lnSpc>
                <a:spcPct val="115000"/>
              </a:lnSpc>
              <a:spcAft>
                <a:spcPts val="240"/>
              </a:spcAft>
              <a:tabLst>
                <a:tab pos="684530" algn="r"/>
                <a:tab pos="1431290" algn="l"/>
                <a:tab pos="2302510" algn="l"/>
                <a:tab pos="3182620" algn="l"/>
              </a:tabLst>
            </a:pPr>
            <a:r>
              <a:rPr lang="zh-TW" altLang="zh-TW" dirty="0">
                <a:solidFill>
                  <a:srgbClr val="FF0000"/>
                </a:solidFill>
                <a:latin typeface="Times New Roman"/>
              </a:rPr>
              <a:t>試題解析：</a:t>
            </a:r>
            <a:r>
              <a:rPr lang="en-US" altLang="zh-TW" dirty="0">
                <a:solidFill>
                  <a:srgbClr val="FF0000"/>
                </a:solidFill>
                <a:latin typeface="Times New Roman"/>
              </a:rPr>
              <a:t>(A)</a:t>
            </a:r>
            <a:r>
              <a:rPr lang="zh-TW" altLang="zh-TW" dirty="0">
                <a:solidFill>
                  <a:srgbClr val="FF0000"/>
                </a:solidFill>
                <a:latin typeface="Times New Roman"/>
              </a:rPr>
              <a:t>發酵瓶沒有加橡皮塞，且導管在液面下；</a:t>
            </a:r>
            <a:r>
              <a:rPr lang="en-US" altLang="zh-TW" dirty="0">
                <a:solidFill>
                  <a:srgbClr val="FF0000"/>
                </a:solidFill>
                <a:latin typeface="Times New Roman"/>
              </a:rPr>
              <a:t>(C)</a:t>
            </a:r>
            <a:r>
              <a:rPr lang="zh-TW" altLang="zh-TW" dirty="0">
                <a:solidFill>
                  <a:srgbClr val="FF0000"/>
                </a:solidFill>
                <a:latin typeface="Times New Roman"/>
              </a:rPr>
              <a:t>發酵瓶中的導管在液面下，集氣瓶不能加橡皮塞；</a:t>
            </a:r>
            <a:r>
              <a:rPr lang="en-US" altLang="zh-TW" dirty="0">
                <a:solidFill>
                  <a:srgbClr val="FF0000"/>
                </a:solidFill>
                <a:latin typeface="Times New Roman"/>
              </a:rPr>
              <a:t>(D)</a:t>
            </a:r>
            <a:r>
              <a:rPr lang="zh-TW" altLang="zh-TW" dirty="0">
                <a:solidFill>
                  <a:srgbClr val="FF0000"/>
                </a:solidFill>
                <a:latin typeface="Times New Roman"/>
              </a:rPr>
              <a:t>集氣瓶不能加橡皮塞。</a:t>
            </a:r>
            <a:r>
              <a:rPr lang="en-US" altLang="zh-TW" dirty="0">
                <a:solidFill>
                  <a:srgbClr val="FF0000"/>
                </a:solidFill>
                <a:latin typeface="Times New Roman"/>
              </a:rPr>
              <a:t>(A)(C)(D)</a:t>
            </a:r>
            <a:r>
              <a:rPr lang="zh-TW" altLang="zh-TW" dirty="0">
                <a:solidFill>
                  <a:srgbClr val="FF0000"/>
                </a:solidFill>
                <a:latin typeface="Times New Roman"/>
              </a:rPr>
              <a:t>均有錯誤的地方。</a:t>
            </a:r>
            <a:endParaRPr lang="zh-TW" altLang="zh-TW" dirty="0">
              <a:latin typeface="Times New Roman"/>
              <a:ea typeface="標楷體"/>
            </a:endParaRPr>
          </a:p>
          <a:p>
            <a:pPr marL="762000" indent="-762000" algn="just">
              <a:lnSpc>
                <a:spcPct val="120000"/>
              </a:lnSpc>
              <a:spcAft>
                <a:spcPts val="24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B</a:t>
            </a:r>
            <a:r>
              <a:rPr lang="zh-TW" altLang="zh-TW" dirty="0">
                <a:solidFill>
                  <a:srgbClr val="FF0000"/>
                </a:solidFill>
                <a:latin typeface="Times New Roman"/>
              </a:rPr>
              <a:t>】</a:t>
            </a:r>
            <a:endParaRPr lang="zh-TW" altLang="zh-TW" dirty="0">
              <a:latin typeface="Times New Roman"/>
              <a:ea typeface="標楷體"/>
            </a:endParaRPr>
          </a:p>
          <a:p>
            <a:endParaRPr lang="zh-TW" altLang="en-US" dirty="0"/>
          </a:p>
        </p:txBody>
      </p:sp>
    </p:spTree>
    <p:extLst>
      <p:ext uri="{BB962C8B-B14F-4D97-AF65-F5344CB8AC3E}">
        <p14:creationId xmlns:p14="http://schemas.microsoft.com/office/powerpoint/2010/main" val="1852876344"/>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298378"/>
          </a:xfrm>
        </p:spPr>
        <p:txBody>
          <a:bodyPr>
            <a:noAutofit/>
          </a:bodyPr>
          <a:lstStyle/>
          <a:p>
            <a:pPr algn="l"/>
            <a:r>
              <a:rPr lang="en-US" altLang="zh-TW" sz="2800" kern="100" dirty="0" smtClean="0">
                <a:solidFill>
                  <a:srgbClr val="00B050"/>
                </a:solidFill>
                <a:latin typeface="華康POP1體W9" panose="040B0909000000000000" pitchFamily="81" charset="-120"/>
                <a:ea typeface="華康POP1體W9" panose="040B0909000000000000" pitchFamily="81" charset="-120"/>
                <a:cs typeface="Times New Roman"/>
              </a:rPr>
              <a:t>109</a:t>
            </a:r>
            <a:r>
              <a:rPr lang="zh-TW" altLang="zh-TW" sz="2800" kern="100" dirty="0" smtClean="0">
                <a:latin typeface="華康POP1體W9" panose="040B0909000000000000" pitchFamily="81" charset="-120"/>
                <a:ea typeface="華康POP1體W9" panose="040B0909000000000000" pitchFamily="81" charset="-120"/>
                <a:cs typeface="Times New Roman"/>
              </a:rPr>
              <a:t>附表</a:t>
            </a:r>
            <a:r>
              <a:rPr lang="zh-TW" altLang="zh-TW" sz="2800" kern="100" dirty="0">
                <a:latin typeface="華康POP1體W9" panose="040B0909000000000000" pitchFamily="81" charset="-120"/>
                <a:ea typeface="華康POP1體W9" panose="040B0909000000000000" pitchFamily="81" charset="-120"/>
                <a:cs typeface="Times New Roman"/>
              </a:rPr>
              <a:t>是老師進行教學活動的表格，表中記錄一木塊在水平面上作等加速度運動時，其體積、質量、所受合力大小及摩擦力大小等數據，其數值以便條紙遮住。老師要阿德翻開其中兩張便條紙後，再利用牛頓第二運動定律求出此木塊的加速度大小，他應該翻開哪兩張，就能獲得足夠的數據？</a:t>
            </a:r>
            <a:r>
              <a:rPr lang="en-US" altLang="zh-TW" sz="2800" kern="100" dirty="0">
                <a:latin typeface="華康POP1體W9" panose="040B0909000000000000" pitchFamily="81" charset="-120"/>
                <a:ea typeface="華康POP1體W9" panose="040B0909000000000000" pitchFamily="81" charset="-120"/>
                <a:cs typeface="Times New Roman"/>
              </a:rPr>
              <a:t/>
            </a:r>
            <a:br>
              <a:rPr lang="en-US" altLang="zh-TW" sz="2800" kern="100" dirty="0">
                <a:latin typeface="華康POP1體W9" panose="040B0909000000000000" pitchFamily="81" charset="-120"/>
                <a:ea typeface="華康POP1體W9" panose="040B0909000000000000" pitchFamily="81" charset="-120"/>
                <a:cs typeface="Times New Roman"/>
              </a:rPr>
            </a:br>
            <a:r>
              <a:rPr lang="en-US" altLang="zh-TW" sz="2800" b="1" kern="100" dirty="0">
                <a:latin typeface="華康POP1體W9" panose="040B0909000000000000" pitchFamily="81" charset="-120"/>
                <a:ea typeface="華康POP1體W9" panose="040B0909000000000000" pitchFamily="81" charset="-120"/>
                <a:cs typeface="Times New Roman"/>
              </a:rPr>
              <a:t>(A)</a:t>
            </a:r>
            <a:r>
              <a:rPr lang="en-US" altLang="zh-TW" sz="2800" kern="100" dirty="0">
                <a:latin typeface="華康POP1體W9" panose="040B0909000000000000" pitchFamily="81" charset="-120"/>
                <a:ea typeface="華康POP1體W9" panose="040B0909000000000000" pitchFamily="81" charset="-120"/>
                <a:cs typeface="Times New Roman"/>
              </a:rPr>
              <a:t>P</a:t>
            </a:r>
            <a:r>
              <a:rPr lang="zh-TW" altLang="zh-TW" sz="2800" kern="100" dirty="0">
                <a:latin typeface="華康POP1體W9" panose="040B0909000000000000" pitchFamily="81" charset="-120"/>
                <a:ea typeface="華康POP1體W9" panose="040B0909000000000000" pitchFamily="81" charset="-120"/>
                <a:cs typeface="Times New Roman"/>
              </a:rPr>
              <a:t>、</a:t>
            </a:r>
            <a:r>
              <a:rPr lang="en-US" altLang="zh-TW" sz="2800" kern="100" dirty="0">
                <a:latin typeface="華康POP1體W9" panose="040B0909000000000000" pitchFamily="81" charset="-120"/>
                <a:ea typeface="華康POP1體W9" panose="040B0909000000000000" pitchFamily="81" charset="-120"/>
                <a:cs typeface="Times New Roman"/>
              </a:rPr>
              <a:t>R </a:t>
            </a:r>
            <a:r>
              <a:rPr lang="en-US" altLang="zh-TW" sz="2800" b="1" kern="100" dirty="0">
                <a:latin typeface="華康POP1體W9" panose="040B0909000000000000" pitchFamily="81" charset="-120"/>
                <a:ea typeface="華康POP1體W9" panose="040B0909000000000000" pitchFamily="81" charset="-120"/>
                <a:cs typeface="Times New Roman"/>
              </a:rPr>
              <a:t>(B)</a:t>
            </a:r>
            <a:r>
              <a:rPr lang="en-US" altLang="zh-TW" sz="2800" kern="100" dirty="0">
                <a:latin typeface="華康POP1體W9" panose="040B0909000000000000" pitchFamily="81" charset="-120"/>
                <a:ea typeface="華康POP1體W9" panose="040B0909000000000000" pitchFamily="81" charset="-120"/>
                <a:cs typeface="Times New Roman"/>
              </a:rPr>
              <a:t>Q</a:t>
            </a:r>
            <a:r>
              <a:rPr lang="zh-TW" altLang="zh-TW" sz="2800" kern="100" dirty="0">
                <a:latin typeface="華康POP1體W9" panose="040B0909000000000000" pitchFamily="81" charset="-120"/>
                <a:ea typeface="華康POP1體W9" panose="040B0909000000000000" pitchFamily="81" charset="-120"/>
                <a:cs typeface="Times New Roman"/>
              </a:rPr>
              <a:t>、</a:t>
            </a:r>
            <a:r>
              <a:rPr lang="en-US" altLang="zh-TW" sz="2800" kern="100" dirty="0">
                <a:latin typeface="華康POP1體W9" panose="040B0909000000000000" pitchFamily="81" charset="-120"/>
                <a:ea typeface="華康POP1體W9" panose="040B0909000000000000" pitchFamily="81" charset="-120"/>
                <a:cs typeface="Times New Roman"/>
              </a:rPr>
              <a:t>S </a:t>
            </a:r>
            <a:r>
              <a:rPr lang="en-US" altLang="zh-TW" sz="2800" b="1" kern="100" dirty="0">
                <a:latin typeface="華康POP1體W9" panose="040B0909000000000000" pitchFamily="81" charset="-120"/>
                <a:ea typeface="華康POP1體W9" panose="040B0909000000000000" pitchFamily="81" charset="-120"/>
                <a:cs typeface="Times New Roman"/>
              </a:rPr>
              <a:t>(C)</a:t>
            </a:r>
            <a:r>
              <a:rPr lang="en-US" altLang="zh-TW" sz="2800" kern="100" dirty="0">
                <a:latin typeface="華康POP1體W9" panose="040B0909000000000000" pitchFamily="81" charset="-120"/>
                <a:ea typeface="華康POP1體W9" panose="040B0909000000000000" pitchFamily="81" charset="-120"/>
                <a:cs typeface="Times New Roman"/>
              </a:rPr>
              <a:t>Q</a:t>
            </a:r>
            <a:r>
              <a:rPr lang="zh-TW" altLang="zh-TW" sz="2800" kern="100" dirty="0">
                <a:latin typeface="華康POP1體W9" panose="040B0909000000000000" pitchFamily="81" charset="-120"/>
                <a:ea typeface="華康POP1體W9" panose="040B0909000000000000" pitchFamily="81" charset="-120"/>
                <a:cs typeface="Times New Roman"/>
              </a:rPr>
              <a:t>、</a:t>
            </a:r>
            <a:r>
              <a:rPr lang="en-US" altLang="zh-TW" sz="2800" kern="100" dirty="0">
                <a:latin typeface="華康POP1體W9" panose="040B0909000000000000" pitchFamily="81" charset="-120"/>
                <a:ea typeface="華康POP1體W9" panose="040B0909000000000000" pitchFamily="81" charset="-120"/>
                <a:cs typeface="Times New Roman"/>
              </a:rPr>
              <a:t>R </a:t>
            </a:r>
            <a:r>
              <a:rPr lang="en-US" altLang="zh-TW" sz="2800" b="1" kern="100" dirty="0">
                <a:latin typeface="華康POP1體W9" panose="040B0909000000000000" pitchFamily="81" charset="-120"/>
                <a:ea typeface="華康POP1體W9" panose="040B0909000000000000" pitchFamily="81" charset="-120"/>
                <a:cs typeface="Times New Roman"/>
              </a:rPr>
              <a:t>(D)</a:t>
            </a:r>
            <a:r>
              <a:rPr lang="en-US" altLang="zh-TW" sz="2800" kern="100" dirty="0">
                <a:latin typeface="華康POP1體W9" panose="040B0909000000000000" pitchFamily="81" charset="-120"/>
                <a:ea typeface="華康POP1體W9" panose="040B0909000000000000" pitchFamily="81" charset="-120"/>
                <a:cs typeface="Times New Roman"/>
              </a:rPr>
              <a:t>R</a:t>
            </a:r>
            <a:r>
              <a:rPr lang="zh-TW" altLang="zh-TW" sz="2800" kern="100" dirty="0">
                <a:latin typeface="華康POP1體W9" panose="040B0909000000000000" pitchFamily="81" charset="-120"/>
                <a:ea typeface="華康POP1體W9" panose="040B0909000000000000" pitchFamily="81" charset="-120"/>
                <a:cs typeface="Times New Roman"/>
              </a:rPr>
              <a:t>、</a:t>
            </a:r>
            <a:r>
              <a:rPr lang="en-US" altLang="zh-TW" sz="2800" kern="100" dirty="0">
                <a:latin typeface="華康POP1體W9" panose="040B0909000000000000" pitchFamily="81" charset="-120"/>
                <a:ea typeface="華康POP1體W9" panose="040B0909000000000000" pitchFamily="81" charset="-120"/>
                <a:cs typeface="Times New Roman"/>
              </a:rPr>
              <a:t>S</a:t>
            </a:r>
            <a:endParaRPr lang="zh-TW" altLang="en-US" sz="2800" dirty="0">
              <a:latin typeface="華康POP1體W9" panose="040B0909000000000000" pitchFamily="81" charset="-120"/>
              <a:ea typeface="華康POP1體W9" panose="040B0909000000000000" pitchFamily="81" charset="-120"/>
            </a:endParaRPr>
          </a:p>
        </p:txBody>
      </p:sp>
      <p:sp>
        <p:nvSpPr>
          <p:cNvPr id="4" name="文字方塊 3"/>
          <p:cNvSpPr txBox="1"/>
          <p:nvPr/>
        </p:nvSpPr>
        <p:spPr>
          <a:xfrm>
            <a:off x="5436096" y="3573016"/>
            <a:ext cx="3543401" cy="3046988"/>
          </a:xfrm>
          <a:prstGeom prst="rect">
            <a:avLst/>
          </a:prstGeom>
          <a:noFill/>
        </p:spPr>
        <p:txBody>
          <a:bodyPr wrap="square" rtlCol="0">
            <a:spAutoFit/>
          </a:bodyPr>
          <a:lstStyle/>
          <a:p>
            <a:pPr fontAlgn="auto">
              <a:spcBef>
                <a:spcPts val="0"/>
              </a:spcBef>
              <a:spcAft>
                <a:spcPts val="0"/>
              </a:spcAft>
            </a:pPr>
            <a:r>
              <a:rPr kumimoji="0" lang="zh-TW" altLang="zh-TW" sz="2400" kern="100" dirty="0">
                <a:solidFill>
                  <a:srgbClr val="FF0000"/>
                </a:solidFill>
                <a:latin typeface="Calibri"/>
                <a:ea typeface="標楷體"/>
                <a:cs typeface="Times New Roman"/>
              </a:rPr>
              <a:t>答案：</a:t>
            </a:r>
            <a:r>
              <a:rPr kumimoji="0" lang="en-US" altLang="zh-TW" sz="2400" kern="100" dirty="0">
                <a:solidFill>
                  <a:srgbClr val="FF0000"/>
                </a:solidFill>
                <a:latin typeface="Calibri"/>
                <a:ea typeface="新細明體"/>
                <a:cs typeface="Times New Roman"/>
              </a:rPr>
              <a:t>(C)</a:t>
            </a:r>
            <a:endParaRPr kumimoji="0" lang="zh-TW" altLang="zh-TW" sz="2400" kern="100" dirty="0">
              <a:solidFill>
                <a:prstClr val="black"/>
              </a:solidFill>
              <a:latin typeface="Calibri"/>
              <a:ea typeface="新細明體"/>
              <a:cs typeface="Times New Roman"/>
            </a:endParaRPr>
          </a:p>
          <a:p>
            <a:pPr fontAlgn="auto">
              <a:spcBef>
                <a:spcPts val="0"/>
              </a:spcBef>
              <a:spcAft>
                <a:spcPts val="0"/>
              </a:spcAft>
            </a:pPr>
            <a:r>
              <a:rPr kumimoji="0" lang="zh-TW" altLang="zh-TW" sz="2400" kern="100" dirty="0">
                <a:solidFill>
                  <a:srgbClr val="0000FF"/>
                </a:solidFill>
                <a:latin typeface="Calibri"/>
                <a:ea typeface="標楷體"/>
                <a:cs typeface="Times New Roman"/>
              </a:rPr>
              <a:t>解析：</a:t>
            </a:r>
            <a:r>
              <a:rPr kumimoji="0" lang="zh-TW" altLang="zh-TW" sz="2400" kern="100" dirty="0">
                <a:solidFill>
                  <a:srgbClr val="0000FF"/>
                </a:solidFill>
                <a:latin typeface="Calibri"/>
                <a:ea typeface="新細明體"/>
                <a:cs typeface="Times New Roman"/>
              </a:rPr>
              <a:t>牛頓第二運動定律：外力（</a:t>
            </a:r>
            <a:r>
              <a:rPr kumimoji="0" lang="en-US" altLang="zh-TW" sz="2400" kern="100" dirty="0">
                <a:solidFill>
                  <a:srgbClr val="0000FF"/>
                </a:solidFill>
                <a:latin typeface="Calibri"/>
                <a:ea typeface="新細明體"/>
                <a:cs typeface="Times New Roman"/>
              </a:rPr>
              <a:t>F</a:t>
            </a:r>
            <a:r>
              <a:rPr kumimoji="0" lang="zh-TW" altLang="zh-TW" sz="2400" kern="100" dirty="0">
                <a:solidFill>
                  <a:srgbClr val="0000FF"/>
                </a:solidFill>
                <a:latin typeface="Calibri"/>
                <a:ea typeface="新細明體"/>
                <a:cs typeface="Times New Roman"/>
              </a:rPr>
              <a:t>）＝質量（</a:t>
            </a:r>
            <a:r>
              <a:rPr kumimoji="0" lang="en-US" altLang="zh-TW" sz="2400" kern="100" dirty="0">
                <a:solidFill>
                  <a:srgbClr val="0000FF"/>
                </a:solidFill>
                <a:latin typeface="Calibri"/>
                <a:ea typeface="新細明體"/>
                <a:cs typeface="Times New Roman"/>
              </a:rPr>
              <a:t>m</a:t>
            </a:r>
            <a:r>
              <a:rPr kumimoji="0" lang="zh-TW" altLang="zh-TW" sz="2400" kern="100" dirty="0">
                <a:solidFill>
                  <a:srgbClr val="0000FF"/>
                </a:solidFill>
                <a:latin typeface="Calibri"/>
                <a:ea typeface="新細明體"/>
                <a:cs typeface="Times New Roman"/>
              </a:rPr>
              <a:t>）</a:t>
            </a:r>
            <a:r>
              <a:rPr kumimoji="0" lang="en-US" altLang="zh-TW" sz="2400" kern="100" dirty="0">
                <a:solidFill>
                  <a:srgbClr val="0000FF"/>
                </a:solidFill>
                <a:latin typeface="Calibri"/>
                <a:ea typeface="新細明體"/>
                <a:cs typeface="Times New Roman"/>
              </a:rPr>
              <a:t>×</a:t>
            </a:r>
            <a:r>
              <a:rPr kumimoji="0" lang="zh-TW" altLang="zh-TW" sz="2400" kern="100" dirty="0">
                <a:solidFill>
                  <a:srgbClr val="0000FF"/>
                </a:solidFill>
                <a:latin typeface="Calibri"/>
                <a:ea typeface="新細明體"/>
                <a:cs typeface="Times New Roman"/>
              </a:rPr>
              <a:t>加速度（</a:t>
            </a:r>
            <a:r>
              <a:rPr kumimoji="0" lang="en-US" altLang="zh-TW" sz="2400" kern="100" dirty="0">
                <a:solidFill>
                  <a:srgbClr val="0000FF"/>
                </a:solidFill>
                <a:latin typeface="Calibri"/>
                <a:ea typeface="新細明體"/>
                <a:cs typeface="Times New Roman"/>
              </a:rPr>
              <a:t>a</a:t>
            </a:r>
            <a:r>
              <a:rPr kumimoji="0" lang="zh-TW" altLang="zh-TW" sz="2400" kern="100" dirty="0">
                <a:solidFill>
                  <a:srgbClr val="0000FF"/>
                </a:solidFill>
                <a:latin typeface="Calibri"/>
                <a:ea typeface="新細明體"/>
                <a:cs typeface="Times New Roman"/>
              </a:rPr>
              <a:t>），此處的外力即木塊所受的合力，所以只需翻開</a:t>
            </a:r>
            <a:r>
              <a:rPr kumimoji="0" lang="en-US" altLang="zh-TW" sz="2400" kern="100" dirty="0">
                <a:solidFill>
                  <a:srgbClr val="0000FF"/>
                </a:solidFill>
                <a:latin typeface="Calibri"/>
                <a:ea typeface="新細明體"/>
                <a:cs typeface="Times New Roman"/>
              </a:rPr>
              <a:t>Q</a:t>
            </a:r>
            <a:r>
              <a:rPr kumimoji="0" lang="zh-TW" altLang="zh-TW" sz="2400" kern="100" dirty="0">
                <a:solidFill>
                  <a:srgbClr val="0000FF"/>
                </a:solidFill>
                <a:latin typeface="Calibri"/>
                <a:ea typeface="新細明體"/>
                <a:cs typeface="Times New Roman"/>
              </a:rPr>
              <a:t>、</a:t>
            </a:r>
            <a:r>
              <a:rPr kumimoji="0" lang="en-US" altLang="zh-TW" sz="2400" kern="100" dirty="0">
                <a:solidFill>
                  <a:srgbClr val="0000FF"/>
                </a:solidFill>
                <a:latin typeface="Calibri"/>
                <a:ea typeface="新細明體"/>
                <a:cs typeface="Times New Roman"/>
              </a:rPr>
              <a:t>R</a:t>
            </a:r>
            <a:r>
              <a:rPr kumimoji="0" lang="zh-TW" altLang="zh-TW" sz="2400" kern="100" dirty="0">
                <a:solidFill>
                  <a:srgbClr val="0000FF"/>
                </a:solidFill>
                <a:latin typeface="Calibri"/>
                <a:ea typeface="新細明體"/>
                <a:cs typeface="Times New Roman"/>
              </a:rPr>
              <a:t>兩張，即可求得木塊的加速度大小</a:t>
            </a:r>
            <a:r>
              <a:rPr kumimoji="0" lang="zh-TW" altLang="zh-TW" kern="100" dirty="0">
                <a:solidFill>
                  <a:srgbClr val="0000FF"/>
                </a:solidFill>
                <a:latin typeface="Calibri"/>
                <a:ea typeface="新細明體"/>
                <a:cs typeface="Times New Roman"/>
              </a:rPr>
              <a:t>。</a:t>
            </a:r>
            <a:endParaRPr kumimoji="0" lang="zh-TW" altLang="en-US" dirty="0">
              <a:solidFill>
                <a:prstClr val="black"/>
              </a:solidFill>
              <a:latin typeface="Calibri"/>
              <a:ea typeface="新細明體"/>
            </a:endParaRPr>
          </a:p>
        </p:txBody>
      </p:sp>
      <p:pic>
        <p:nvPicPr>
          <p:cNvPr id="17410" name="圖片 10" descr="Y8ML202-K-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501007"/>
            <a:ext cx="3888432" cy="31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5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6"/>
            <a:ext cx="8229600" cy="5793507"/>
          </a:xfrm>
        </p:spPr>
        <p:txBody>
          <a:bodyPr>
            <a:normAutofit fontScale="77500" lnSpcReduction="20000"/>
          </a:bodyPr>
          <a:lstStyle/>
          <a:p>
            <a:pPr marL="762000" indent="-762000" algn="just">
              <a:lnSpc>
                <a:spcPct val="120000"/>
              </a:lnSpc>
              <a:spcAft>
                <a:spcPts val="0"/>
              </a:spcAft>
              <a:tabLst>
                <a:tab pos="684530" algn="r"/>
                <a:tab pos="1431290" algn="l"/>
                <a:tab pos="2302510" algn="l"/>
                <a:tab pos="3182620" algn="l"/>
              </a:tabLst>
            </a:pPr>
            <a:r>
              <a:rPr lang="en-US" altLang="zh-TW" dirty="0" smtClean="0">
                <a:solidFill>
                  <a:srgbClr val="FF0000"/>
                </a:solidFill>
                <a:latin typeface="Times New Roman"/>
                <a:ea typeface="標楷體"/>
              </a:rPr>
              <a:t>111</a:t>
            </a:r>
            <a:r>
              <a:rPr lang="en-US" altLang="zh-TW" dirty="0" smtClean="0">
                <a:latin typeface="Times New Roman"/>
                <a:ea typeface="標楷體"/>
              </a:rPr>
              <a:t>36.</a:t>
            </a:r>
            <a:r>
              <a:rPr lang="zh-TW" altLang="zh-TW" u="sng" dirty="0" smtClean="0">
                <a:latin typeface="Times New Roman"/>
                <a:ea typeface="標楷體"/>
              </a:rPr>
              <a:t>阿</a:t>
            </a:r>
            <a:r>
              <a:rPr lang="zh-TW" altLang="zh-TW" u="sng" dirty="0">
                <a:latin typeface="Times New Roman"/>
                <a:ea typeface="標楷體"/>
              </a:rPr>
              <a:t>忠</a:t>
            </a:r>
            <a:r>
              <a:rPr lang="zh-TW" altLang="zh-TW" dirty="0">
                <a:latin typeface="Times New Roman"/>
                <a:ea typeface="標楷體"/>
              </a:rPr>
              <a:t>與</a:t>
            </a:r>
            <a:r>
              <a:rPr lang="zh-TW" altLang="zh-TW" u="sng" dirty="0">
                <a:latin typeface="Times New Roman"/>
                <a:ea typeface="標楷體"/>
              </a:rPr>
              <a:t>小志</a:t>
            </a:r>
            <a:r>
              <a:rPr lang="zh-TW" altLang="zh-TW" dirty="0">
                <a:latin typeface="Times New Roman"/>
                <a:ea typeface="標楷體"/>
              </a:rPr>
              <a:t>想要移動地上的書櫃，發現書櫃裝滿書時，他們無法推動書櫃，因此將裡面的書先拿下，之後就可以輕鬆推動書櫃。兩人對此現象的解釋如下：</a:t>
            </a:r>
          </a:p>
          <a:p>
            <a:pPr marL="719455" indent="0" algn="just">
              <a:lnSpc>
                <a:spcPct val="120000"/>
              </a:lnSpc>
              <a:spcAft>
                <a:spcPts val="0"/>
              </a:spcAft>
              <a:buNone/>
              <a:tabLst>
                <a:tab pos="684530" algn="r"/>
                <a:tab pos="1431290" algn="l"/>
                <a:tab pos="2302510" algn="l"/>
                <a:tab pos="3182620" algn="l"/>
                <a:tab pos="810260" algn="r"/>
                <a:tab pos="1431290" algn="l"/>
                <a:tab pos="2302510" algn="l"/>
                <a:tab pos="3182620" algn="l"/>
              </a:tabLst>
            </a:pPr>
            <a:r>
              <a:rPr lang="zh-TW" altLang="zh-TW" u="sng" dirty="0">
                <a:latin typeface="Times New Roman"/>
                <a:ea typeface="標楷體"/>
              </a:rPr>
              <a:t>阿忠</a:t>
            </a:r>
            <a:r>
              <a:rPr lang="zh-TW" altLang="zh-TW" dirty="0">
                <a:latin typeface="Times New Roman"/>
                <a:ea typeface="標楷體"/>
              </a:rPr>
              <a:t>：由牛頓第二運動定律</a:t>
            </a:r>
            <a:r>
              <a:rPr lang="en-US" altLang="zh-TW" dirty="0">
                <a:latin typeface="Times New Roman"/>
                <a:ea typeface="標楷體"/>
              </a:rPr>
              <a:t> F</a:t>
            </a:r>
            <a:r>
              <a:rPr lang="zh-TW" altLang="zh-TW" dirty="0">
                <a:latin typeface="Times New Roman"/>
                <a:ea typeface="標楷體"/>
              </a:rPr>
              <a:t>＝</a:t>
            </a:r>
            <a:r>
              <a:rPr lang="en-US" altLang="zh-TW" dirty="0">
                <a:latin typeface="Times New Roman"/>
                <a:ea typeface="標楷體"/>
              </a:rPr>
              <a:t>ma</a:t>
            </a:r>
            <a:r>
              <a:rPr lang="zh-TW" altLang="zh-TW" dirty="0">
                <a:latin typeface="Times New Roman"/>
                <a:ea typeface="標楷體"/>
              </a:rPr>
              <a:t>可知，書櫃裝滿書時，質量</a:t>
            </a:r>
            <a:r>
              <a:rPr lang="en-US" altLang="zh-TW" dirty="0">
                <a:latin typeface="Times New Roman"/>
                <a:ea typeface="標楷體"/>
              </a:rPr>
              <a:t>m</a:t>
            </a:r>
            <a:r>
              <a:rPr lang="zh-TW" altLang="zh-TW" dirty="0">
                <a:latin typeface="Times New Roman"/>
                <a:ea typeface="標楷體"/>
              </a:rPr>
              <a:t>較大，因此推動書櫃所需的力</a:t>
            </a:r>
            <a:r>
              <a:rPr lang="en-US" altLang="zh-TW" dirty="0">
                <a:latin typeface="Times New Roman"/>
                <a:ea typeface="標楷體"/>
              </a:rPr>
              <a:t>F</a:t>
            </a:r>
            <a:r>
              <a:rPr lang="zh-TW" altLang="zh-TW" dirty="0">
                <a:latin typeface="Times New Roman"/>
                <a:ea typeface="標楷體"/>
              </a:rPr>
              <a:t>也較大，而造成我們推不動書櫃。</a:t>
            </a:r>
          </a:p>
          <a:p>
            <a:pPr marL="719455" indent="0" algn="just">
              <a:lnSpc>
                <a:spcPct val="120000"/>
              </a:lnSpc>
              <a:spcAft>
                <a:spcPts val="0"/>
              </a:spcAft>
              <a:buNone/>
              <a:tabLst>
                <a:tab pos="684530" algn="r"/>
                <a:tab pos="1431290" algn="l"/>
                <a:tab pos="2302510" algn="l"/>
                <a:tab pos="3182620" algn="l"/>
                <a:tab pos="810260" algn="r"/>
                <a:tab pos="1431290" algn="l"/>
                <a:tab pos="2302510" algn="l"/>
                <a:tab pos="3182620" algn="l"/>
              </a:tabLst>
            </a:pPr>
            <a:r>
              <a:rPr lang="zh-TW" altLang="zh-TW" u="sng" dirty="0">
                <a:latin typeface="Times New Roman"/>
                <a:ea typeface="標楷體"/>
              </a:rPr>
              <a:t>小志</a:t>
            </a:r>
            <a:r>
              <a:rPr lang="zh-TW" altLang="zh-TW" dirty="0">
                <a:latin typeface="Times New Roman"/>
                <a:ea typeface="標楷體"/>
              </a:rPr>
              <a:t>：書櫃裝滿書時，書櫃垂直作用於地面的力較大，因此書櫃與地面間的最大靜摩擦力較大，而造成我們推不動書櫃。</a:t>
            </a:r>
          </a:p>
          <a:p>
            <a:pPr marL="719455" indent="0" algn="just">
              <a:lnSpc>
                <a:spcPct val="120000"/>
              </a:lnSpc>
              <a:spcAft>
                <a:spcPts val="0"/>
              </a:spcAft>
              <a:buNone/>
              <a:tabLst>
                <a:tab pos="684530" algn="r"/>
                <a:tab pos="1431290" algn="l"/>
                <a:tab pos="2302510" algn="l"/>
                <a:tab pos="3182620" algn="l"/>
              </a:tabLst>
            </a:pPr>
            <a:r>
              <a:rPr lang="zh-TW" altLang="zh-TW" dirty="0">
                <a:latin typeface="Times New Roman"/>
                <a:ea typeface="標楷體"/>
              </a:rPr>
              <a:t>關於兩人的解釋是否合理？</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(A)</a:t>
            </a:r>
            <a:r>
              <a:rPr lang="zh-TW" altLang="zh-TW" dirty="0">
                <a:latin typeface="Times New Roman"/>
                <a:ea typeface="標楷體"/>
              </a:rPr>
              <a:t>兩人均合理</a:t>
            </a:r>
            <a:r>
              <a:rPr lang="en-US" altLang="zh-TW" dirty="0">
                <a:latin typeface="Times New Roman"/>
                <a:ea typeface="標楷體"/>
              </a:rPr>
              <a:t>	(B)</a:t>
            </a:r>
            <a:r>
              <a:rPr lang="zh-TW" altLang="zh-TW" dirty="0">
                <a:latin typeface="Times New Roman"/>
                <a:ea typeface="標楷體"/>
              </a:rPr>
              <a:t>兩人均不合理</a:t>
            </a:r>
          </a:p>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(C)</a:t>
            </a:r>
            <a:r>
              <a:rPr lang="zh-TW" altLang="zh-TW" dirty="0">
                <a:latin typeface="Times New Roman"/>
                <a:ea typeface="標楷體"/>
              </a:rPr>
              <a:t>只有</a:t>
            </a:r>
            <a:r>
              <a:rPr lang="zh-TW" altLang="zh-TW" u="sng" dirty="0">
                <a:latin typeface="Times New Roman"/>
                <a:ea typeface="標楷體"/>
              </a:rPr>
              <a:t>阿忠</a:t>
            </a:r>
            <a:r>
              <a:rPr lang="zh-TW" altLang="zh-TW" dirty="0">
                <a:latin typeface="Times New Roman"/>
                <a:ea typeface="標楷體"/>
              </a:rPr>
              <a:t>合理</a:t>
            </a:r>
            <a:r>
              <a:rPr lang="en-US" altLang="zh-TW" dirty="0">
                <a:latin typeface="Times New Roman"/>
                <a:ea typeface="標楷體"/>
              </a:rPr>
              <a:t>	(D)</a:t>
            </a:r>
            <a:r>
              <a:rPr lang="zh-TW" altLang="zh-TW" dirty="0">
                <a:latin typeface="Times New Roman"/>
                <a:ea typeface="標楷體"/>
              </a:rPr>
              <a:t>只有</a:t>
            </a:r>
            <a:r>
              <a:rPr lang="zh-TW" altLang="zh-TW" u="sng" dirty="0">
                <a:latin typeface="Times New Roman"/>
                <a:ea typeface="標楷體"/>
              </a:rPr>
              <a:t>小志</a:t>
            </a:r>
            <a:r>
              <a:rPr lang="zh-TW" altLang="zh-TW" dirty="0">
                <a:latin typeface="Times New Roman"/>
                <a:ea typeface="標楷體"/>
              </a:rPr>
              <a:t>合理</a:t>
            </a:r>
          </a:p>
          <a:p>
            <a:endParaRPr lang="zh-TW" altLang="en-US" dirty="0"/>
          </a:p>
        </p:txBody>
      </p:sp>
    </p:spTree>
    <p:extLst>
      <p:ext uri="{BB962C8B-B14F-4D97-AF65-F5344CB8AC3E}">
        <p14:creationId xmlns:p14="http://schemas.microsoft.com/office/powerpoint/2010/main" val="879007255"/>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76672"/>
            <a:ext cx="8229600" cy="5649491"/>
          </a:xfrm>
        </p:spPr>
        <p:txBody>
          <a:bodyPr/>
          <a:lstStyle/>
          <a:p>
            <a:pPr marL="762000" indent="-762000" algn="just">
              <a:lnSpc>
                <a:spcPct val="120000"/>
              </a:lnSpc>
              <a:spcAft>
                <a:spcPts val="240"/>
              </a:spcAft>
              <a:tabLst>
                <a:tab pos="684530" algn="r"/>
                <a:tab pos="1431290" algn="l"/>
                <a:tab pos="2302510" algn="l"/>
                <a:tab pos="3182620" algn="l"/>
              </a:tabLst>
            </a:pPr>
            <a:r>
              <a:rPr lang="zh-TW" altLang="zh-TW" dirty="0">
                <a:solidFill>
                  <a:srgbClr val="FF0000"/>
                </a:solidFill>
                <a:latin typeface="Times New Roman"/>
              </a:rPr>
              <a:t>試題解析：推動書櫃時，要先克服其最大靜摩擦力，才可使書櫃，所以</a:t>
            </a:r>
            <a:r>
              <a:rPr lang="zh-TW" altLang="zh-TW" u="sng" dirty="0">
                <a:solidFill>
                  <a:srgbClr val="FF0000"/>
                </a:solidFill>
                <a:latin typeface="Times New Roman"/>
              </a:rPr>
              <a:t>小志</a:t>
            </a:r>
            <a:r>
              <a:rPr lang="zh-TW" altLang="zh-TW" dirty="0">
                <a:solidFill>
                  <a:srgbClr val="FF0000"/>
                </a:solidFill>
                <a:latin typeface="Times New Roman"/>
              </a:rPr>
              <a:t>是合理的。</a:t>
            </a:r>
            <a:endParaRPr lang="zh-TW" altLang="zh-TW" dirty="0">
              <a:latin typeface="Times New Roman"/>
              <a:ea typeface="標楷體"/>
            </a:endParaRPr>
          </a:p>
          <a:p>
            <a:pPr marL="762000" indent="-762000" algn="just">
              <a:lnSpc>
                <a:spcPct val="120000"/>
              </a:lnSpc>
              <a:spcAft>
                <a:spcPts val="24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D</a:t>
            </a:r>
            <a:r>
              <a:rPr lang="zh-TW" altLang="zh-TW" dirty="0">
                <a:solidFill>
                  <a:srgbClr val="FF0000"/>
                </a:solidFill>
                <a:latin typeface="Times New Roman"/>
              </a:rPr>
              <a:t>】</a:t>
            </a:r>
            <a:endParaRPr lang="zh-TW" altLang="zh-TW" dirty="0">
              <a:effectLst/>
              <a:latin typeface="Times New Roman"/>
              <a:ea typeface="標楷體"/>
            </a:endParaRPr>
          </a:p>
        </p:txBody>
      </p:sp>
    </p:spTree>
    <p:extLst>
      <p:ext uri="{BB962C8B-B14F-4D97-AF65-F5344CB8AC3E}">
        <p14:creationId xmlns:p14="http://schemas.microsoft.com/office/powerpoint/2010/main" val="3076992170"/>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4306490"/>
          </a:xfrm>
        </p:spPr>
        <p:txBody>
          <a:bodyPr>
            <a:noAutofit/>
          </a:bodyPr>
          <a:lstStyle/>
          <a:p>
            <a:pPr algn="l"/>
            <a:r>
              <a:rPr lang="en-US" altLang="zh-TW" sz="32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3200" kern="100" dirty="0" smtClean="0">
                <a:latin typeface="華康粗黑體" panose="020B0709000000000000" pitchFamily="49" charset="-120"/>
                <a:ea typeface="華康粗黑體" panose="020B0709000000000000" pitchFamily="49" charset="-120"/>
                <a:cs typeface="Times New Roman"/>
              </a:rPr>
              <a:t>一</a:t>
            </a:r>
            <a:r>
              <a:rPr lang="zh-TW" altLang="zh-TW" sz="3200" kern="100" dirty="0">
                <a:latin typeface="華康粗黑體" panose="020B0709000000000000" pitchFamily="49" charset="-120"/>
                <a:ea typeface="華康粗黑體" panose="020B0709000000000000" pitchFamily="49" charset="-120"/>
                <a:cs typeface="Times New Roman"/>
              </a:rPr>
              <a:t>質量為</a:t>
            </a:r>
            <a:r>
              <a:rPr lang="en-US" altLang="zh-TW" sz="3200" kern="100" dirty="0">
                <a:latin typeface="華康粗黑體" panose="020B0709000000000000" pitchFamily="49" charset="-120"/>
                <a:ea typeface="華康粗黑體" panose="020B0709000000000000" pitchFamily="49" charset="-120"/>
                <a:cs typeface="Times New Roman"/>
              </a:rPr>
              <a:t>2 kg</a:t>
            </a:r>
            <a:r>
              <a:rPr lang="zh-TW" altLang="zh-TW" sz="3200" kern="100" dirty="0">
                <a:latin typeface="華康粗黑體" panose="020B0709000000000000" pitchFamily="49" charset="-120"/>
                <a:ea typeface="華康粗黑體" panose="020B0709000000000000" pitchFamily="49" charset="-120"/>
                <a:cs typeface="Times New Roman"/>
              </a:rPr>
              <a:t>的物體靜置於無摩擦力的水平桌面上，對此物體施以水平向右的力</a:t>
            </a:r>
            <a:r>
              <a:rPr lang="en-US" altLang="zh-TW" sz="3200" kern="100" dirty="0" err="1">
                <a:latin typeface="華康粗黑體" panose="020B0709000000000000" pitchFamily="49" charset="-120"/>
                <a:ea typeface="華康粗黑體" panose="020B0709000000000000" pitchFamily="49" charset="-120"/>
                <a:cs typeface="Times New Roman"/>
              </a:rPr>
              <a:t>F</a:t>
            </a:r>
            <a:r>
              <a:rPr lang="en-US" altLang="zh-TW" sz="3200" kern="100" baseline="-25000" dirty="0" err="1">
                <a:latin typeface="華康粗黑體" panose="020B0709000000000000" pitchFamily="49" charset="-120"/>
                <a:ea typeface="華康粗黑體" panose="020B0709000000000000" pitchFamily="49" charset="-120"/>
                <a:cs typeface="Times New Roman"/>
              </a:rPr>
              <a:t>1</a:t>
            </a:r>
            <a:r>
              <a:rPr lang="zh-TW" altLang="zh-TW" sz="3200" kern="100" dirty="0">
                <a:latin typeface="華康粗黑體" panose="020B0709000000000000" pitchFamily="49" charset="-120"/>
                <a:ea typeface="華康粗黑體" panose="020B0709000000000000" pitchFamily="49" charset="-120"/>
                <a:cs typeface="Times New Roman"/>
              </a:rPr>
              <a:t>，其大小為</a:t>
            </a:r>
            <a:r>
              <a:rPr lang="en-US" altLang="zh-TW" sz="3200" kern="100" dirty="0">
                <a:latin typeface="華康粗黑體" panose="020B0709000000000000" pitchFamily="49" charset="-120"/>
                <a:ea typeface="華康粗黑體" panose="020B0709000000000000" pitchFamily="49" charset="-120"/>
                <a:cs typeface="Times New Roman"/>
              </a:rPr>
              <a:t>6 N</a:t>
            </a:r>
            <a:r>
              <a:rPr lang="zh-TW" altLang="zh-TW" sz="3200" kern="100" dirty="0">
                <a:latin typeface="華康粗黑體" panose="020B0709000000000000" pitchFamily="49" charset="-120"/>
                <a:ea typeface="華康粗黑體" panose="020B0709000000000000" pitchFamily="49" charset="-120"/>
                <a:cs typeface="Times New Roman"/>
              </a:rPr>
              <a:t>，使物體作直線運動。</a:t>
            </a:r>
            <a:r>
              <a:rPr lang="en-US" altLang="zh-TW" sz="3200" kern="100" dirty="0" err="1">
                <a:latin typeface="華康粗黑體" panose="020B0709000000000000" pitchFamily="49" charset="-120"/>
                <a:ea typeface="華康粗黑體" panose="020B0709000000000000" pitchFamily="49" charset="-120"/>
                <a:cs typeface="Times New Roman"/>
              </a:rPr>
              <a:t>F</a:t>
            </a:r>
            <a:r>
              <a:rPr lang="en-US" altLang="zh-TW" sz="3200" kern="100" baseline="-25000" dirty="0" err="1">
                <a:latin typeface="華康粗黑體" panose="020B0709000000000000" pitchFamily="49" charset="-120"/>
                <a:ea typeface="華康粗黑體" panose="020B0709000000000000" pitchFamily="49" charset="-120"/>
                <a:cs typeface="Times New Roman"/>
              </a:rPr>
              <a:t>1</a:t>
            </a:r>
            <a:r>
              <a:rPr lang="zh-TW" altLang="zh-TW" sz="3200" kern="100" dirty="0">
                <a:latin typeface="華康粗黑體" panose="020B0709000000000000" pitchFamily="49" charset="-120"/>
                <a:ea typeface="華康粗黑體" panose="020B0709000000000000" pitchFamily="49" charset="-120"/>
                <a:cs typeface="Times New Roman"/>
              </a:rPr>
              <a:t>施力</a:t>
            </a:r>
            <a:r>
              <a:rPr lang="en-US" altLang="zh-TW" sz="3200" kern="100" dirty="0">
                <a:latin typeface="華康粗黑體" panose="020B0709000000000000" pitchFamily="49" charset="-120"/>
                <a:ea typeface="華康粗黑體" panose="020B0709000000000000" pitchFamily="49" charset="-120"/>
                <a:cs typeface="Times New Roman"/>
              </a:rPr>
              <a:t>3 s</a:t>
            </a:r>
            <a:r>
              <a:rPr lang="zh-TW" altLang="zh-TW" sz="3200" kern="100" dirty="0">
                <a:latin typeface="華康粗黑體" panose="020B0709000000000000" pitchFamily="49" charset="-120"/>
                <a:ea typeface="華康粗黑體" panose="020B0709000000000000" pitchFamily="49" charset="-120"/>
                <a:cs typeface="Times New Roman"/>
              </a:rPr>
              <a:t>後，對此物體再多施以一個水平向左的力</a:t>
            </a:r>
            <a:r>
              <a:rPr lang="en-US" altLang="zh-TW" sz="3200" kern="100" dirty="0" err="1">
                <a:latin typeface="華康粗黑體" panose="020B0709000000000000" pitchFamily="49" charset="-120"/>
                <a:ea typeface="華康粗黑體" panose="020B0709000000000000" pitchFamily="49" charset="-120"/>
                <a:cs typeface="Times New Roman"/>
              </a:rPr>
              <a:t>F</a:t>
            </a:r>
            <a:r>
              <a:rPr lang="en-US" altLang="zh-TW" sz="3200" kern="100" baseline="-25000" dirty="0" err="1">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，且兩力作用在同一直線上，已知此物體在</a:t>
            </a:r>
            <a:r>
              <a:rPr lang="en-US" altLang="zh-TW" sz="3200" kern="100" dirty="0" err="1">
                <a:latin typeface="華康粗黑體" panose="020B0709000000000000" pitchFamily="49" charset="-120"/>
                <a:ea typeface="華康粗黑體" panose="020B0709000000000000" pitchFamily="49" charset="-120"/>
                <a:cs typeface="Times New Roman"/>
              </a:rPr>
              <a:t>F</a:t>
            </a:r>
            <a:r>
              <a:rPr lang="en-US" altLang="zh-TW" sz="3200" kern="100" baseline="-25000" dirty="0" err="1">
                <a:latin typeface="華康粗黑體" panose="020B0709000000000000" pitchFamily="49" charset="-120"/>
                <a:ea typeface="華康粗黑體" panose="020B0709000000000000" pitchFamily="49" charset="-120"/>
                <a:cs typeface="Times New Roman"/>
              </a:rPr>
              <a:t>1</a:t>
            </a:r>
            <a:r>
              <a:rPr lang="zh-TW" altLang="zh-TW" sz="3200" kern="100" dirty="0">
                <a:latin typeface="華康粗黑體" panose="020B0709000000000000" pitchFamily="49" charset="-120"/>
                <a:ea typeface="華康粗黑體" panose="020B0709000000000000" pitchFamily="49" charset="-120"/>
                <a:cs typeface="Times New Roman"/>
              </a:rPr>
              <a:t>與</a:t>
            </a:r>
            <a:r>
              <a:rPr lang="en-US" altLang="zh-TW" sz="3200" kern="100" dirty="0" err="1">
                <a:latin typeface="華康粗黑體" panose="020B0709000000000000" pitchFamily="49" charset="-120"/>
                <a:ea typeface="華康粗黑體" panose="020B0709000000000000" pitchFamily="49" charset="-120"/>
                <a:cs typeface="Times New Roman"/>
              </a:rPr>
              <a:t>F</a:t>
            </a:r>
            <a:r>
              <a:rPr lang="en-US" altLang="zh-TW" sz="3200" kern="100" baseline="-25000" dirty="0" err="1">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同時作用下作等速度運動，則</a:t>
            </a:r>
            <a:r>
              <a:rPr lang="en-US" altLang="zh-TW" sz="3200" kern="100" dirty="0" err="1">
                <a:latin typeface="華康粗黑體" panose="020B0709000000000000" pitchFamily="49" charset="-120"/>
                <a:ea typeface="華康粗黑體" panose="020B0709000000000000" pitchFamily="49" charset="-120"/>
                <a:cs typeface="Times New Roman"/>
              </a:rPr>
              <a:t>F</a:t>
            </a:r>
            <a:r>
              <a:rPr lang="en-US" altLang="zh-TW" sz="3200" kern="100" baseline="-25000" dirty="0" err="1">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的大小應為多少？</a:t>
            </a:r>
            <a:r>
              <a:rPr lang="en-US" altLang="zh-TW" sz="3200" kern="100" dirty="0">
                <a:latin typeface="華康粗黑體" panose="020B0709000000000000" pitchFamily="49" charset="-120"/>
                <a:ea typeface="華康粗黑體" panose="020B0709000000000000" pitchFamily="49" charset="-120"/>
                <a:cs typeface="Times New Roman"/>
              </a:rPr>
              <a:t/>
            </a:r>
            <a:br>
              <a:rPr lang="en-US" altLang="zh-TW" sz="3200" kern="100" dirty="0">
                <a:latin typeface="華康粗黑體" panose="020B0709000000000000" pitchFamily="49" charset="-120"/>
                <a:ea typeface="華康粗黑體" panose="020B0709000000000000" pitchFamily="49" charset="-120"/>
                <a:cs typeface="Times New Roman"/>
              </a:rPr>
            </a:br>
            <a:r>
              <a:rPr lang="en-US" altLang="zh-TW" sz="3200" b="1" kern="100" dirty="0">
                <a:latin typeface="華康粗黑體" panose="020B0709000000000000" pitchFamily="49" charset="-120"/>
                <a:ea typeface="華康粗黑體" panose="020B0709000000000000" pitchFamily="49" charset="-120"/>
                <a:cs typeface="Times New Roman"/>
              </a:rPr>
              <a:t>(A)</a:t>
            </a:r>
            <a:r>
              <a:rPr lang="en-US" altLang="zh-TW" sz="3200" kern="100" dirty="0">
                <a:latin typeface="華康粗黑體" panose="020B0709000000000000" pitchFamily="49" charset="-120"/>
                <a:ea typeface="華康粗黑體" panose="020B0709000000000000" pitchFamily="49" charset="-120"/>
                <a:cs typeface="Times New Roman"/>
              </a:rPr>
              <a:t>2 N </a:t>
            </a:r>
            <a:r>
              <a:rPr lang="en-US" altLang="zh-TW" sz="3200" b="1" kern="100" dirty="0">
                <a:latin typeface="華康粗黑體" panose="020B0709000000000000" pitchFamily="49" charset="-120"/>
                <a:ea typeface="華康粗黑體" panose="020B0709000000000000" pitchFamily="49" charset="-120"/>
                <a:cs typeface="Times New Roman"/>
              </a:rPr>
              <a:t>(B)</a:t>
            </a:r>
            <a:r>
              <a:rPr lang="en-US" altLang="zh-TW" sz="3200" kern="100" dirty="0">
                <a:latin typeface="華康粗黑體" panose="020B0709000000000000" pitchFamily="49" charset="-120"/>
                <a:ea typeface="華康粗黑體" panose="020B0709000000000000" pitchFamily="49" charset="-120"/>
                <a:cs typeface="Times New Roman"/>
              </a:rPr>
              <a:t>6 N </a:t>
            </a:r>
            <a:r>
              <a:rPr lang="en-US" altLang="zh-TW" sz="3200" b="1" kern="100" dirty="0">
                <a:latin typeface="華康粗黑體" panose="020B0709000000000000" pitchFamily="49" charset="-120"/>
                <a:ea typeface="華康粗黑體" panose="020B0709000000000000" pitchFamily="49" charset="-120"/>
                <a:cs typeface="Times New Roman"/>
              </a:rPr>
              <a:t>(C)</a:t>
            </a:r>
            <a:r>
              <a:rPr lang="en-US" altLang="zh-TW" sz="3200" kern="100" dirty="0">
                <a:latin typeface="華康粗黑體" panose="020B0709000000000000" pitchFamily="49" charset="-120"/>
                <a:ea typeface="華康粗黑體" panose="020B0709000000000000" pitchFamily="49" charset="-120"/>
                <a:cs typeface="Times New Roman"/>
              </a:rPr>
              <a:t>12 N </a:t>
            </a:r>
            <a:r>
              <a:rPr lang="en-US" altLang="zh-TW" sz="3200" b="1" kern="100" dirty="0">
                <a:latin typeface="華康粗黑體" panose="020B0709000000000000" pitchFamily="49" charset="-120"/>
                <a:ea typeface="華康粗黑體" panose="020B0709000000000000" pitchFamily="49" charset="-120"/>
                <a:cs typeface="Times New Roman"/>
              </a:rPr>
              <a:t>(D)</a:t>
            </a:r>
            <a:r>
              <a:rPr lang="en-US" altLang="zh-TW" sz="3200" kern="100" dirty="0">
                <a:latin typeface="華康粗黑體" panose="020B0709000000000000" pitchFamily="49" charset="-120"/>
                <a:ea typeface="華康粗黑體" panose="020B0709000000000000" pitchFamily="49" charset="-120"/>
                <a:cs typeface="Times New Roman"/>
              </a:rPr>
              <a:t>18 N</a:t>
            </a:r>
            <a:endParaRPr lang="zh-TW" altLang="en-US" sz="3200" dirty="0">
              <a:latin typeface="華康粗黑體" panose="020B0709000000000000" pitchFamily="49" charset="-120"/>
              <a:ea typeface="華康粗黑體" panose="020B0709000000000000" pitchFamily="49" charset="-120"/>
            </a:endParaRPr>
          </a:p>
        </p:txBody>
      </p:sp>
      <p:sp>
        <p:nvSpPr>
          <p:cNvPr id="3" name="文字方塊 2"/>
          <p:cNvSpPr txBox="1"/>
          <p:nvPr/>
        </p:nvSpPr>
        <p:spPr>
          <a:xfrm>
            <a:off x="539552" y="4797152"/>
            <a:ext cx="8136904" cy="1569660"/>
          </a:xfrm>
          <a:prstGeom prst="rect">
            <a:avLst/>
          </a:prstGeom>
          <a:noFill/>
        </p:spPr>
        <p:txBody>
          <a:bodyPr wrap="square" rtlCol="0">
            <a:spAutoFit/>
          </a:bodyPr>
          <a:lstStyle/>
          <a:p>
            <a:pPr fontAlgn="auto">
              <a:spcBef>
                <a:spcPts val="0"/>
              </a:spcBef>
              <a:spcAft>
                <a:spcPts val="0"/>
              </a:spcAft>
            </a:pPr>
            <a:r>
              <a:rPr kumimoji="0" lang="zh-TW" altLang="zh-TW" sz="24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400" kern="100" dirty="0">
                <a:solidFill>
                  <a:srgbClr val="FF0000"/>
                </a:solidFill>
                <a:latin typeface="華康POP1體W9" panose="040B0909000000000000" pitchFamily="81" charset="-120"/>
                <a:ea typeface="華康POP1體W9" panose="040B0909000000000000" pitchFamily="81" charset="-120"/>
                <a:cs typeface="Times New Roman"/>
              </a:rPr>
              <a:t>(B)</a:t>
            </a:r>
            <a:endParaRPr kumimoji="0" lang="zh-TW" altLang="zh-TW" sz="24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解析：「兩力作用在同一直線上，又物體在</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F</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1</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與</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F</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同時作用下作等速度運動」表示此時物體所受合力為</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0</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，已知</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F</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1</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為向右</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6 N</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，則</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F</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為向左</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6 N</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，故選</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(B)</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endParaRPr kumimoji="0" lang="zh-TW" altLang="en-US" sz="24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410022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514402"/>
          </a:xfrm>
        </p:spPr>
        <p:txBody>
          <a:bodyPr>
            <a:noAutofit/>
          </a:bodyPr>
          <a:lstStyle/>
          <a:p>
            <a:pPr algn="l"/>
            <a:r>
              <a:rPr lang="en-US" altLang="zh-TW" sz="32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3200" kern="100" dirty="0" smtClean="0">
                <a:latin typeface="華康粗黑體" panose="020B0709000000000000" pitchFamily="49" charset="-120"/>
                <a:ea typeface="華康粗黑體" panose="020B0709000000000000" pitchFamily="49" charset="-120"/>
                <a:cs typeface="Times New Roman"/>
              </a:rPr>
              <a:t>一</a:t>
            </a:r>
            <a:r>
              <a:rPr lang="zh-TW" altLang="zh-TW" sz="3200" kern="100" dirty="0">
                <a:latin typeface="華康粗黑體" panose="020B0709000000000000" pitchFamily="49" charset="-120"/>
                <a:ea typeface="華康粗黑體" panose="020B0709000000000000" pitchFamily="49" charset="-120"/>
                <a:cs typeface="Times New Roman"/>
              </a:rPr>
              <a:t>滑車作直線運動，在時間</a:t>
            </a:r>
            <a:r>
              <a:rPr lang="en-US" altLang="zh-TW" sz="3200" kern="100" dirty="0">
                <a:latin typeface="華康粗黑體" panose="020B0709000000000000" pitchFamily="49" charset="-120"/>
                <a:ea typeface="華康粗黑體" panose="020B0709000000000000" pitchFamily="49" charset="-120"/>
                <a:cs typeface="Times New Roman"/>
              </a:rPr>
              <a:t>t</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0 s</a:t>
            </a:r>
            <a:r>
              <a:rPr lang="zh-TW" altLang="zh-TW" sz="3200" kern="100" dirty="0">
                <a:latin typeface="華康粗黑體" panose="020B0709000000000000" pitchFamily="49" charset="-120"/>
                <a:ea typeface="華康粗黑體" panose="020B0709000000000000" pitchFamily="49" charset="-120"/>
                <a:cs typeface="Times New Roman"/>
              </a:rPr>
              <a:t>時的速度為</a:t>
            </a:r>
            <a:r>
              <a:rPr lang="en-US" altLang="zh-TW" sz="3200" kern="100" dirty="0">
                <a:latin typeface="華康粗黑體" panose="020B0709000000000000" pitchFamily="49" charset="-120"/>
                <a:ea typeface="華康粗黑體" panose="020B0709000000000000" pitchFamily="49" charset="-120"/>
                <a:cs typeface="Times New Roman"/>
              </a:rPr>
              <a:t>5 m</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s</a:t>
            </a:r>
            <a:r>
              <a:rPr lang="zh-TW" altLang="zh-TW" sz="3200" kern="100" dirty="0">
                <a:latin typeface="華康粗黑體" panose="020B0709000000000000" pitchFamily="49" charset="-120"/>
                <a:ea typeface="華康粗黑體" panose="020B0709000000000000" pitchFamily="49" charset="-120"/>
                <a:cs typeface="Times New Roman"/>
              </a:rPr>
              <a:t>，方向向東；</a:t>
            </a:r>
            <a:r>
              <a:rPr lang="en-US" altLang="zh-TW" sz="3200" kern="100" dirty="0">
                <a:latin typeface="華康粗黑體" panose="020B0709000000000000" pitchFamily="49" charset="-120"/>
                <a:ea typeface="華康粗黑體" panose="020B0709000000000000" pitchFamily="49" charset="-120"/>
                <a:cs typeface="Times New Roman"/>
              </a:rPr>
              <a:t>t</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5 s</a:t>
            </a:r>
            <a:r>
              <a:rPr lang="zh-TW" altLang="zh-TW" sz="3200" kern="100" dirty="0">
                <a:latin typeface="華康粗黑體" panose="020B0709000000000000" pitchFamily="49" charset="-120"/>
                <a:ea typeface="華康粗黑體" panose="020B0709000000000000" pitchFamily="49" charset="-120"/>
                <a:cs typeface="Times New Roman"/>
              </a:rPr>
              <a:t>時的速度為</a:t>
            </a:r>
            <a:r>
              <a:rPr lang="en-US" altLang="zh-TW" sz="3200" kern="100" dirty="0">
                <a:latin typeface="華康粗黑體" panose="020B0709000000000000" pitchFamily="49" charset="-120"/>
                <a:ea typeface="華康粗黑體" panose="020B0709000000000000" pitchFamily="49" charset="-120"/>
                <a:cs typeface="Times New Roman"/>
              </a:rPr>
              <a:t> 10 m</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s</a:t>
            </a:r>
            <a:r>
              <a:rPr lang="zh-TW" altLang="zh-TW" sz="3200" kern="100" dirty="0">
                <a:latin typeface="華康粗黑體" panose="020B0709000000000000" pitchFamily="49" charset="-120"/>
                <a:ea typeface="華康粗黑體" panose="020B0709000000000000" pitchFamily="49" charset="-120"/>
                <a:cs typeface="Times New Roman"/>
              </a:rPr>
              <a:t>，方向向西，則此滑車在</a:t>
            </a:r>
            <a:r>
              <a:rPr lang="en-US" altLang="zh-TW" sz="3200" kern="100" dirty="0">
                <a:latin typeface="華康粗黑體" panose="020B0709000000000000" pitchFamily="49" charset="-120"/>
                <a:ea typeface="華康粗黑體" panose="020B0709000000000000" pitchFamily="49" charset="-120"/>
                <a:cs typeface="Times New Roman"/>
              </a:rPr>
              <a:t>t</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0</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5 s</a:t>
            </a:r>
            <a:r>
              <a:rPr lang="zh-TW" altLang="zh-TW" sz="3200" kern="100" dirty="0">
                <a:latin typeface="華康粗黑體" panose="020B0709000000000000" pitchFamily="49" charset="-120"/>
                <a:ea typeface="華康粗黑體" panose="020B0709000000000000" pitchFamily="49" charset="-120"/>
                <a:cs typeface="Times New Roman"/>
              </a:rPr>
              <a:t>期間的平均加速度為下列何者？</a:t>
            </a:r>
            <a:r>
              <a:rPr lang="en-US" altLang="zh-TW" sz="3200" kern="100" dirty="0">
                <a:latin typeface="華康粗黑體" panose="020B0709000000000000" pitchFamily="49" charset="-120"/>
                <a:ea typeface="華康粗黑體" panose="020B0709000000000000" pitchFamily="49" charset="-120"/>
                <a:cs typeface="Times New Roman"/>
              </a:rPr>
              <a:t/>
            </a:r>
            <a:br>
              <a:rPr lang="en-US" altLang="zh-TW" sz="3200" kern="100" dirty="0">
                <a:latin typeface="華康粗黑體" panose="020B0709000000000000" pitchFamily="49" charset="-120"/>
                <a:ea typeface="華康粗黑體" panose="020B0709000000000000" pitchFamily="49" charset="-120"/>
                <a:cs typeface="Times New Roman"/>
              </a:rPr>
            </a:br>
            <a:r>
              <a:rPr lang="en-US" altLang="zh-TW" sz="3200" b="1" kern="100" dirty="0">
                <a:latin typeface="華康粗黑體" panose="020B0709000000000000" pitchFamily="49" charset="-120"/>
                <a:ea typeface="華康粗黑體" panose="020B0709000000000000" pitchFamily="49" charset="-120"/>
                <a:cs typeface="Times New Roman"/>
              </a:rPr>
              <a:t>(A)</a:t>
            </a:r>
            <a:r>
              <a:rPr lang="en-US" altLang="zh-TW" sz="3200" kern="100" dirty="0">
                <a:latin typeface="華康粗黑體" panose="020B0709000000000000" pitchFamily="49" charset="-120"/>
                <a:ea typeface="華康粗黑體" panose="020B0709000000000000" pitchFamily="49" charset="-120"/>
                <a:cs typeface="Times New Roman"/>
              </a:rPr>
              <a:t>1 m</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err="1">
                <a:latin typeface="華康粗黑體" panose="020B0709000000000000" pitchFamily="49" charset="-120"/>
                <a:ea typeface="華康粗黑體" panose="020B0709000000000000" pitchFamily="49" charset="-120"/>
                <a:cs typeface="Times New Roman"/>
              </a:rPr>
              <a:t>s</a:t>
            </a:r>
            <a:r>
              <a:rPr lang="en-US" altLang="zh-TW" sz="3200" kern="100" baseline="30000" dirty="0" err="1">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，方向向東 </a:t>
            </a:r>
            <a:r>
              <a:rPr lang="en-US" altLang="zh-TW" sz="3200" b="1" kern="100" dirty="0">
                <a:latin typeface="華康粗黑體" panose="020B0709000000000000" pitchFamily="49" charset="-120"/>
                <a:ea typeface="華康粗黑體" panose="020B0709000000000000" pitchFamily="49" charset="-120"/>
                <a:cs typeface="Times New Roman"/>
              </a:rPr>
              <a:t>(B)</a:t>
            </a:r>
            <a:r>
              <a:rPr lang="en-US" altLang="zh-TW" sz="3200" kern="100" dirty="0">
                <a:latin typeface="華康粗黑體" panose="020B0709000000000000" pitchFamily="49" charset="-120"/>
                <a:ea typeface="華康粗黑體" panose="020B0709000000000000" pitchFamily="49" charset="-120"/>
                <a:cs typeface="Times New Roman"/>
              </a:rPr>
              <a:t>1 m</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err="1">
                <a:latin typeface="華康粗黑體" panose="020B0709000000000000" pitchFamily="49" charset="-120"/>
                <a:ea typeface="華康粗黑體" panose="020B0709000000000000" pitchFamily="49" charset="-120"/>
                <a:cs typeface="Times New Roman"/>
              </a:rPr>
              <a:t>s</a:t>
            </a:r>
            <a:r>
              <a:rPr lang="en-US" altLang="zh-TW" sz="3200" kern="100" baseline="30000" dirty="0" err="1">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，方向向西 </a:t>
            </a:r>
            <a:r>
              <a:rPr lang="en-US" altLang="zh-TW" sz="3200" b="1" kern="100" dirty="0">
                <a:latin typeface="華康粗黑體" panose="020B0709000000000000" pitchFamily="49" charset="-120"/>
                <a:ea typeface="華康粗黑體" panose="020B0709000000000000" pitchFamily="49" charset="-120"/>
                <a:cs typeface="Times New Roman"/>
              </a:rPr>
              <a:t>(C)</a:t>
            </a:r>
            <a:r>
              <a:rPr lang="en-US" altLang="zh-TW" sz="3200" kern="100" dirty="0">
                <a:latin typeface="華康粗黑體" panose="020B0709000000000000" pitchFamily="49" charset="-120"/>
                <a:ea typeface="華康粗黑體" panose="020B0709000000000000" pitchFamily="49" charset="-120"/>
                <a:cs typeface="Times New Roman"/>
              </a:rPr>
              <a:t>1 m</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err="1">
                <a:latin typeface="華康粗黑體" panose="020B0709000000000000" pitchFamily="49" charset="-120"/>
                <a:ea typeface="華康粗黑體" panose="020B0709000000000000" pitchFamily="49" charset="-120"/>
                <a:cs typeface="Times New Roman"/>
              </a:rPr>
              <a:t>s</a:t>
            </a:r>
            <a:r>
              <a:rPr lang="en-US" altLang="zh-TW" sz="3200" kern="100" baseline="30000" dirty="0" err="1">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，方向向西</a:t>
            </a:r>
            <a:r>
              <a:rPr lang="en-US" altLang="zh-TW" sz="3200" b="1" kern="100" dirty="0">
                <a:latin typeface="華康粗黑體" panose="020B0709000000000000" pitchFamily="49" charset="-120"/>
                <a:ea typeface="華康粗黑體" panose="020B0709000000000000" pitchFamily="49" charset="-120"/>
                <a:cs typeface="Times New Roman"/>
              </a:rPr>
              <a:t>(D)</a:t>
            </a:r>
            <a:r>
              <a:rPr lang="en-US" altLang="zh-TW" sz="3200" kern="100" dirty="0">
                <a:latin typeface="華康粗黑體" panose="020B0709000000000000" pitchFamily="49" charset="-120"/>
                <a:ea typeface="華康粗黑體" panose="020B0709000000000000" pitchFamily="49" charset="-120"/>
                <a:cs typeface="Times New Roman"/>
              </a:rPr>
              <a:t>3 m</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err="1">
                <a:latin typeface="華康粗黑體" panose="020B0709000000000000" pitchFamily="49" charset="-120"/>
                <a:ea typeface="華康粗黑體" panose="020B0709000000000000" pitchFamily="49" charset="-120"/>
                <a:cs typeface="Times New Roman"/>
              </a:rPr>
              <a:t>s</a:t>
            </a:r>
            <a:r>
              <a:rPr lang="en-US" altLang="zh-TW" sz="3200" kern="100" baseline="30000" dirty="0" err="1">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，方向向西</a:t>
            </a:r>
            <a:endParaRPr lang="zh-TW" altLang="en-US" sz="3200" dirty="0">
              <a:latin typeface="華康粗黑體" panose="020B0709000000000000" pitchFamily="49" charset="-120"/>
              <a:ea typeface="華康粗黑體" panose="020B0709000000000000" pitchFamily="49" charset="-120"/>
            </a:endParaRPr>
          </a:p>
        </p:txBody>
      </p:sp>
      <p:sp>
        <p:nvSpPr>
          <p:cNvPr id="3" name="文字方塊 2"/>
          <p:cNvSpPr txBox="1"/>
          <p:nvPr/>
        </p:nvSpPr>
        <p:spPr>
          <a:xfrm>
            <a:off x="899592" y="4509120"/>
            <a:ext cx="7128792" cy="1569660"/>
          </a:xfrm>
          <a:prstGeom prst="rect">
            <a:avLst/>
          </a:prstGeom>
          <a:noFill/>
        </p:spPr>
        <p:txBody>
          <a:bodyPr wrap="square" rtlCol="0">
            <a:spAutoFit/>
          </a:bodyPr>
          <a:lstStyle/>
          <a:p>
            <a:pPr fontAlgn="auto">
              <a:spcBef>
                <a:spcPts val="0"/>
              </a:spcBef>
              <a:spcAft>
                <a:spcPts val="0"/>
              </a:spcAft>
            </a:pPr>
            <a:r>
              <a:rPr kumimoji="0" lang="zh-TW" altLang="zh-TW" sz="24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400" kern="100" dirty="0">
                <a:solidFill>
                  <a:srgbClr val="FF0000"/>
                </a:solidFill>
                <a:latin typeface="華康POP1體W9" panose="040B0909000000000000" pitchFamily="81" charset="-120"/>
                <a:ea typeface="華康POP1體W9" panose="040B0909000000000000" pitchFamily="81" charset="-120"/>
                <a:cs typeface="Times New Roman"/>
              </a:rPr>
              <a:t>(D)</a:t>
            </a:r>
            <a:endParaRPr kumimoji="0" lang="zh-TW" altLang="zh-TW" sz="24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解析：以東方為正，可得平均加速度＝（末速－初速）／時間＝（－</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10</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0</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3 m</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s</a:t>
            </a:r>
            <a:r>
              <a:rPr kumimoji="0" lang="en-US" altLang="zh-TW" sz="2400" kern="100" baseline="30000" dirty="0" err="1">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。即平均加速度為</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3 m</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s</a:t>
            </a:r>
            <a:r>
              <a:rPr kumimoji="0" lang="en-US" altLang="zh-TW" sz="2400" kern="100" baseline="30000" dirty="0" err="1">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，方向向西</a:t>
            </a:r>
            <a:r>
              <a:rPr kumimoji="0" lang="zh-TW" altLang="zh-TW" kern="100" dirty="0">
                <a:solidFill>
                  <a:srgbClr val="0000FF"/>
                </a:solidFill>
                <a:latin typeface="華康POP1體W9" panose="040B0909000000000000" pitchFamily="81" charset="-120"/>
                <a:ea typeface="華康POP1體W9" panose="040B0909000000000000" pitchFamily="81" charset="-120"/>
                <a:cs typeface="Times New Roman"/>
              </a:rPr>
              <a:t>。</a:t>
            </a:r>
            <a:endParaRPr kumimoji="0" lang="zh-TW" altLang="en-US"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99070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zh-TW" altLang="en-US" sz="5400">
                <a:solidFill>
                  <a:srgbClr val="FF0000"/>
                </a:solidFill>
                <a:ea typeface="華康勘亭流" pitchFamily="65" charset="-120"/>
              </a:rPr>
              <a:t>作用力與反作用力</a:t>
            </a:r>
          </a:p>
        </p:txBody>
      </p:sp>
      <p:sp>
        <p:nvSpPr>
          <p:cNvPr id="182275" name="Rectangle 3"/>
          <p:cNvSpPr>
            <a:spLocks noGrp="1" noChangeArrowheads="1"/>
          </p:cNvSpPr>
          <p:nvPr>
            <p:ph type="body" idx="1"/>
          </p:nvPr>
        </p:nvSpPr>
        <p:spPr/>
        <p:txBody>
          <a:bodyPr/>
          <a:lstStyle/>
          <a:p>
            <a:r>
              <a:rPr lang="zh-TW" altLang="en-US" dirty="0" smtClean="0">
                <a:solidFill>
                  <a:srgbClr val="0066FF"/>
                </a:solidFill>
                <a:latin typeface="華康粗圓體" panose="020F0709000000000000" pitchFamily="49" charset="-120"/>
                <a:ea typeface="華康粗圓體" panose="020F0709000000000000" pitchFamily="49" charset="-120"/>
              </a:rPr>
              <a:t>大小相等</a:t>
            </a:r>
            <a:endParaRPr lang="en-US" altLang="zh-TW" dirty="0" smtClean="0">
              <a:solidFill>
                <a:srgbClr val="0066FF"/>
              </a:solidFill>
              <a:latin typeface="華康粗圓體" panose="020F0709000000000000" pitchFamily="49" charset="-120"/>
              <a:ea typeface="華康粗圓體" panose="020F0709000000000000" pitchFamily="49" charset="-120"/>
            </a:endParaRPr>
          </a:p>
          <a:p>
            <a:r>
              <a:rPr lang="zh-TW" altLang="en-US" dirty="0">
                <a:solidFill>
                  <a:srgbClr val="0066FF"/>
                </a:solidFill>
                <a:latin typeface="華康粗圓體" panose="020F0709000000000000" pitchFamily="49" charset="-120"/>
                <a:ea typeface="華康粗圓體" panose="020F0709000000000000" pitchFamily="49" charset="-120"/>
              </a:rPr>
              <a:t>方向</a:t>
            </a:r>
            <a:r>
              <a:rPr lang="zh-TW" altLang="en-US" dirty="0" smtClean="0">
                <a:solidFill>
                  <a:srgbClr val="0066FF"/>
                </a:solidFill>
                <a:latin typeface="華康粗圓體" panose="020F0709000000000000" pitchFamily="49" charset="-120"/>
                <a:ea typeface="華康粗圓體" panose="020F0709000000000000" pitchFamily="49" charset="-120"/>
              </a:rPr>
              <a:t>相反</a:t>
            </a:r>
            <a:endParaRPr lang="en-US" altLang="zh-TW" dirty="0" smtClean="0">
              <a:solidFill>
                <a:srgbClr val="0066FF"/>
              </a:solidFill>
              <a:latin typeface="華康粗圓體" panose="020F0709000000000000" pitchFamily="49" charset="-120"/>
              <a:ea typeface="華康粗圓體" panose="020F0709000000000000" pitchFamily="49" charset="-120"/>
            </a:endParaRPr>
          </a:p>
          <a:p>
            <a:r>
              <a:rPr lang="zh-TW" altLang="en-US" dirty="0">
                <a:solidFill>
                  <a:srgbClr val="0066FF"/>
                </a:solidFill>
                <a:latin typeface="華康粗圓體" panose="020F0709000000000000" pitchFamily="49" charset="-120"/>
                <a:ea typeface="華康粗圓體" panose="020F0709000000000000" pitchFamily="49" charset="-120"/>
              </a:rPr>
              <a:t>作用在不同物體</a:t>
            </a:r>
            <a:r>
              <a:rPr lang="zh-TW" altLang="en-US" dirty="0" smtClean="0">
                <a:solidFill>
                  <a:srgbClr val="0066FF"/>
                </a:solidFill>
                <a:latin typeface="華康粗圓體" panose="020F0709000000000000" pitchFamily="49" charset="-120"/>
                <a:ea typeface="華康粗圓體" panose="020F0709000000000000" pitchFamily="49" charset="-120"/>
              </a:rPr>
              <a:t>上</a:t>
            </a:r>
            <a:endParaRPr lang="en-US" altLang="zh-TW" dirty="0" smtClean="0">
              <a:solidFill>
                <a:srgbClr val="0066FF"/>
              </a:solidFill>
              <a:latin typeface="華康粗圓體" panose="020F0709000000000000" pitchFamily="49" charset="-120"/>
              <a:ea typeface="華康粗圓體" panose="020F0709000000000000" pitchFamily="49" charset="-120"/>
            </a:endParaRPr>
          </a:p>
          <a:p>
            <a:r>
              <a:rPr lang="zh-TW" altLang="en-US" dirty="0">
                <a:solidFill>
                  <a:srgbClr val="0066FF"/>
                </a:solidFill>
                <a:latin typeface="華康粗圓體" panose="020F0709000000000000" pitchFamily="49" charset="-120"/>
                <a:ea typeface="華康粗圓體" panose="020F0709000000000000" pitchFamily="49" charset="-120"/>
              </a:rPr>
              <a:t>不能</a:t>
            </a:r>
            <a:r>
              <a:rPr lang="zh-TW" altLang="en-US" dirty="0" smtClean="0">
                <a:solidFill>
                  <a:srgbClr val="0066FF"/>
                </a:solidFill>
                <a:latin typeface="華康粗圓體" panose="020F0709000000000000" pitchFamily="49" charset="-120"/>
                <a:ea typeface="華康粗圓體" panose="020F0709000000000000" pitchFamily="49" charset="-120"/>
              </a:rPr>
              <a:t>抵消</a:t>
            </a:r>
            <a:endParaRPr lang="en-US" altLang="zh-TW" dirty="0" smtClean="0">
              <a:solidFill>
                <a:srgbClr val="0066FF"/>
              </a:solidFill>
              <a:latin typeface="華康粗圓體" panose="020F0709000000000000" pitchFamily="49" charset="-120"/>
              <a:ea typeface="華康粗圓體" panose="020F0709000000000000" pitchFamily="49" charset="-120"/>
            </a:endParaRPr>
          </a:p>
          <a:p>
            <a:endParaRPr lang="en-US" altLang="zh-TW" dirty="0" smtClean="0"/>
          </a:p>
          <a:p>
            <a:endParaRPr lang="zh-TW" altLang="zh-TW" dirty="0"/>
          </a:p>
        </p:txBody>
      </p:sp>
    </p:spTree>
    <p:extLst>
      <p:ext uri="{BB962C8B-B14F-4D97-AF65-F5344CB8AC3E}">
        <p14:creationId xmlns:p14="http://schemas.microsoft.com/office/powerpoint/2010/main" val="29572983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68313" y="333375"/>
            <a:ext cx="8229600" cy="3024188"/>
          </a:xfrm>
        </p:spPr>
        <p:txBody>
          <a:bodyPr/>
          <a:lstStyle/>
          <a:p>
            <a:pPr>
              <a:lnSpc>
                <a:spcPct val="90000"/>
              </a:lnSpc>
            </a:pPr>
            <a:r>
              <a:rPr lang="en-US" altLang="zh-TW"/>
              <a:t>103</a:t>
            </a:r>
          </a:p>
          <a:p>
            <a:pPr>
              <a:lnSpc>
                <a:spcPct val="90000"/>
              </a:lnSpc>
            </a:pPr>
            <a:r>
              <a:rPr lang="zh-TW" altLang="en-US"/>
              <a:t>地球與火星的質量比約為</a:t>
            </a:r>
            <a:r>
              <a:rPr lang="en-US" altLang="zh-TW"/>
              <a:t>10</a:t>
            </a:r>
            <a:r>
              <a:rPr lang="zh-TW" altLang="en-US"/>
              <a:t>：</a:t>
            </a:r>
            <a:r>
              <a:rPr lang="en-US" altLang="zh-TW"/>
              <a:t>1</a:t>
            </a:r>
            <a:r>
              <a:rPr lang="zh-TW" altLang="en-US"/>
              <a:t>，若兩者間距離為</a:t>
            </a:r>
            <a:r>
              <a:rPr lang="en-US" altLang="zh-TW"/>
              <a:t>R</a:t>
            </a:r>
            <a:r>
              <a:rPr lang="zh-TW" altLang="en-US"/>
              <a:t>時，地球作用於火星的萬有引力大小為</a:t>
            </a:r>
            <a:r>
              <a:rPr lang="en-US" altLang="zh-TW"/>
              <a:t>F</a:t>
            </a:r>
            <a:r>
              <a:rPr lang="en-US" altLang="zh-TW" baseline="-25000"/>
              <a:t>l</a:t>
            </a:r>
            <a:r>
              <a:rPr lang="zh-TW" altLang="en-US"/>
              <a:t>，火星作用於地球的萬有引力大小為</a:t>
            </a:r>
            <a:r>
              <a:rPr lang="en-US" altLang="zh-TW"/>
              <a:t>F</a:t>
            </a:r>
            <a:r>
              <a:rPr lang="en-US" altLang="zh-TW" baseline="-25000"/>
              <a:t>2</a:t>
            </a:r>
            <a:r>
              <a:rPr lang="zh-TW" altLang="en-US"/>
              <a:t>，則</a:t>
            </a:r>
            <a:r>
              <a:rPr lang="en-US" altLang="zh-TW"/>
              <a:t>F</a:t>
            </a:r>
            <a:r>
              <a:rPr lang="en-US" altLang="zh-TW" baseline="-25000"/>
              <a:t>l</a:t>
            </a:r>
            <a:r>
              <a:rPr lang="zh-TW" altLang="en-US"/>
              <a:t>：</a:t>
            </a:r>
            <a:r>
              <a:rPr lang="en-US" altLang="zh-TW"/>
              <a:t>F</a:t>
            </a:r>
            <a:r>
              <a:rPr lang="en-US" altLang="zh-TW" baseline="-25000"/>
              <a:t>2</a:t>
            </a:r>
            <a:r>
              <a:rPr lang="zh-TW" altLang="en-US"/>
              <a:t>為下列何者？ </a:t>
            </a:r>
            <a:r>
              <a:rPr lang="en-US" altLang="zh-TW"/>
              <a:t>(A) 1</a:t>
            </a:r>
            <a:r>
              <a:rPr lang="zh-TW" altLang="en-US"/>
              <a:t>：</a:t>
            </a:r>
            <a:r>
              <a:rPr lang="en-US" altLang="zh-TW"/>
              <a:t>1</a:t>
            </a:r>
            <a:r>
              <a:rPr lang="zh-TW" altLang="en-US"/>
              <a:t>　</a:t>
            </a:r>
            <a:r>
              <a:rPr lang="en-US" altLang="zh-TW"/>
              <a:t>(B) 10</a:t>
            </a:r>
            <a:r>
              <a:rPr lang="zh-TW" altLang="en-US"/>
              <a:t>：</a:t>
            </a:r>
            <a:r>
              <a:rPr lang="en-US" altLang="zh-TW"/>
              <a:t>1</a:t>
            </a:r>
            <a:r>
              <a:rPr lang="zh-TW" altLang="en-US"/>
              <a:t>　</a:t>
            </a:r>
            <a:r>
              <a:rPr lang="en-US" altLang="zh-TW"/>
              <a:t>(C) 1</a:t>
            </a:r>
            <a:r>
              <a:rPr lang="zh-TW" altLang="en-US"/>
              <a:t>：</a:t>
            </a:r>
            <a:r>
              <a:rPr lang="en-US" altLang="zh-TW"/>
              <a:t>100</a:t>
            </a:r>
            <a:r>
              <a:rPr lang="zh-TW" altLang="en-US"/>
              <a:t>　</a:t>
            </a:r>
            <a:r>
              <a:rPr lang="en-US" altLang="zh-TW"/>
              <a:t>(D) 100</a:t>
            </a:r>
            <a:r>
              <a:rPr lang="zh-TW" altLang="en-US"/>
              <a:t>：</a:t>
            </a:r>
            <a:r>
              <a:rPr lang="en-US" altLang="zh-TW"/>
              <a:t>1 </a:t>
            </a:r>
          </a:p>
        </p:txBody>
      </p:sp>
      <p:sp>
        <p:nvSpPr>
          <p:cNvPr id="16388" name="Rectangle 4"/>
          <p:cNvSpPr>
            <a:spLocks noChangeArrowheads="1"/>
          </p:cNvSpPr>
          <p:nvPr/>
        </p:nvSpPr>
        <p:spPr bwMode="auto">
          <a:xfrm>
            <a:off x="6011863" y="4797425"/>
            <a:ext cx="1385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 </a:t>
            </a:r>
          </a:p>
        </p:txBody>
      </p:sp>
    </p:spTree>
    <p:extLst>
      <p:ext uri="{BB962C8B-B14F-4D97-AF65-F5344CB8AC3E}">
        <p14:creationId xmlns:p14="http://schemas.microsoft.com/office/powerpoint/2010/main" val="507618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additive="base">
                                        <p:cTn id="7" dur="500" fill="hold"/>
                                        <p:tgtEl>
                                          <p:spTgt spid="16388"/>
                                        </p:tgtEl>
                                        <p:attrNameLst>
                                          <p:attrName>ppt_x</p:attrName>
                                        </p:attrNameLst>
                                      </p:cBhvr>
                                      <p:tavLst>
                                        <p:tav tm="0">
                                          <p:val>
                                            <p:strVal val="#ppt_x"/>
                                          </p:val>
                                        </p:tav>
                                        <p:tav tm="100000">
                                          <p:val>
                                            <p:strVal val="#ppt_x"/>
                                          </p:val>
                                        </p:tav>
                                      </p:tavLst>
                                    </p:anim>
                                    <p:anim calcmode="lin" valueType="num">
                                      <p:cBhvr additive="base">
                                        <p:cTn id="8"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body" idx="1"/>
          </p:nvPr>
        </p:nvSpPr>
        <p:spPr>
          <a:xfrm>
            <a:off x="395288" y="620713"/>
            <a:ext cx="8229600" cy="5256212"/>
          </a:xfrm>
        </p:spPr>
        <p:txBody>
          <a:bodyPr/>
          <a:lstStyle/>
          <a:p>
            <a:pPr>
              <a:lnSpc>
                <a:spcPct val="80000"/>
              </a:lnSpc>
            </a:pPr>
            <a:r>
              <a:rPr kumimoji="0" lang="en-US" altLang="zh-TW" sz="2800">
                <a:solidFill>
                  <a:srgbClr val="FF0000"/>
                </a:solidFill>
                <a:latin typeface="華康細黑體" pitchFamily="49" charset="-120"/>
                <a:ea typeface="華康細黑體" pitchFamily="49" charset="-120"/>
              </a:rPr>
              <a:t>104</a:t>
            </a:r>
          </a:p>
          <a:p>
            <a:pPr>
              <a:lnSpc>
                <a:spcPct val="80000"/>
              </a:lnSpc>
            </a:pPr>
            <a:r>
              <a:rPr kumimoji="0" lang="zh-TW" altLang="en-US" sz="2800">
                <a:latin typeface="華康中圓體" pitchFamily="49" charset="-120"/>
                <a:ea typeface="華康中圓體" pitchFamily="49" charset="-120"/>
              </a:rPr>
              <a:t>阿</a:t>
            </a:r>
            <a:r>
              <a:rPr lang="zh-TW" altLang="en-US" sz="2800">
                <a:latin typeface="華康中圓體" pitchFamily="49" charset="-120"/>
                <a:ea typeface="華康中圓體" pitchFamily="49" charset="-120"/>
              </a:rPr>
              <a:t>問以手施一大小為</a:t>
            </a:r>
            <a:r>
              <a:rPr lang="en-US" altLang="zh-TW" sz="2800">
                <a:latin typeface="華康中圓體" pitchFamily="49" charset="-120"/>
                <a:ea typeface="華康中圓體" pitchFamily="49" charset="-120"/>
              </a:rPr>
              <a:t>F</a:t>
            </a:r>
            <a:r>
              <a:rPr lang="zh-TW" altLang="en-US" sz="2800">
                <a:latin typeface="華康中圓體" pitchFamily="49" charset="-120"/>
                <a:ea typeface="華康中圓體" pitchFamily="49" charset="-120"/>
              </a:rPr>
              <a:t>的作用力，水平向東推木樁，木樁仍然立著不動，手受到木樁回推一個反作用力。關於其反作用力的作用情形，下列何者正確？　</a:t>
            </a:r>
          </a:p>
          <a:p>
            <a:pPr>
              <a:lnSpc>
                <a:spcPct val="80000"/>
              </a:lnSpc>
              <a:buFontTx/>
              <a:buNone/>
            </a:pPr>
            <a:r>
              <a:rPr lang="en-US" altLang="zh-TW" sz="2800">
                <a:latin typeface="華康中圓體" pitchFamily="49" charset="-120"/>
                <a:ea typeface="華康中圓體" pitchFamily="49" charset="-120"/>
              </a:rPr>
              <a:t>(A)</a:t>
            </a:r>
            <a:r>
              <a:rPr lang="zh-TW" altLang="en-US" sz="2800">
                <a:latin typeface="華康中圓體" pitchFamily="49" charset="-120"/>
                <a:ea typeface="華康中圓體" pitchFamily="49" charset="-120"/>
              </a:rPr>
              <a:t>木樁同時以大小為</a:t>
            </a:r>
            <a:r>
              <a:rPr lang="en-US" altLang="zh-TW" sz="2800">
                <a:latin typeface="華康中圓體" pitchFamily="49" charset="-120"/>
                <a:ea typeface="華康中圓體" pitchFamily="49" charset="-120"/>
              </a:rPr>
              <a:t>F</a:t>
            </a:r>
            <a:r>
              <a:rPr lang="zh-TW" altLang="en-US" sz="2800">
                <a:latin typeface="華康中圓體" pitchFamily="49" charset="-120"/>
                <a:ea typeface="華康中圓體" pitchFamily="49" charset="-120"/>
              </a:rPr>
              <a:t>的反作用力，水平向西回推阿問的手　</a:t>
            </a:r>
          </a:p>
          <a:p>
            <a:pPr>
              <a:lnSpc>
                <a:spcPct val="80000"/>
              </a:lnSpc>
              <a:buFontTx/>
              <a:buNone/>
            </a:pPr>
            <a:r>
              <a:rPr lang="en-US" altLang="zh-TW" sz="2800">
                <a:latin typeface="華康中圓體" pitchFamily="49" charset="-120"/>
                <a:ea typeface="華康中圓體" pitchFamily="49" charset="-120"/>
              </a:rPr>
              <a:t>(B)</a:t>
            </a:r>
            <a:r>
              <a:rPr lang="zh-TW" altLang="en-US" sz="2800">
                <a:latin typeface="華康中圓體" pitchFamily="49" charset="-120"/>
                <a:ea typeface="華康中圓體" pitchFamily="49" charset="-120"/>
              </a:rPr>
              <a:t>木樁同時以大小大於</a:t>
            </a:r>
            <a:r>
              <a:rPr lang="en-US" altLang="zh-TW" sz="2800">
                <a:latin typeface="華康中圓體" pitchFamily="49" charset="-120"/>
                <a:ea typeface="華康中圓體" pitchFamily="49" charset="-120"/>
              </a:rPr>
              <a:t>F</a:t>
            </a:r>
            <a:r>
              <a:rPr lang="zh-TW" altLang="en-US" sz="2800">
                <a:latin typeface="華康中圓體" pitchFamily="49" charset="-120"/>
                <a:ea typeface="華康中圓體" pitchFamily="49" charset="-120"/>
              </a:rPr>
              <a:t>的反作用力，水平向西回推阿問的手　</a:t>
            </a:r>
          </a:p>
          <a:p>
            <a:pPr>
              <a:lnSpc>
                <a:spcPct val="80000"/>
              </a:lnSpc>
              <a:buFontTx/>
              <a:buNone/>
            </a:pPr>
            <a:r>
              <a:rPr lang="en-US" altLang="zh-TW" sz="2800">
                <a:latin typeface="華康中圓體" pitchFamily="49" charset="-120"/>
                <a:ea typeface="華康中圓體" pitchFamily="49" charset="-120"/>
              </a:rPr>
              <a:t>(C)</a:t>
            </a:r>
            <a:r>
              <a:rPr lang="zh-TW" altLang="en-US" sz="2800">
                <a:latin typeface="華康中圓體" pitchFamily="49" charset="-120"/>
                <a:ea typeface="華康中圓體" pitchFamily="49" charset="-120"/>
              </a:rPr>
              <a:t>木樁同時以大小為</a:t>
            </a:r>
            <a:r>
              <a:rPr lang="en-US" altLang="zh-TW" sz="2800">
                <a:latin typeface="華康中圓體" pitchFamily="49" charset="-120"/>
                <a:ea typeface="華康中圓體" pitchFamily="49" charset="-120"/>
              </a:rPr>
              <a:t>F</a:t>
            </a:r>
            <a:r>
              <a:rPr lang="zh-TW" altLang="en-US" sz="2800">
                <a:latin typeface="華康中圓體" pitchFamily="49" charset="-120"/>
                <a:ea typeface="華康中圓體" pitchFamily="49" charset="-120"/>
              </a:rPr>
              <a:t>的反作用力，水平向東回推阿問的手　</a:t>
            </a:r>
          </a:p>
          <a:p>
            <a:pPr>
              <a:lnSpc>
                <a:spcPct val="80000"/>
              </a:lnSpc>
              <a:buFontTx/>
              <a:buNone/>
            </a:pPr>
            <a:r>
              <a:rPr lang="en-US" altLang="zh-TW" sz="2800">
                <a:latin typeface="華康中圓體" pitchFamily="49" charset="-120"/>
                <a:ea typeface="華康中圓體" pitchFamily="49" charset="-120"/>
              </a:rPr>
              <a:t>(D)</a:t>
            </a:r>
            <a:r>
              <a:rPr lang="zh-TW" altLang="en-US" sz="2800">
                <a:latin typeface="華康中圓體" pitchFamily="49" charset="-120"/>
                <a:ea typeface="華康中圓體" pitchFamily="49" charset="-120"/>
              </a:rPr>
              <a:t>木樁同時以大小大於</a:t>
            </a:r>
            <a:r>
              <a:rPr lang="en-US" altLang="zh-TW" sz="2800">
                <a:latin typeface="華康中圓體" pitchFamily="49" charset="-120"/>
                <a:ea typeface="華康中圓體" pitchFamily="49" charset="-120"/>
              </a:rPr>
              <a:t>F</a:t>
            </a:r>
            <a:r>
              <a:rPr lang="zh-TW" altLang="en-US" sz="2800">
                <a:latin typeface="華康中圓體" pitchFamily="49" charset="-120"/>
                <a:ea typeface="華康中圓體" pitchFamily="49" charset="-120"/>
              </a:rPr>
              <a:t>的反作用力，水平向東回推阿問的手 </a:t>
            </a:r>
          </a:p>
        </p:txBody>
      </p:sp>
      <p:sp>
        <p:nvSpPr>
          <p:cNvPr id="224259" name="Rectangle 3"/>
          <p:cNvSpPr>
            <a:spLocks noChangeArrowheads="1"/>
          </p:cNvSpPr>
          <p:nvPr/>
        </p:nvSpPr>
        <p:spPr bwMode="auto">
          <a:xfrm>
            <a:off x="7235825" y="5876925"/>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r>
              <a:rPr lang="en-US" altLang="zh-TW">
                <a:solidFill>
                  <a:srgbClr val="000000"/>
                </a:solidFill>
              </a:rPr>
              <a:t> </a:t>
            </a:r>
          </a:p>
        </p:txBody>
      </p:sp>
    </p:spTree>
    <p:extLst>
      <p:ext uri="{BB962C8B-B14F-4D97-AF65-F5344CB8AC3E}">
        <p14:creationId xmlns:p14="http://schemas.microsoft.com/office/powerpoint/2010/main" val="2308935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4259"/>
                                        </p:tgtEl>
                                        <p:attrNameLst>
                                          <p:attrName>style.visibility</p:attrName>
                                        </p:attrNameLst>
                                      </p:cBhvr>
                                      <p:to>
                                        <p:strVal val="visible"/>
                                      </p:to>
                                    </p:set>
                                    <p:animEffect transition="in" filter="box(in)">
                                      <p:cBhvr>
                                        <p:cTn id="7" dur="500"/>
                                        <p:tgtEl>
                                          <p:spTgt spid="224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146503"/>
            <a:ext cx="8429625" cy="6050887"/>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109</a:t>
            </a:r>
            <a:r>
              <a:rPr lang="en-US" altLang="zh-TW" sz="3200" dirty="0">
                <a:solidFill>
                  <a:srgbClr val="000000"/>
                </a:solidFill>
                <a:latin typeface="Times New Roman"/>
                <a:ea typeface="標楷體" pitchFamily="65" charset="-120"/>
              </a:rPr>
              <a:t>.	45</a:t>
            </a:r>
            <a:r>
              <a:rPr lang="zh-TW" altLang="en-US" sz="3200" u="sng" dirty="0">
                <a:solidFill>
                  <a:srgbClr val="000000"/>
                </a:solidFill>
                <a:latin typeface="Times New Roman"/>
                <a:ea typeface="標楷體" pitchFamily="65" charset="-120"/>
              </a:rPr>
              <a:t>俊傑</a:t>
            </a:r>
            <a:r>
              <a:rPr lang="zh-TW" altLang="en-US" sz="3200" dirty="0">
                <a:solidFill>
                  <a:srgbClr val="000000"/>
                </a:solidFill>
                <a:latin typeface="Times New Roman"/>
                <a:ea typeface="標楷體" pitchFamily="65" charset="-120"/>
              </a:rPr>
              <a:t>與</a:t>
            </a:r>
            <a:r>
              <a:rPr lang="zh-TW" altLang="en-US" sz="3200" u="sng" dirty="0">
                <a:solidFill>
                  <a:srgbClr val="000000"/>
                </a:solidFill>
                <a:latin typeface="Times New Roman"/>
                <a:ea typeface="標楷體" pitchFamily="65" charset="-120"/>
              </a:rPr>
              <a:t>美玲</a:t>
            </a:r>
            <a:r>
              <a:rPr lang="zh-TW" altLang="en-US" sz="3200" dirty="0">
                <a:solidFill>
                  <a:srgbClr val="000000"/>
                </a:solidFill>
                <a:latin typeface="Times New Roman"/>
                <a:ea typeface="標楷體" pitchFamily="65" charset="-120"/>
              </a:rPr>
              <a:t>對於萬有引力定律分別提出以下看法：</a:t>
            </a:r>
          </a:p>
          <a:p>
            <a:pPr marL="1806575" indent="-1262063" algn="just">
              <a:lnSpc>
                <a:spcPct val="110000"/>
              </a:lnSpc>
            </a:pPr>
            <a:r>
              <a:rPr lang="zh-TW" altLang="en-US" sz="3200" u="sng" dirty="0">
                <a:solidFill>
                  <a:srgbClr val="000000"/>
                </a:solidFill>
                <a:latin typeface="Times New Roman"/>
                <a:ea typeface="標楷體" pitchFamily="65" charset="-120"/>
              </a:rPr>
              <a:t>俊傑</a:t>
            </a:r>
            <a:r>
              <a:rPr lang="zh-TW" altLang="en-US" sz="3200" dirty="0">
                <a:solidFill>
                  <a:srgbClr val="000000"/>
                </a:solidFill>
                <a:latin typeface="Times New Roman"/>
                <a:ea typeface="標楷體" pitchFamily="65" charset="-120"/>
              </a:rPr>
              <a:t>：舉例來說，我桌上的橡皮擦，它以相同大小的力吸引著宇宙中的每一個物體，這種力就是萬有引力。</a:t>
            </a:r>
          </a:p>
          <a:p>
            <a:pPr marL="1806575" indent="-1262063" algn="just">
              <a:lnSpc>
                <a:spcPct val="110000"/>
              </a:lnSpc>
            </a:pPr>
            <a:r>
              <a:rPr lang="zh-TW" altLang="en-US" sz="3200" u="sng" dirty="0">
                <a:solidFill>
                  <a:srgbClr val="000000"/>
                </a:solidFill>
                <a:latin typeface="Times New Roman"/>
                <a:ea typeface="標楷體" pitchFamily="65" charset="-120"/>
              </a:rPr>
              <a:t>美玲</a:t>
            </a:r>
            <a:r>
              <a:rPr lang="zh-TW" altLang="en-US" sz="3200" dirty="0">
                <a:solidFill>
                  <a:srgbClr val="000000"/>
                </a:solidFill>
                <a:latin typeface="Times New Roman"/>
                <a:ea typeface="標楷體" pitchFamily="65" charset="-120"/>
              </a:rPr>
              <a:t>：舉例來說，我腳底下的地球，它的質量非常大，所以它作用於我的萬有引力會遠大於我作用於它的萬有引力。</a:t>
            </a:r>
          </a:p>
          <a:p>
            <a:pPr marL="541338" indent="-541338" algn="just">
              <a:lnSpc>
                <a:spcPct val="110000"/>
              </a:lnSpc>
            </a:pPr>
            <a:r>
              <a:rPr lang="en-US" altLang="zh-TW" sz="3200" dirty="0">
                <a:solidFill>
                  <a:srgbClr val="000000"/>
                </a:solidFill>
                <a:latin typeface="Times New Roman"/>
                <a:ea typeface="標楷體" pitchFamily="65" charset="-120"/>
              </a:rPr>
              <a:t>	</a:t>
            </a:r>
            <a:r>
              <a:rPr lang="zh-TW" altLang="en-US" sz="3200" dirty="0">
                <a:solidFill>
                  <a:srgbClr val="000000"/>
                </a:solidFill>
                <a:latin typeface="Times New Roman"/>
                <a:ea typeface="標楷體" pitchFamily="65" charset="-120"/>
              </a:rPr>
              <a:t>關於兩人的看法是否符合萬有引力定律，下列何者正確？</a:t>
            </a:r>
          </a:p>
        </p:txBody>
      </p:sp>
    </p:spTree>
    <p:extLst>
      <p:ext uri="{BB962C8B-B14F-4D97-AF65-F5344CB8AC3E}">
        <p14:creationId xmlns:p14="http://schemas.microsoft.com/office/powerpoint/2010/main" val="51696353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838200" y="614589"/>
            <a:ext cx="7915274" cy="2259080"/>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(A)</a:t>
            </a:r>
            <a:r>
              <a:rPr lang="zh-TW" altLang="en-US" sz="3200">
                <a:solidFill>
                  <a:srgbClr val="000000"/>
                </a:solidFill>
                <a:latin typeface="Times New Roman"/>
                <a:ea typeface="標楷體" pitchFamily="65" charset="-120"/>
              </a:rPr>
              <a:t>兩人的看法均符合</a:t>
            </a:r>
          </a:p>
          <a:p>
            <a:pPr marL="541338" indent="-541338" algn="just">
              <a:lnSpc>
                <a:spcPct val="110000"/>
              </a:lnSpc>
            </a:pPr>
            <a:r>
              <a:rPr lang="en-US" altLang="zh-TW" sz="3200">
                <a:solidFill>
                  <a:srgbClr val="000000"/>
                </a:solidFill>
                <a:latin typeface="Times New Roman"/>
                <a:ea typeface="標楷體" pitchFamily="65" charset="-120"/>
              </a:rPr>
              <a:t>(B)</a:t>
            </a:r>
            <a:r>
              <a:rPr lang="zh-TW" altLang="en-US" sz="3200">
                <a:solidFill>
                  <a:srgbClr val="000000"/>
                </a:solidFill>
                <a:latin typeface="Times New Roman"/>
                <a:ea typeface="標楷體" pitchFamily="65" charset="-120"/>
              </a:rPr>
              <a:t>兩人的看法均不符合</a:t>
            </a:r>
          </a:p>
          <a:p>
            <a:pPr marL="541338" indent="-541338" algn="just">
              <a:lnSpc>
                <a:spcPct val="110000"/>
              </a:lnSpc>
            </a:pPr>
            <a:r>
              <a:rPr lang="en-US" altLang="zh-TW" sz="3200">
                <a:solidFill>
                  <a:srgbClr val="000000"/>
                </a:solidFill>
                <a:latin typeface="Times New Roman"/>
                <a:ea typeface="標楷體" pitchFamily="65" charset="-120"/>
              </a:rPr>
              <a:t>(C)</a:t>
            </a:r>
            <a:r>
              <a:rPr lang="zh-TW" altLang="en-US" sz="3200">
                <a:solidFill>
                  <a:srgbClr val="000000"/>
                </a:solidFill>
                <a:latin typeface="Times New Roman"/>
                <a:ea typeface="標楷體" pitchFamily="65" charset="-120"/>
              </a:rPr>
              <a:t>只有</a:t>
            </a:r>
            <a:r>
              <a:rPr lang="zh-TW" altLang="en-US" sz="3200" u="sng">
                <a:solidFill>
                  <a:srgbClr val="000000"/>
                </a:solidFill>
                <a:latin typeface="Times New Roman"/>
                <a:ea typeface="標楷體" pitchFamily="65" charset="-120"/>
              </a:rPr>
              <a:t>俊傑</a:t>
            </a:r>
            <a:r>
              <a:rPr lang="zh-TW" altLang="en-US" sz="3200">
                <a:solidFill>
                  <a:srgbClr val="000000"/>
                </a:solidFill>
                <a:latin typeface="Times New Roman"/>
                <a:ea typeface="標楷體" pitchFamily="65" charset="-120"/>
              </a:rPr>
              <a:t>的看法符合</a:t>
            </a:r>
          </a:p>
          <a:p>
            <a:pPr marL="541338" indent="-541338" algn="just">
              <a:lnSpc>
                <a:spcPct val="110000"/>
              </a:lnSpc>
            </a:pPr>
            <a:r>
              <a:rPr lang="en-US" altLang="zh-TW" sz="3200">
                <a:solidFill>
                  <a:srgbClr val="000000"/>
                </a:solidFill>
                <a:latin typeface="Times New Roman"/>
                <a:ea typeface="標楷體" pitchFamily="65" charset="-120"/>
              </a:rPr>
              <a:t>(D)</a:t>
            </a:r>
            <a:r>
              <a:rPr lang="zh-TW" altLang="en-US" sz="3200">
                <a:solidFill>
                  <a:srgbClr val="000000"/>
                </a:solidFill>
                <a:latin typeface="Times New Roman"/>
                <a:ea typeface="標楷體" pitchFamily="65" charset="-120"/>
              </a:rPr>
              <a:t>只有</a:t>
            </a:r>
            <a:r>
              <a:rPr lang="zh-TW" altLang="en-US" sz="3200" u="sng">
                <a:solidFill>
                  <a:srgbClr val="000000"/>
                </a:solidFill>
                <a:latin typeface="Times New Roman"/>
                <a:ea typeface="標楷體" pitchFamily="65" charset="-120"/>
              </a:rPr>
              <a:t>美玲</a:t>
            </a:r>
            <a:r>
              <a:rPr lang="zh-TW" altLang="en-US" sz="3200">
                <a:solidFill>
                  <a:srgbClr val="000000"/>
                </a:solidFill>
                <a:latin typeface="Times New Roman"/>
                <a:ea typeface="標楷體" pitchFamily="65" charset="-120"/>
              </a:rPr>
              <a:t>的看法符合</a:t>
            </a:r>
          </a:p>
        </p:txBody>
      </p:sp>
    </p:spTree>
    <p:extLst>
      <p:ext uri="{BB962C8B-B14F-4D97-AF65-F5344CB8AC3E}">
        <p14:creationId xmlns:p14="http://schemas.microsoft.com/office/powerpoint/2010/main" val="635372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88640"/>
            <a:ext cx="8229600" cy="5937523"/>
          </a:xfrm>
        </p:spPr>
        <p:txBody>
          <a:bodyPr>
            <a:normAutofit fontScale="92500" lnSpcReduction="20000"/>
          </a:bodyPr>
          <a:lstStyle/>
          <a:p>
            <a:pPr marL="0" indent="0" algn="just">
              <a:lnSpc>
                <a:spcPct val="120000"/>
              </a:lnSpc>
              <a:spcAft>
                <a:spcPts val="0"/>
              </a:spcAft>
              <a:buNone/>
              <a:tabLst>
                <a:tab pos="684530" algn="r"/>
                <a:tab pos="1431290" algn="l"/>
                <a:tab pos="2302510" algn="l"/>
                <a:tab pos="3182620" algn="l"/>
              </a:tabLst>
            </a:pPr>
            <a:r>
              <a:rPr lang="en-US" altLang="zh-TW" dirty="0">
                <a:latin typeface="Times New Roman"/>
                <a:ea typeface="標楷體"/>
              </a:rPr>
              <a:t>	43.	</a:t>
            </a:r>
            <a:r>
              <a:rPr lang="zh-TW" altLang="zh-TW" u="sng" dirty="0">
                <a:latin typeface="Times New Roman"/>
                <a:ea typeface="標楷體"/>
              </a:rPr>
              <a:t>牧牧</a:t>
            </a:r>
            <a:r>
              <a:rPr lang="zh-TW" altLang="zh-TW" dirty="0">
                <a:latin typeface="Times New Roman"/>
                <a:ea typeface="標楷體"/>
              </a:rPr>
              <a:t>和</a:t>
            </a:r>
            <a:r>
              <a:rPr lang="zh-TW" altLang="zh-TW" u="sng" dirty="0">
                <a:latin typeface="Times New Roman"/>
                <a:ea typeface="標楷體"/>
              </a:rPr>
              <a:t>小歡</a:t>
            </a:r>
            <a:r>
              <a:rPr lang="zh-TW" altLang="zh-TW" dirty="0">
                <a:latin typeface="Times New Roman"/>
                <a:ea typeface="標楷體"/>
              </a:rPr>
              <a:t>兩人針對步驟</a:t>
            </a:r>
            <a:r>
              <a:rPr lang="en-US" altLang="zh-TW" dirty="0">
                <a:latin typeface="Times New Roman"/>
                <a:ea typeface="標楷體"/>
              </a:rPr>
              <a:t>4</a:t>
            </a:r>
            <a:r>
              <a:rPr lang="zh-TW" altLang="zh-TW" dirty="0">
                <a:latin typeface="Times New Roman"/>
                <a:ea typeface="標楷體"/>
              </a:rPr>
              <a:t>，各自提出檢測方法：</a:t>
            </a:r>
          </a:p>
          <a:p>
            <a:pPr marL="720725" indent="0" algn="just">
              <a:lnSpc>
                <a:spcPct val="120000"/>
              </a:lnSpc>
              <a:spcAft>
                <a:spcPts val="0"/>
              </a:spcAft>
              <a:buNone/>
              <a:tabLst>
                <a:tab pos="684530" algn="r"/>
                <a:tab pos="1431290" algn="l"/>
                <a:tab pos="2302510" algn="l"/>
                <a:tab pos="3182620" algn="l"/>
                <a:tab pos="1431290" algn="l"/>
                <a:tab pos="2302510" algn="l"/>
                <a:tab pos="3182620" algn="l"/>
              </a:tabLst>
            </a:pPr>
            <a:r>
              <a:rPr lang="zh-TW" altLang="zh-TW" u="sng" dirty="0">
                <a:latin typeface="Times New Roman"/>
                <a:ea typeface="標楷體"/>
              </a:rPr>
              <a:t>牧牧</a:t>
            </a:r>
            <a:r>
              <a:rPr lang="zh-TW" altLang="zh-TW" dirty="0">
                <a:latin typeface="Times New Roman"/>
                <a:ea typeface="標楷體"/>
              </a:rPr>
              <a:t>：如圖</a:t>
            </a:r>
            <a:r>
              <a:rPr lang="en-US" altLang="zh-TW" dirty="0">
                <a:latin typeface="Times New Roman"/>
                <a:ea typeface="標楷體"/>
              </a:rPr>
              <a:t>(</a:t>
            </a:r>
            <a:r>
              <a:rPr lang="zh-TW" altLang="zh-TW" dirty="0">
                <a:latin typeface="Times New Roman"/>
                <a:ea typeface="標楷體"/>
              </a:rPr>
              <a:t>二十三</a:t>
            </a:r>
            <a:r>
              <a:rPr lang="en-US" altLang="zh-TW" dirty="0">
                <a:latin typeface="Times New Roman"/>
                <a:ea typeface="標楷體"/>
              </a:rPr>
              <a:t>)</a:t>
            </a:r>
            <a:r>
              <a:rPr lang="zh-TW" altLang="zh-TW" dirty="0">
                <a:latin typeface="Times New Roman"/>
                <a:ea typeface="標楷體"/>
              </a:rPr>
              <a:t>所示，在集氣瓶中加入適量的澄清石灰水溶液，搖晃後，若變混濁，表示有二氧化碳，以推測收集氣體的過程，發酵還在進行。</a:t>
            </a:r>
          </a:p>
          <a:p>
            <a:pPr marL="720725" indent="0" algn="just">
              <a:lnSpc>
                <a:spcPct val="120000"/>
              </a:lnSpc>
              <a:spcAft>
                <a:spcPts val="0"/>
              </a:spcAft>
              <a:buNone/>
              <a:tabLst>
                <a:tab pos="684530" algn="r"/>
                <a:tab pos="1431290" algn="l"/>
                <a:tab pos="2302510" algn="l"/>
                <a:tab pos="3182620" algn="l"/>
                <a:tab pos="1431290" algn="l"/>
                <a:tab pos="2302510" algn="l"/>
                <a:tab pos="3182620" algn="l"/>
              </a:tabLst>
            </a:pPr>
            <a:r>
              <a:rPr lang="zh-TW" altLang="zh-TW" u="sng" dirty="0">
                <a:latin typeface="Times New Roman"/>
                <a:ea typeface="標楷體"/>
              </a:rPr>
              <a:t>小歡</a:t>
            </a:r>
            <a:r>
              <a:rPr lang="zh-TW" altLang="zh-TW" dirty="0">
                <a:latin typeface="Times New Roman"/>
                <a:ea typeface="標楷體"/>
              </a:rPr>
              <a:t>：如圖</a:t>
            </a:r>
            <a:r>
              <a:rPr lang="en-US" altLang="zh-TW" dirty="0">
                <a:latin typeface="Times New Roman"/>
                <a:ea typeface="標楷體"/>
              </a:rPr>
              <a:t>(</a:t>
            </a:r>
            <a:r>
              <a:rPr lang="zh-TW" altLang="zh-TW" dirty="0">
                <a:latin typeface="Times New Roman"/>
                <a:ea typeface="標楷體"/>
              </a:rPr>
              <a:t>二十四</a:t>
            </a:r>
            <a:r>
              <a:rPr lang="en-US" altLang="zh-TW" dirty="0">
                <a:latin typeface="Times New Roman"/>
                <a:ea typeface="標楷體"/>
              </a:rPr>
              <a:t>)</a:t>
            </a:r>
            <a:r>
              <a:rPr lang="zh-TW" altLang="zh-TW" dirty="0">
                <a:latin typeface="Times New Roman"/>
                <a:ea typeface="標楷體"/>
              </a:rPr>
              <a:t>所示，將有火焰的線香放入集氣瓶內，若線香持續燃燒，表示有助燃性氣體，以推測收集氣體的過程，發酵還在進行。</a:t>
            </a:r>
          </a:p>
          <a:p>
            <a:pPr marL="719455" indent="0" algn="just">
              <a:lnSpc>
                <a:spcPct val="120000"/>
              </a:lnSpc>
              <a:spcAft>
                <a:spcPts val="0"/>
              </a:spcAft>
              <a:buNone/>
              <a:tabLst>
                <a:tab pos="684530" algn="r"/>
                <a:tab pos="1431290" algn="l"/>
                <a:tab pos="2302510" algn="l"/>
                <a:tab pos="3182620" algn="l"/>
              </a:tabLst>
            </a:pPr>
            <a:r>
              <a:rPr lang="zh-TW" altLang="zh-TW" dirty="0">
                <a:latin typeface="Times New Roman"/>
                <a:ea typeface="標楷體"/>
              </a:rPr>
              <a:t>依據實驗內容，判斷兩人的檢測說明是否合理？</a:t>
            </a:r>
          </a:p>
          <a:p>
            <a:pPr marL="0" indent="0">
              <a:buNone/>
            </a:pPr>
            <a:endParaRPr lang="zh-TW" altLang="en-US" dirty="0"/>
          </a:p>
        </p:txBody>
      </p:sp>
    </p:spTree>
    <p:extLst>
      <p:ext uri="{BB962C8B-B14F-4D97-AF65-F5344CB8AC3E}">
        <p14:creationId xmlns:p14="http://schemas.microsoft.com/office/powerpoint/2010/main" val="2476686800"/>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68313" y="549275"/>
            <a:ext cx="8229600" cy="1143000"/>
          </a:xfrm>
        </p:spPr>
        <p:txBody>
          <a:bodyPr/>
          <a:lstStyle/>
          <a:p>
            <a:r>
              <a:rPr lang="zh-TW" altLang="en-US" sz="5400" dirty="0">
                <a:solidFill>
                  <a:srgbClr val="FF0000"/>
                </a:solidFill>
                <a:ea typeface="華康勘亭流" pitchFamily="65" charset="-120"/>
              </a:rPr>
              <a:t>圓周運動、向心力</a:t>
            </a:r>
          </a:p>
        </p:txBody>
      </p:sp>
      <p:sp>
        <p:nvSpPr>
          <p:cNvPr id="232451" name="Rectangle 3"/>
          <p:cNvSpPr>
            <a:spLocks noGrp="1" noChangeArrowheads="1"/>
          </p:cNvSpPr>
          <p:nvPr>
            <p:ph type="body" idx="1"/>
          </p:nvPr>
        </p:nvSpPr>
        <p:spPr>
          <a:xfrm>
            <a:off x="2484438" y="2708275"/>
            <a:ext cx="5924550" cy="2592388"/>
          </a:xfrm>
        </p:spPr>
        <p:txBody>
          <a:bodyPr/>
          <a:lstStyle/>
          <a:p>
            <a:r>
              <a:rPr lang="zh-TW" altLang="en-US" dirty="0">
                <a:solidFill>
                  <a:srgbClr val="0066FF"/>
                </a:solidFill>
                <a:ea typeface="華康儷粗圓" pitchFamily="49" charset="-120"/>
              </a:rPr>
              <a:t>只能改變方向</a:t>
            </a:r>
          </a:p>
          <a:p>
            <a:r>
              <a:rPr lang="zh-TW" altLang="en-US" dirty="0">
                <a:solidFill>
                  <a:srgbClr val="0066FF"/>
                </a:solidFill>
                <a:ea typeface="華康儷粗圓" pitchFamily="49" charset="-120"/>
              </a:rPr>
              <a:t>不能改變快慢</a:t>
            </a:r>
          </a:p>
          <a:p>
            <a:r>
              <a:rPr lang="zh-TW" altLang="en-US" dirty="0">
                <a:solidFill>
                  <a:srgbClr val="0066FF"/>
                </a:solidFill>
                <a:ea typeface="華康儷粗圓" pitchFamily="49" charset="-120"/>
              </a:rPr>
              <a:t>不作功</a:t>
            </a:r>
            <a:endParaRPr lang="en-US" altLang="zh-TW" dirty="0">
              <a:solidFill>
                <a:srgbClr val="0066FF"/>
              </a:solidFill>
              <a:ea typeface="華康儷粗圓" pitchFamily="49" charset="-120"/>
            </a:endParaRPr>
          </a:p>
          <a:p>
            <a:pPr marL="0" indent="0">
              <a:buNone/>
            </a:pPr>
            <a:r>
              <a:rPr lang="zh-TW" altLang="en-US" dirty="0">
                <a:solidFill>
                  <a:srgbClr val="0066FF"/>
                </a:solidFill>
                <a:ea typeface="華康儷粗圓" pitchFamily="49" charset="-120"/>
              </a:rPr>
              <a:t>切線速度方向</a:t>
            </a:r>
          </a:p>
        </p:txBody>
      </p:sp>
    </p:spTree>
    <p:extLst>
      <p:ext uri="{BB962C8B-B14F-4D97-AF65-F5344CB8AC3E}">
        <p14:creationId xmlns:p14="http://schemas.microsoft.com/office/powerpoint/2010/main" val="271937036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body" idx="1"/>
          </p:nvPr>
        </p:nvSpPr>
        <p:spPr>
          <a:xfrm>
            <a:off x="468313" y="260350"/>
            <a:ext cx="8229600" cy="2305050"/>
          </a:xfrm>
        </p:spPr>
        <p:txBody>
          <a:bodyPr/>
          <a:lstStyle/>
          <a:p>
            <a:r>
              <a:rPr lang="zh-TW" altLang="en-US" sz="2800"/>
              <a:t>怡君在夜市玩射飛鏢，她將三支飛鏢射在旋轉圓盤上的甲、乙、丙三位置，飛鏢仍持續隨著圓盤中心旋轉，而旋轉過程的某一瞬間如圖所示，若選項中箭頭僅代表力的方向，則此時三支飛鏢所受的向心力方向為下列何者？</a:t>
            </a:r>
            <a:r>
              <a:rPr lang="zh-TW" altLang="en-US"/>
              <a:t> </a:t>
            </a:r>
          </a:p>
        </p:txBody>
      </p:sp>
      <p:pic>
        <p:nvPicPr>
          <p:cNvPr id="235523" name="Picture 3" descr="Y8ML2A0-K-1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708275"/>
            <a:ext cx="2147888" cy="2147888"/>
          </a:xfrm>
          <a:prstGeom prst="rect">
            <a:avLst/>
          </a:prstGeom>
          <a:noFill/>
          <a:extLst>
            <a:ext uri="{909E8E84-426E-40DD-AFC4-6F175D3DCCD1}">
              <a14:hiddenFill xmlns:a14="http://schemas.microsoft.com/office/drawing/2010/main">
                <a:solidFill>
                  <a:srgbClr val="FFFFFF"/>
                </a:solidFill>
              </a14:hiddenFill>
            </a:ext>
          </a:extLst>
        </p:spPr>
      </p:pic>
      <p:pic>
        <p:nvPicPr>
          <p:cNvPr id="235524" name="Picture 4" descr="Y8ML2A0-K-1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4367213"/>
            <a:ext cx="2292350" cy="2222500"/>
          </a:xfrm>
          <a:prstGeom prst="rect">
            <a:avLst/>
          </a:prstGeom>
          <a:noFill/>
          <a:extLst>
            <a:ext uri="{909E8E84-426E-40DD-AFC4-6F175D3DCCD1}">
              <a14:hiddenFill xmlns:a14="http://schemas.microsoft.com/office/drawing/2010/main">
                <a:solidFill>
                  <a:srgbClr val="FFFFFF"/>
                </a:solidFill>
              </a14:hiddenFill>
            </a:ext>
          </a:extLst>
        </p:spPr>
      </p:pic>
      <p:pic>
        <p:nvPicPr>
          <p:cNvPr id="235525" name="Picture 5" descr="Y8ML2A0-K-1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565400"/>
            <a:ext cx="2160588" cy="2160588"/>
          </a:xfrm>
          <a:prstGeom prst="rect">
            <a:avLst/>
          </a:prstGeom>
          <a:noFill/>
          <a:extLst>
            <a:ext uri="{909E8E84-426E-40DD-AFC4-6F175D3DCCD1}">
              <a14:hiddenFill xmlns:a14="http://schemas.microsoft.com/office/drawing/2010/main">
                <a:solidFill>
                  <a:srgbClr val="FFFFFF"/>
                </a:solidFill>
              </a14:hiddenFill>
            </a:ext>
          </a:extLst>
        </p:spPr>
      </p:pic>
      <p:pic>
        <p:nvPicPr>
          <p:cNvPr id="235526" name="Picture 6" descr="Y8ML2A0-K-16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4365625"/>
            <a:ext cx="2074863" cy="2011363"/>
          </a:xfrm>
          <a:prstGeom prst="rect">
            <a:avLst/>
          </a:prstGeom>
          <a:noFill/>
          <a:extLst>
            <a:ext uri="{909E8E84-426E-40DD-AFC4-6F175D3DCCD1}">
              <a14:hiddenFill xmlns:a14="http://schemas.microsoft.com/office/drawing/2010/main">
                <a:solidFill>
                  <a:srgbClr val="FFFFFF"/>
                </a:solidFill>
              </a14:hiddenFill>
            </a:ext>
          </a:extLst>
        </p:spPr>
      </p:pic>
      <p:sp>
        <p:nvSpPr>
          <p:cNvPr id="235527" name="Rectangle 7"/>
          <p:cNvSpPr>
            <a:spLocks noChangeArrowheads="1"/>
          </p:cNvSpPr>
          <p:nvPr/>
        </p:nvSpPr>
        <p:spPr bwMode="auto">
          <a:xfrm>
            <a:off x="0" y="307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zh-TW">
              <a:solidFill>
                <a:srgbClr val="000000"/>
              </a:solidFill>
            </a:endParaRPr>
          </a:p>
        </p:txBody>
      </p:sp>
      <p:sp>
        <p:nvSpPr>
          <p:cNvPr id="235528" name="Rectangle 8"/>
          <p:cNvSpPr>
            <a:spLocks noChangeArrowheads="1"/>
          </p:cNvSpPr>
          <p:nvPr/>
        </p:nvSpPr>
        <p:spPr bwMode="auto">
          <a:xfrm>
            <a:off x="323850" y="2505075"/>
            <a:ext cx="574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1200">
                <a:solidFill>
                  <a:srgbClr val="000000"/>
                </a:solidFill>
                <a:latin typeface="Times New Roman" pitchFamily="18" charset="0"/>
                <a:cs typeface="Times New Roman" pitchFamily="18" charset="0"/>
              </a:rPr>
              <a:t>　</a:t>
            </a:r>
            <a:br>
              <a:rPr lang="zh-TW" altLang="en-US" sz="1200">
                <a:solidFill>
                  <a:srgbClr val="000000"/>
                </a:solidFill>
                <a:latin typeface="Times New Roman" pitchFamily="18" charset="0"/>
                <a:cs typeface="Times New Roman" pitchFamily="18" charset="0"/>
              </a:rPr>
            </a:br>
            <a:r>
              <a:rPr lang="en-US" altLang="zh-TW" sz="2000">
                <a:solidFill>
                  <a:srgbClr val="000000"/>
                </a:solidFill>
                <a:latin typeface="Times New Roman" pitchFamily="18" charset="0"/>
                <a:cs typeface="Times New Roman" pitchFamily="18" charset="0"/>
              </a:rPr>
              <a:t>(A)</a:t>
            </a:r>
            <a:r>
              <a:rPr lang="en-US" altLang="zh-TW" sz="1200">
                <a:solidFill>
                  <a:srgbClr val="000000"/>
                </a:solidFill>
                <a:latin typeface="Times New Roman" pitchFamily="18" charset="0"/>
                <a:cs typeface="Times New Roman" pitchFamily="18" charset="0"/>
              </a:rPr>
              <a:t> </a:t>
            </a:r>
            <a:endParaRPr lang="en-US" altLang="zh-TW">
              <a:solidFill>
                <a:srgbClr val="000000"/>
              </a:solidFill>
            </a:endParaRPr>
          </a:p>
        </p:txBody>
      </p:sp>
      <p:sp>
        <p:nvSpPr>
          <p:cNvPr id="235529" name="Rectangle 9"/>
          <p:cNvSpPr>
            <a:spLocks noChangeArrowheads="1"/>
          </p:cNvSpPr>
          <p:nvPr/>
        </p:nvSpPr>
        <p:spPr bwMode="auto">
          <a:xfrm>
            <a:off x="1547813" y="5384800"/>
            <a:ext cx="814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000">
                <a:solidFill>
                  <a:srgbClr val="000000"/>
                </a:solidFill>
                <a:latin typeface="Times New Roman" pitchFamily="18" charset="0"/>
                <a:cs typeface="Times New Roman" pitchFamily="18" charset="0"/>
              </a:rPr>
              <a:t>　</a:t>
            </a:r>
            <a:r>
              <a:rPr lang="en-US" altLang="zh-TW" sz="2000">
                <a:solidFill>
                  <a:srgbClr val="000000"/>
                </a:solidFill>
                <a:latin typeface="Times New Roman" pitchFamily="18" charset="0"/>
                <a:cs typeface="Times New Roman" pitchFamily="18" charset="0"/>
              </a:rPr>
              <a:t>(B)</a:t>
            </a:r>
            <a:r>
              <a:rPr lang="en-US" altLang="zh-TW" sz="1200">
                <a:solidFill>
                  <a:srgbClr val="000000"/>
                </a:solidFill>
                <a:latin typeface="Times New Roman" pitchFamily="18" charset="0"/>
                <a:cs typeface="Times New Roman" pitchFamily="18" charset="0"/>
              </a:rPr>
              <a:t> </a:t>
            </a:r>
            <a:endParaRPr lang="en-US" altLang="zh-TW">
              <a:solidFill>
                <a:srgbClr val="000000"/>
              </a:solidFill>
            </a:endParaRPr>
          </a:p>
        </p:txBody>
      </p:sp>
      <p:sp>
        <p:nvSpPr>
          <p:cNvPr id="235530" name="Rectangle 10"/>
          <p:cNvSpPr>
            <a:spLocks noChangeArrowheads="1"/>
          </p:cNvSpPr>
          <p:nvPr/>
        </p:nvSpPr>
        <p:spPr bwMode="auto">
          <a:xfrm>
            <a:off x="4140200" y="2936875"/>
            <a:ext cx="814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000">
                <a:solidFill>
                  <a:srgbClr val="000000"/>
                </a:solidFill>
                <a:latin typeface="Times New Roman" pitchFamily="18" charset="0"/>
                <a:cs typeface="Times New Roman" pitchFamily="18" charset="0"/>
              </a:rPr>
              <a:t>　</a:t>
            </a:r>
            <a:r>
              <a:rPr lang="en-US" altLang="zh-TW" sz="2000">
                <a:solidFill>
                  <a:srgbClr val="000000"/>
                </a:solidFill>
                <a:latin typeface="Times New Roman" pitchFamily="18" charset="0"/>
                <a:cs typeface="Times New Roman" pitchFamily="18" charset="0"/>
              </a:rPr>
              <a:t>(C)</a:t>
            </a:r>
            <a:r>
              <a:rPr lang="en-US" altLang="zh-TW" sz="1200">
                <a:solidFill>
                  <a:srgbClr val="000000"/>
                </a:solidFill>
                <a:latin typeface="Times New Roman" pitchFamily="18" charset="0"/>
                <a:cs typeface="Times New Roman" pitchFamily="18" charset="0"/>
              </a:rPr>
              <a:t> </a:t>
            </a:r>
            <a:endParaRPr lang="en-US" altLang="zh-TW">
              <a:solidFill>
                <a:srgbClr val="000000"/>
              </a:solidFill>
            </a:endParaRPr>
          </a:p>
        </p:txBody>
      </p:sp>
      <p:sp>
        <p:nvSpPr>
          <p:cNvPr id="235531" name="Rectangle 11"/>
          <p:cNvSpPr>
            <a:spLocks noChangeArrowheads="1"/>
          </p:cNvSpPr>
          <p:nvPr/>
        </p:nvSpPr>
        <p:spPr bwMode="auto">
          <a:xfrm>
            <a:off x="5940425" y="5456238"/>
            <a:ext cx="854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000">
                <a:solidFill>
                  <a:srgbClr val="000000"/>
                </a:solidFill>
                <a:latin typeface="Times New Roman" pitchFamily="18" charset="0"/>
                <a:cs typeface="Times New Roman" pitchFamily="18" charset="0"/>
              </a:rPr>
              <a:t>　</a:t>
            </a:r>
            <a:r>
              <a:rPr lang="en-US" altLang="zh-TW" sz="2000">
                <a:solidFill>
                  <a:srgbClr val="000000"/>
                </a:solidFill>
                <a:latin typeface="Times New Roman" pitchFamily="18" charset="0"/>
                <a:cs typeface="Times New Roman" pitchFamily="18" charset="0"/>
              </a:rPr>
              <a:t>(D) </a:t>
            </a:r>
            <a:endParaRPr lang="en-US" altLang="zh-TW" sz="2000">
              <a:solidFill>
                <a:srgbClr val="000000"/>
              </a:solidFill>
            </a:endParaRPr>
          </a:p>
        </p:txBody>
      </p:sp>
      <p:sp>
        <p:nvSpPr>
          <p:cNvPr id="235532" name="Rectangle 12"/>
          <p:cNvSpPr>
            <a:spLocks noChangeArrowheads="1"/>
          </p:cNvSpPr>
          <p:nvPr/>
        </p:nvSpPr>
        <p:spPr bwMode="auto">
          <a:xfrm>
            <a:off x="7308850" y="2592388"/>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r>
              <a:rPr lang="en-US" altLang="zh-TW">
                <a:solidFill>
                  <a:srgbClr val="000000"/>
                </a:solidFill>
              </a:rPr>
              <a:t> </a:t>
            </a:r>
          </a:p>
        </p:txBody>
      </p:sp>
    </p:spTree>
    <p:extLst>
      <p:ext uri="{BB962C8B-B14F-4D97-AF65-F5344CB8AC3E}">
        <p14:creationId xmlns:p14="http://schemas.microsoft.com/office/powerpoint/2010/main" val="1690192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5532">
                                            <p:txEl>
                                              <p:pRg st="0" end="0"/>
                                            </p:txEl>
                                          </p:spTgt>
                                        </p:tgtEl>
                                        <p:attrNameLst>
                                          <p:attrName>style.visibility</p:attrName>
                                        </p:attrNameLst>
                                      </p:cBhvr>
                                      <p:to>
                                        <p:strVal val="visible"/>
                                      </p:to>
                                    </p:set>
                                    <p:animEffect transition="in" filter="box(in)">
                                      <p:cBhvr>
                                        <p:cTn id="7" dur="500"/>
                                        <p:tgtEl>
                                          <p:spTgt spid="2355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5800" y="332657"/>
            <a:ext cx="7772400" cy="23762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a:solidFill>
                  <a:srgbClr val="FF0000"/>
                </a:solidFill>
                <a:latin typeface="華康中黑體" panose="020B0509000000000000" pitchFamily="49" charset="-120"/>
                <a:ea typeface="華康中黑體" panose="020B0509000000000000" pitchFamily="49" charset="-120"/>
              </a:rPr>
              <a:t>107</a:t>
            </a:r>
            <a:r>
              <a:rPr kumimoji="0" lang="zh-TW" altLang="en-US" sz="2400">
                <a:solidFill>
                  <a:srgbClr val="000000"/>
                </a:solidFill>
                <a:latin typeface="華康中黑體" panose="020B0509000000000000" pitchFamily="49" charset="-120"/>
                <a:ea typeface="華康中黑體" panose="020B0509000000000000" pitchFamily="49" charset="-120"/>
              </a:rPr>
              <a:t>附圖為太陽、地球、月球相對位置示意圖。假設太陽、地球、月球在運行過程中皆位於同一平面上，月球位於圖中何處時，太陽受到地球的萬有引力作用方向及月球受到地球的萬有引力作用方向相同？</a:t>
            </a:r>
            <a:br>
              <a:rPr kumimoji="0" lang="zh-TW" altLang="en-US" sz="2400">
                <a:solidFill>
                  <a:srgbClr val="000000"/>
                </a:solidFill>
                <a:latin typeface="華康中黑體" panose="020B0509000000000000" pitchFamily="49" charset="-120"/>
                <a:ea typeface="華康中黑體" panose="020B0509000000000000" pitchFamily="49" charset="-120"/>
              </a:rPr>
            </a:br>
            <a:r>
              <a:rPr kumimoji="0" lang="zh-TW" altLang="en-US" sz="2400">
                <a:solidFill>
                  <a:srgbClr val="000000"/>
                </a:solidFill>
                <a:latin typeface="華康中黑體" panose="020B0509000000000000" pitchFamily="49" charset="-120"/>
                <a:ea typeface="華康中黑體" panose="020B0509000000000000" pitchFamily="49" charset="-120"/>
              </a:rPr>
              <a:t> </a:t>
            </a:r>
            <a:br>
              <a:rPr kumimoji="0" lang="zh-TW" altLang="en-US" sz="2400">
                <a:solidFill>
                  <a:srgbClr val="000000"/>
                </a:solidFill>
                <a:latin typeface="華康中黑體" panose="020B0509000000000000" pitchFamily="49" charset="-120"/>
                <a:ea typeface="華康中黑體" panose="020B0509000000000000" pitchFamily="49" charset="-120"/>
              </a:rPr>
            </a:br>
            <a:r>
              <a:rPr kumimoji="0" lang="en-US" altLang="zh-TW" sz="2400">
                <a:solidFill>
                  <a:srgbClr val="000000"/>
                </a:solidFill>
                <a:latin typeface="華康中黑體" panose="020B0509000000000000" pitchFamily="49" charset="-120"/>
                <a:ea typeface="華康中黑體" panose="020B0509000000000000" pitchFamily="49" charset="-120"/>
              </a:rPr>
              <a:t>(A)</a:t>
            </a:r>
            <a:r>
              <a:rPr kumimoji="0" lang="zh-TW" altLang="en-US" sz="2400">
                <a:solidFill>
                  <a:srgbClr val="000000"/>
                </a:solidFill>
                <a:latin typeface="華康中黑體" panose="020B0509000000000000" pitchFamily="49" charset="-120"/>
                <a:ea typeface="華康中黑體" panose="020B0509000000000000" pitchFamily="49" charset="-120"/>
              </a:rPr>
              <a:t>甲 </a:t>
            </a:r>
            <a:r>
              <a:rPr kumimoji="0" lang="en-US" altLang="zh-TW" sz="2400">
                <a:solidFill>
                  <a:srgbClr val="000000"/>
                </a:solidFill>
                <a:latin typeface="華康中黑體" panose="020B0509000000000000" pitchFamily="49" charset="-120"/>
                <a:ea typeface="華康中黑體" panose="020B0509000000000000" pitchFamily="49" charset="-120"/>
              </a:rPr>
              <a:t>(B)</a:t>
            </a:r>
            <a:r>
              <a:rPr kumimoji="0" lang="zh-TW" altLang="en-US" sz="2400">
                <a:solidFill>
                  <a:srgbClr val="000000"/>
                </a:solidFill>
                <a:latin typeface="華康中黑體" panose="020B0509000000000000" pitchFamily="49" charset="-120"/>
                <a:ea typeface="華康中黑體" panose="020B0509000000000000" pitchFamily="49" charset="-120"/>
              </a:rPr>
              <a:t>乙 </a:t>
            </a:r>
            <a:r>
              <a:rPr kumimoji="0" lang="en-US" altLang="zh-TW" sz="2400">
                <a:solidFill>
                  <a:srgbClr val="000000"/>
                </a:solidFill>
                <a:latin typeface="華康中黑體" panose="020B0509000000000000" pitchFamily="49" charset="-120"/>
                <a:ea typeface="華康中黑體" panose="020B0509000000000000" pitchFamily="49" charset="-120"/>
              </a:rPr>
              <a:t>(C)</a:t>
            </a:r>
            <a:r>
              <a:rPr kumimoji="0" lang="zh-TW" altLang="en-US" sz="2400">
                <a:solidFill>
                  <a:srgbClr val="000000"/>
                </a:solidFill>
                <a:latin typeface="華康中黑體" panose="020B0509000000000000" pitchFamily="49" charset="-120"/>
                <a:ea typeface="華康中黑體" panose="020B0509000000000000" pitchFamily="49" charset="-120"/>
              </a:rPr>
              <a:t>丙 </a:t>
            </a:r>
            <a:r>
              <a:rPr kumimoji="0" lang="en-US" altLang="zh-TW" sz="2400">
                <a:solidFill>
                  <a:srgbClr val="000000"/>
                </a:solidFill>
                <a:latin typeface="華康中黑體" panose="020B0509000000000000" pitchFamily="49" charset="-120"/>
                <a:ea typeface="華康中黑體" panose="020B0509000000000000" pitchFamily="49" charset="-120"/>
              </a:rPr>
              <a:t>(D)</a:t>
            </a:r>
            <a:r>
              <a:rPr kumimoji="0" lang="zh-TW" altLang="en-US" sz="2400">
                <a:solidFill>
                  <a:srgbClr val="000000"/>
                </a:solidFill>
                <a:latin typeface="華康中黑體" panose="020B0509000000000000" pitchFamily="49" charset="-120"/>
                <a:ea typeface="華康中黑體" panose="020B0509000000000000" pitchFamily="49" charset="-120"/>
              </a:rPr>
              <a:t>丁</a:t>
            </a:r>
            <a:endParaRPr kumimoji="0" lang="zh-TW" altLang="en-US" sz="2400" dirty="0">
              <a:solidFill>
                <a:srgbClr val="000000"/>
              </a:solidFill>
              <a:latin typeface="華康中黑體" panose="020B0509000000000000" pitchFamily="49" charset="-120"/>
              <a:ea typeface="華康中黑體" panose="020B0509000000000000" pitchFamily="49" charset="-120"/>
            </a:endParaRPr>
          </a:p>
        </p:txBody>
      </p:sp>
      <p:pic>
        <p:nvPicPr>
          <p:cNvPr id="3" name="圖片 2" descr="Y8ML7A0-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284984"/>
            <a:ext cx="4033986" cy="2551658"/>
          </a:xfrm>
          <a:prstGeom prst="rect">
            <a:avLst/>
          </a:prstGeom>
          <a:noFill/>
          <a:ln>
            <a:noFill/>
          </a:ln>
        </p:spPr>
      </p:pic>
      <p:sp>
        <p:nvSpPr>
          <p:cNvPr id="4" name="矩形 3"/>
          <p:cNvSpPr/>
          <p:nvPr/>
        </p:nvSpPr>
        <p:spPr>
          <a:xfrm>
            <a:off x="4355976" y="5373216"/>
            <a:ext cx="4572000" cy="1200329"/>
          </a:xfrm>
          <a:prstGeom prst="rect">
            <a:avLst/>
          </a:prstGeom>
        </p:spPr>
        <p:txBody>
          <a:bodyPr>
            <a:spAutoFit/>
          </a:bodyPr>
          <a:lstStyle/>
          <a:p>
            <a:pPr fontAlgn="auto">
              <a:spcBef>
                <a:spcPts val="0"/>
              </a:spcBef>
              <a:spcAft>
                <a:spcPts val="0"/>
              </a:spcAft>
            </a:pPr>
            <a:r>
              <a:rPr kumimoji="0" lang="zh-TW" altLang="zh-TW" dirty="0">
                <a:solidFill>
                  <a:prstClr val="black"/>
                </a:solidFill>
                <a:latin typeface="Calibri"/>
                <a:ea typeface="新細明體"/>
              </a:rPr>
              <a:t>答案：</a:t>
            </a:r>
            <a:r>
              <a:rPr kumimoji="0" lang="en-US" altLang="zh-TW" dirty="0">
                <a:solidFill>
                  <a:prstClr val="black"/>
                </a:solidFill>
                <a:latin typeface="Calibri"/>
                <a:ea typeface="新細明體"/>
              </a:rPr>
              <a:t>(C)</a:t>
            </a:r>
            <a:endParaRPr kumimoji="0" lang="zh-TW" altLang="zh-TW" dirty="0">
              <a:solidFill>
                <a:prstClr val="black"/>
              </a:solidFill>
              <a:latin typeface="Calibri"/>
              <a:ea typeface="新細明體"/>
            </a:endParaRPr>
          </a:p>
          <a:p>
            <a:pPr fontAlgn="auto">
              <a:spcBef>
                <a:spcPts val="0"/>
              </a:spcBef>
              <a:spcAft>
                <a:spcPts val="0"/>
              </a:spcAft>
            </a:pPr>
            <a:r>
              <a:rPr kumimoji="0" lang="zh-TW" altLang="zh-TW" dirty="0">
                <a:solidFill>
                  <a:prstClr val="black"/>
                </a:solidFill>
                <a:latin typeface="Calibri"/>
                <a:ea typeface="新細明體"/>
              </a:rPr>
              <a:t>解析：當月球與太陽位於地球的同一方向時，兩者受到地球的萬有引力方向（指向地心）相同。故選</a:t>
            </a:r>
            <a:r>
              <a:rPr kumimoji="0" lang="en-US" altLang="zh-TW" dirty="0">
                <a:solidFill>
                  <a:prstClr val="black"/>
                </a:solidFill>
                <a:latin typeface="Calibri"/>
                <a:ea typeface="新細明體"/>
              </a:rPr>
              <a:t>(C)</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16957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418646"/>
            <a:ext cx="8482693" cy="3342453"/>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39</a:t>
            </a:r>
            <a:r>
              <a:rPr lang="zh-TW" altLang="en-US" sz="3200" dirty="0">
                <a:solidFill>
                  <a:srgbClr val="000000"/>
                </a:solidFill>
                <a:latin typeface="Times New Roman"/>
                <a:ea typeface="標楷體" pitchFamily="65" charset="-120"/>
              </a:rPr>
              <a:t>將小球固定在細繩的一端，</a:t>
            </a:r>
            <a:r>
              <a:rPr lang="zh-TW" altLang="en-US" sz="3200" u="sng" dirty="0">
                <a:solidFill>
                  <a:srgbClr val="000000"/>
                </a:solidFill>
                <a:latin typeface="Times New Roman"/>
                <a:ea typeface="標楷體" pitchFamily="65" charset="-120"/>
              </a:rPr>
              <a:t>阿峰</a:t>
            </a:r>
            <a:r>
              <a:rPr lang="zh-TW" altLang="en-US" sz="3200" dirty="0">
                <a:solidFill>
                  <a:srgbClr val="000000"/>
                </a:solidFill>
                <a:latin typeface="Times New Roman"/>
                <a:ea typeface="標楷體" pitchFamily="65" charset="-120"/>
              </a:rPr>
              <a:t>手持細繩的另一端，施力使小球在水平面上作等速率圓周運動，手的位置保持不動。已知小球每秒旋轉</a:t>
            </a:r>
            <a:r>
              <a:rPr lang="en-US" altLang="zh-TW" sz="3200" dirty="0">
                <a:solidFill>
                  <a:srgbClr val="000000"/>
                </a:solidFill>
                <a:latin typeface="Times New Roman"/>
                <a:ea typeface="標楷體" pitchFamily="65" charset="-120"/>
              </a:rPr>
              <a:t>2</a:t>
            </a:r>
            <a:r>
              <a:rPr lang="zh-TW" altLang="en-US" sz="3200" dirty="0">
                <a:solidFill>
                  <a:srgbClr val="000000"/>
                </a:solidFill>
                <a:latin typeface="Times New Roman"/>
                <a:ea typeface="標楷體" pitchFamily="65" charset="-120"/>
              </a:rPr>
              <a:t>圈，且當時間</a:t>
            </a:r>
            <a:r>
              <a:rPr lang="en-US" altLang="zh-TW" sz="3200" dirty="0">
                <a:solidFill>
                  <a:srgbClr val="000000"/>
                </a:solidFill>
                <a:latin typeface="Times New Roman"/>
                <a:ea typeface="標楷體" pitchFamily="65" charset="-120"/>
              </a:rPr>
              <a:t>t</a:t>
            </a:r>
            <a:r>
              <a:rPr lang="zh-TW" altLang="en-US" sz="3200" dirty="0">
                <a:solidFill>
                  <a:srgbClr val="000000"/>
                </a:solidFill>
                <a:latin typeface="Times New Roman"/>
                <a:ea typeface="標楷體" pitchFamily="65" charset="-120"/>
              </a:rPr>
              <a:t>＝</a:t>
            </a:r>
            <a:r>
              <a:rPr lang="en-US" altLang="zh-TW" sz="3200" dirty="0" err="1">
                <a:solidFill>
                  <a:srgbClr val="000000"/>
                </a:solidFill>
                <a:latin typeface="Times New Roman"/>
                <a:ea typeface="標楷體" pitchFamily="65" charset="-120"/>
              </a:rPr>
              <a:t>0s</a:t>
            </a:r>
            <a:r>
              <a:rPr lang="zh-TW" altLang="en-US" sz="3200" dirty="0">
                <a:solidFill>
                  <a:srgbClr val="000000"/>
                </a:solidFill>
                <a:latin typeface="Times New Roman"/>
                <a:ea typeface="標楷體" pitchFamily="65" charset="-120"/>
              </a:rPr>
              <a:t>時小球位於手的正東方，其俯視圖如圖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二十一</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所示，在時間</a:t>
            </a:r>
            <a:r>
              <a:rPr lang="en-US" altLang="zh-TW" sz="3200" dirty="0">
                <a:solidFill>
                  <a:srgbClr val="000000"/>
                </a:solidFill>
                <a:latin typeface="Times New Roman"/>
                <a:ea typeface="標楷體" pitchFamily="65" charset="-120"/>
              </a:rPr>
              <a:t>t</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3s</a:t>
            </a:r>
            <a:r>
              <a:rPr lang="zh-TW" altLang="en-US" sz="3200" dirty="0">
                <a:solidFill>
                  <a:srgbClr val="000000"/>
                </a:solidFill>
                <a:latin typeface="Times New Roman"/>
                <a:ea typeface="標楷體" pitchFamily="65" charset="-120"/>
              </a:rPr>
              <a:t>時，小球的速度方向為下列何者？</a:t>
            </a:r>
          </a:p>
        </p:txBody>
      </p:sp>
      <p:sp>
        <p:nvSpPr>
          <p:cNvPr id="5" name="矩形 4"/>
          <p:cNvSpPr>
            <a:spLocks noChangeArrowheads="1"/>
          </p:cNvSpPr>
          <p:nvPr/>
        </p:nvSpPr>
        <p:spPr bwMode="auto">
          <a:xfrm>
            <a:off x="468086" y="3743133"/>
            <a:ext cx="3875314" cy="2259080"/>
          </a:xfrm>
          <a:prstGeom prst="rect">
            <a:avLst/>
          </a:prstGeom>
          <a:noFill/>
          <a:ln w="9525">
            <a:noFill/>
            <a:miter lim="800000"/>
            <a:headEnd/>
            <a:tailEnd/>
          </a:ln>
        </p:spPr>
        <p:txBody>
          <a:bodyPr wrap="square">
            <a:spAutoFit/>
          </a:bodyPr>
          <a:lstStyle/>
          <a:p>
            <a:pPr marL="998538" lvl="1" indent="-541338" algn="just">
              <a:lnSpc>
                <a:spcPct val="110000"/>
              </a:lnSpc>
            </a:pPr>
            <a:r>
              <a:rPr lang="en-US" altLang="zh-TW" sz="3200">
                <a:solidFill>
                  <a:srgbClr val="000000"/>
                </a:solidFill>
                <a:latin typeface="Times New Roman"/>
                <a:ea typeface="標楷體" pitchFamily="65" charset="-120"/>
              </a:rPr>
              <a:t>(A)</a:t>
            </a:r>
            <a:r>
              <a:rPr lang="zh-TW" altLang="en-US" sz="3200">
                <a:solidFill>
                  <a:srgbClr val="000000"/>
                </a:solidFill>
                <a:latin typeface="Times New Roman"/>
                <a:ea typeface="標楷體" pitchFamily="65" charset="-120"/>
              </a:rPr>
              <a:t>正東方</a:t>
            </a:r>
            <a:r>
              <a:rPr lang="en-US" altLang="zh-TW" sz="3200">
                <a:solidFill>
                  <a:srgbClr val="000000"/>
                </a:solidFill>
                <a:latin typeface="Times New Roman"/>
                <a:ea typeface="標楷體" pitchFamily="65" charset="-120"/>
              </a:rPr>
              <a:t>		</a:t>
            </a:r>
          </a:p>
          <a:p>
            <a:pPr marL="998538" lvl="1" indent="-541338" algn="just">
              <a:lnSpc>
                <a:spcPct val="110000"/>
              </a:lnSpc>
            </a:pPr>
            <a:r>
              <a:rPr lang="en-US" altLang="zh-TW" sz="3200">
                <a:solidFill>
                  <a:srgbClr val="000000"/>
                </a:solidFill>
                <a:latin typeface="Times New Roman"/>
                <a:ea typeface="標楷體" pitchFamily="65" charset="-120"/>
              </a:rPr>
              <a:t>(B)</a:t>
            </a:r>
            <a:r>
              <a:rPr lang="zh-TW" altLang="en-US" sz="3200">
                <a:solidFill>
                  <a:srgbClr val="000000"/>
                </a:solidFill>
                <a:latin typeface="Times New Roman"/>
                <a:ea typeface="標楷體" pitchFamily="65" charset="-120"/>
              </a:rPr>
              <a:t>正西方</a:t>
            </a:r>
          </a:p>
          <a:p>
            <a:pPr marL="998538" lvl="1" indent="-541338" algn="just">
              <a:lnSpc>
                <a:spcPct val="110000"/>
              </a:lnSpc>
            </a:pPr>
            <a:r>
              <a:rPr lang="en-US" altLang="zh-TW" sz="3200">
                <a:solidFill>
                  <a:srgbClr val="000000"/>
                </a:solidFill>
                <a:latin typeface="Times New Roman"/>
                <a:ea typeface="標楷體" pitchFamily="65" charset="-120"/>
              </a:rPr>
              <a:t>(C)</a:t>
            </a:r>
            <a:r>
              <a:rPr lang="zh-TW" altLang="en-US" sz="3200">
                <a:solidFill>
                  <a:srgbClr val="000000"/>
                </a:solidFill>
                <a:latin typeface="Times New Roman"/>
                <a:ea typeface="標楷體" pitchFamily="65" charset="-120"/>
              </a:rPr>
              <a:t>正南方</a:t>
            </a:r>
            <a:r>
              <a:rPr lang="en-US" altLang="zh-TW" sz="3200">
                <a:solidFill>
                  <a:srgbClr val="000000"/>
                </a:solidFill>
                <a:latin typeface="Times New Roman"/>
                <a:ea typeface="標楷體" pitchFamily="65" charset="-120"/>
              </a:rPr>
              <a:t>		</a:t>
            </a:r>
          </a:p>
          <a:p>
            <a:pPr marL="998538" lvl="1" indent="-541338" algn="just">
              <a:lnSpc>
                <a:spcPct val="110000"/>
              </a:lnSpc>
            </a:pPr>
            <a:r>
              <a:rPr lang="en-US" altLang="zh-TW" sz="3200">
                <a:solidFill>
                  <a:srgbClr val="000000"/>
                </a:solidFill>
                <a:latin typeface="Times New Roman"/>
                <a:ea typeface="標楷體" pitchFamily="65" charset="-120"/>
              </a:rPr>
              <a:t>(D)</a:t>
            </a:r>
            <a:r>
              <a:rPr lang="zh-TW" altLang="en-US" sz="3200">
                <a:solidFill>
                  <a:srgbClr val="000000"/>
                </a:solidFill>
                <a:latin typeface="Times New Roman"/>
                <a:ea typeface="標楷體" pitchFamily="65" charset="-120"/>
              </a:rPr>
              <a:t>正北方</a:t>
            </a:r>
          </a:p>
        </p:txBody>
      </p:sp>
      <p:grpSp>
        <p:nvGrpSpPr>
          <p:cNvPr id="4" name="群組 3"/>
          <p:cNvGrpSpPr/>
          <p:nvPr/>
        </p:nvGrpSpPr>
        <p:grpSpPr>
          <a:xfrm>
            <a:off x="3684655" y="3630470"/>
            <a:ext cx="5120064" cy="2576739"/>
            <a:chOff x="3684655" y="3630470"/>
            <a:chExt cx="5120064" cy="2576739"/>
          </a:xfrm>
        </p:grpSpPr>
        <p:pic>
          <p:nvPicPr>
            <p:cNvPr id="9218" name="Picture 2"/>
            <p:cNvPicPr>
              <a:picLocks noChangeAspect="1" noChangeArrowheads="1"/>
            </p:cNvPicPr>
            <p:nvPr/>
          </p:nvPicPr>
          <p:blipFill rotWithShape="1">
            <a:blip r:embed="rId3">
              <a:lum bright="-20000" contrast="40000"/>
              <a:extLst>
                <a:ext uri="{28A0092B-C50C-407E-A947-70E740481C1C}">
                  <a14:useLocalDpi xmlns:a14="http://schemas.microsoft.com/office/drawing/2010/main" val="0"/>
                </a:ext>
              </a:extLst>
            </a:blip>
            <a:srcRect b="17439"/>
            <a:stretch/>
          </p:blipFill>
          <p:spPr bwMode="auto">
            <a:xfrm>
              <a:off x="3880080" y="3630470"/>
              <a:ext cx="2909071" cy="257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706068" y="5622434"/>
              <a:ext cx="2098651" cy="584775"/>
            </a:xfrm>
            <a:prstGeom prst="rect">
              <a:avLst/>
            </a:prstGeom>
          </p:spPr>
          <p:txBody>
            <a:bodyPr wrap="none">
              <a:spAutoFit/>
            </a:bodyPr>
            <a:lstStyle/>
            <a:p>
              <a:r>
                <a:rPr lang="zh-TW" altLang="en-US" sz="3200">
                  <a:solidFill>
                    <a:srgbClr val="000000"/>
                  </a:solidFill>
                  <a:latin typeface="Times New Roman"/>
                  <a:ea typeface="標楷體" pitchFamily="65" charset="-120"/>
                </a:rPr>
                <a:t>圖</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二十一</a:t>
              </a:r>
              <a:r>
                <a:rPr lang="en-US" altLang="zh-TW" sz="3200">
                  <a:solidFill>
                    <a:srgbClr val="000000"/>
                  </a:solidFill>
                  <a:latin typeface="Times New Roman"/>
                  <a:ea typeface="標楷體" pitchFamily="65" charset="-120"/>
                </a:rPr>
                <a:t>)</a:t>
              </a:r>
              <a:endParaRPr lang="zh-TW" altLang="en-US" sz="3200">
                <a:solidFill>
                  <a:srgbClr val="000000"/>
                </a:solidFill>
                <a:latin typeface="Times New Roman"/>
                <a:ea typeface="標楷體" pitchFamily="65" charset="-120"/>
              </a:endParaRPr>
            </a:p>
          </p:txBody>
        </p:sp>
        <p:sp>
          <p:nvSpPr>
            <p:cNvPr id="6" name="矩形 5"/>
            <p:cNvSpPr/>
            <p:nvPr/>
          </p:nvSpPr>
          <p:spPr>
            <a:xfrm>
              <a:off x="6140090" y="3630470"/>
              <a:ext cx="736146"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北</a:t>
              </a:r>
              <a:endParaRPr lang="zh-TW" altLang="en-US" sz="2800" b="1">
                <a:solidFill>
                  <a:srgbClr val="000000"/>
                </a:solidFill>
                <a:latin typeface="Times New Roman" panose="02020603050405020304" pitchFamily="18" charset="0"/>
                <a:ea typeface="標楷體" pitchFamily="65" charset="-120"/>
              </a:endParaRPr>
            </a:p>
          </p:txBody>
        </p:sp>
        <p:sp>
          <p:nvSpPr>
            <p:cNvPr id="7" name="矩形 6"/>
            <p:cNvSpPr/>
            <p:nvPr/>
          </p:nvSpPr>
          <p:spPr>
            <a:xfrm>
              <a:off x="6358264" y="4839429"/>
              <a:ext cx="430887" cy="783005"/>
            </a:xfrm>
            <a:prstGeom prst="rect">
              <a:avLst/>
            </a:prstGeom>
            <a:solidFill>
              <a:schemeClr val="bg1"/>
            </a:solidFill>
            <a:ln w="19050">
              <a:noFill/>
            </a:ln>
          </p:spPr>
          <p:txBody>
            <a:bodyPr vert="eaVert"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小球</a:t>
              </a:r>
              <a:endParaRPr lang="zh-TW" altLang="en-US" sz="2800" b="1">
                <a:solidFill>
                  <a:srgbClr val="000000"/>
                </a:solidFill>
                <a:latin typeface="Times New Roman" panose="02020603050405020304" pitchFamily="18" charset="0"/>
                <a:ea typeface="標楷體" pitchFamily="65" charset="-120"/>
              </a:endParaRPr>
            </a:p>
          </p:txBody>
        </p:sp>
        <p:sp>
          <p:nvSpPr>
            <p:cNvPr id="8" name="矩形 7"/>
            <p:cNvSpPr/>
            <p:nvPr/>
          </p:nvSpPr>
          <p:spPr>
            <a:xfrm>
              <a:off x="3684655" y="3743133"/>
              <a:ext cx="1498876"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轉動方向</a:t>
              </a:r>
              <a:endParaRPr lang="zh-TW" altLang="en-US" sz="2800" b="1">
                <a:solidFill>
                  <a:srgbClr val="000000"/>
                </a:solidFill>
                <a:latin typeface="Times New Roman" panose="02020603050405020304" pitchFamily="18" charset="0"/>
                <a:ea typeface="標楷體" pitchFamily="65" charset="-120"/>
              </a:endParaRPr>
            </a:p>
          </p:txBody>
        </p:sp>
      </p:grpSp>
    </p:spTree>
    <p:extLst>
      <p:ext uri="{BB962C8B-B14F-4D97-AF65-F5344CB8AC3E}">
        <p14:creationId xmlns:p14="http://schemas.microsoft.com/office/powerpoint/2010/main" val="279882612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zh-TW" altLang="en-US" sz="5400">
                <a:solidFill>
                  <a:srgbClr val="FF0000"/>
                </a:solidFill>
                <a:ea typeface="華康勘亭流" pitchFamily="65" charset="-120"/>
              </a:rPr>
              <a:t>能量守恆</a:t>
            </a:r>
          </a:p>
        </p:txBody>
      </p:sp>
      <p:sp>
        <p:nvSpPr>
          <p:cNvPr id="114691" name="Rectangle 3"/>
          <p:cNvSpPr>
            <a:spLocks noGrp="1" noChangeArrowheads="1"/>
          </p:cNvSpPr>
          <p:nvPr>
            <p:ph type="body" idx="1"/>
          </p:nvPr>
        </p:nvSpPr>
        <p:spPr/>
        <p:txBody>
          <a:bodyPr/>
          <a:lstStyle/>
          <a:p>
            <a:r>
              <a:rPr lang="zh-TW" altLang="en-US" sz="4800" b="1" dirty="0">
                <a:solidFill>
                  <a:srgbClr val="FF0000"/>
                </a:solidFill>
                <a:latin typeface="華康粗黑體" panose="020B0709000000000000" pitchFamily="49" charset="-120"/>
                <a:ea typeface="華康粗黑體" panose="020B0709000000000000" pitchFamily="49" charset="-120"/>
              </a:rPr>
              <a:t>力學能守恆</a:t>
            </a:r>
            <a:endParaRPr lang="en-US" altLang="zh-TW" sz="4800" b="1" dirty="0">
              <a:solidFill>
                <a:srgbClr val="FF0000"/>
              </a:solidFill>
              <a:latin typeface="華康粗黑體" panose="020B0709000000000000" pitchFamily="49" charset="-120"/>
              <a:ea typeface="華康粗黑體" panose="020B0709000000000000" pitchFamily="49" charset="-120"/>
            </a:endParaRPr>
          </a:p>
          <a:p>
            <a:r>
              <a:rPr lang="zh-TW" altLang="en-US" sz="4800" b="1" dirty="0" smtClean="0">
                <a:solidFill>
                  <a:srgbClr val="FF0000"/>
                </a:solidFill>
                <a:latin typeface="華康粗黑體" panose="020B0709000000000000" pitchFamily="49" charset="-120"/>
                <a:ea typeface="華康粗黑體" panose="020B0709000000000000" pitchFamily="49" charset="-120"/>
              </a:rPr>
              <a:t>動能  </a:t>
            </a:r>
            <a:r>
              <a:rPr lang="zh-TW" altLang="en-US" sz="4800" b="1" dirty="0" smtClean="0">
                <a:solidFill>
                  <a:srgbClr val="0066FF"/>
                </a:solidFill>
                <a:latin typeface="華康粗黑體" panose="020B0709000000000000" pitchFamily="49" charset="-120"/>
                <a:ea typeface="華康粗黑體" panose="020B0709000000000000" pitchFamily="49" charset="-120"/>
              </a:rPr>
              <a:t>列出公式在找變因</a:t>
            </a:r>
            <a:endParaRPr lang="en-US" altLang="zh-TW" sz="4800" b="1" dirty="0">
              <a:solidFill>
                <a:srgbClr val="0066FF"/>
              </a:solidFill>
              <a:latin typeface="華康粗黑體" panose="020B0709000000000000" pitchFamily="49" charset="-120"/>
              <a:ea typeface="華康粗黑體" panose="020B0709000000000000" pitchFamily="49" charset="-120"/>
            </a:endParaRPr>
          </a:p>
          <a:p>
            <a:r>
              <a:rPr lang="zh-TW" altLang="en-US" sz="4800" b="1" dirty="0" smtClean="0">
                <a:solidFill>
                  <a:srgbClr val="FF0000"/>
                </a:solidFill>
                <a:latin typeface="華康粗黑體" panose="020B0709000000000000" pitchFamily="49" charset="-120"/>
                <a:ea typeface="華康粗黑體" panose="020B0709000000000000" pitchFamily="49" charset="-120"/>
              </a:rPr>
              <a:t>位能  </a:t>
            </a:r>
            <a:endParaRPr lang="en-US" altLang="zh-TW" sz="4800" b="1" dirty="0">
              <a:solidFill>
                <a:srgbClr val="FF0000"/>
              </a:solidFill>
              <a:latin typeface="華康粗黑體" panose="020B0709000000000000" pitchFamily="49" charset="-120"/>
              <a:ea typeface="華康粗黑體" panose="020B0709000000000000" pitchFamily="49" charset="-120"/>
            </a:endParaRPr>
          </a:p>
          <a:p>
            <a:r>
              <a:rPr lang="zh-TW" altLang="en-US" sz="4800" b="1" dirty="0">
                <a:solidFill>
                  <a:srgbClr val="FF0000"/>
                </a:solidFill>
                <a:latin typeface="華康粗黑體" panose="020B0709000000000000" pitchFamily="49" charset="-120"/>
                <a:ea typeface="華康粗黑體" panose="020B0709000000000000" pitchFamily="49" charset="-120"/>
              </a:rPr>
              <a:t>作功</a:t>
            </a:r>
            <a:endParaRPr lang="en-US" altLang="zh-TW" sz="4800" b="1" dirty="0">
              <a:solidFill>
                <a:srgbClr val="FF0000"/>
              </a:solidFill>
              <a:latin typeface="華康粗黑體" panose="020B0709000000000000" pitchFamily="49" charset="-120"/>
              <a:ea typeface="華康粗黑體" panose="020B0709000000000000" pitchFamily="49" charset="-120"/>
            </a:endParaRPr>
          </a:p>
          <a:p>
            <a:r>
              <a:rPr lang="zh-TW" altLang="en-US" sz="4800" b="1" dirty="0">
                <a:solidFill>
                  <a:srgbClr val="FF0000"/>
                </a:solidFill>
                <a:latin typeface="華康粗黑體" panose="020B0709000000000000" pitchFamily="49" charset="-120"/>
                <a:ea typeface="華康粗黑體" panose="020B0709000000000000" pitchFamily="49" charset="-120"/>
              </a:rPr>
              <a:t>負功</a:t>
            </a:r>
            <a:endParaRPr lang="zh-TW" altLang="zh-TW" sz="4800" b="1" dirty="0">
              <a:solidFill>
                <a:srgbClr val="FF0000"/>
              </a:solidFill>
              <a:latin typeface="華康粗黑體" panose="020B0709000000000000" pitchFamily="49" charset="-120"/>
              <a:ea typeface="華康粗黑體" panose="020B0709000000000000" pitchFamily="49" charset="-120"/>
            </a:endParaRPr>
          </a:p>
        </p:txBody>
      </p:sp>
    </p:spTree>
    <p:extLst>
      <p:ext uri="{BB962C8B-B14F-4D97-AF65-F5344CB8AC3E}">
        <p14:creationId xmlns:p14="http://schemas.microsoft.com/office/powerpoint/2010/main" val="343132746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298378"/>
          </a:xfrm>
        </p:spPr>
        <p:txBody>
          <a:bodyPr>
            <a:noAutofit/>
          </a:bodyPr>
          <a:lstStyle/>
          <a:p>
            <a:pPr algn="l"/>
            <a:r>
              <a:rPr lang="en-US" altLang="zh-TW" sz="3200" kern="100" dirty="0" smtClean="0">
                <a:solidFill>
                  <a:srgbClr val="00B050"/>
                </a:solidFill>
                <a:latin typeface="華康中黑體" panose="020B0509000000000000" pitchFamily="49" charset="-120"/>
                <a:ea typeface="華康中黑體" panose="020B0509000000000000" pitchFamily="49" charset="-120"/>
                <a:cs typeface="Times New Roman"/>
              </a:rPr>
              <a:t>109</a:t>
            </a:r>
            <a:r>
              <a:rPr lang="zh-TW" altLang="zh-TW" sz="3200" kern="100" dirty="0" smtClean="0">
                <a:latin typeface="華康中黑體" panose="020B0509000000000000" pitchFamily="49" charset="-120"/>
                <a:ea typeface="華康中黑體" panose="020B0509000000000000" pitchFamily="49" charset="-120"/>
                <a:cs typeface="Times New Roman"/>
              </a:rPr>
              <a:t>在</a:t>
            </a:r>
            <a:r>
              <a:rPr lang="zh-TW" altLang="zh-TW" sz="3200" kern="100" dirty="0">
                <a:latin typeface="華康中黑體" panose="020B0509000000000000" pitchFamily="49" charset="-120"/>
                <a:ea typeface="華康中黑體" panose="020B0509000000000000" pitchFamily="49" charset="-120"/>
                <a:cs typeface="Times New Roman"/>
              </a:rPr>
              <a:t>水平地面上，小沖以大小相同的水平力分別推動質量為</a:t>
            </a:r>
            <a:r>
              <a:rPr lang="en-US" altLang="zh-TW" sz="3200" kern="100" dirty="0">
                <a:latin typeface="華康中黑體" panose="020B0509000000000000" pitchFamily="49" charset="-120"/>
                <a:ea typeface="華康中黑體" panose="020B0509000000000000" pitchFamily="49" charset="-120"/>
                <a:cs typeface="Times New Roman"/>
              </a:rPr>
              <a:t>5</a:t>
            </a:r>
            <a:r>
              <a:rPr lang="zh-TW" altLang="zh-TW" sz="3200" kern="100" dirty="0">
                <a:latin typeface="華康中黑體" panose="020B0509000000000000" pitchFamily="49" charset="-120"/>
                <a:ea typeface="華康中黑體" panose="020B0509000000000000" pitchFamily="49" charset="-120"/>
                <a:cs typeface="Times New Roman"/>
              </a:rPr>
              <a:t>公斤與</a:t>
            </a:r>
            <a:r>
              <a:rPr lang="en-US" altLang="zh-TW" sz="3200" kern="100" dirty="0">
                <a:latin typeface="華康中黑體" panose="020B0509000000000000" pitchFamily="49" charset="-120"/>
                <a:ea typeface="華康中黑體" panose="020B0509000000000000" pitchFamily="49" charset="-120"/>
                <a:cs typeface="Times New Roman"/>
              </a:rPr>
              <a:t>10</a:t>
            </a:r>
            <a:r>
              <a:rPr lang="zh-TW" altLang="zh-TW" sz="3200" kern="100" dirty="0">
                <a:latin typeface="華康中黑體" panose="020B0509000000000000" pitchFamily="49" charset="-120"/>
                <a:ea typeface="華康中黑體" panose="020B0509000000000000" pitchFamily="49" charset="-120"/>
                <a:cs typeface="Times New Roman"/>
              </a:rPr>
              <a:t>公斤的貨物</a:t>
            </a:r>
            <a:r>
              <a:rPr lang="en-US" altLang="zh-TW" sz="3200" kern="100" dirty="0">
                <a:latin typeface="華康中黑體" panose="020B0509000000000000" pitchFamily="49" charset="-120"/>
                <a:ea typeface="華康中黑體" panose="020B0509000000000000" pitchFamily="49" charset="-120"/>
                <a:cs typeface="Times New Roman"/>
              </a:rPr>
              <a:t>10</a:t>
            </a:r>
            <a:r>
              <a:rPr lang="zh-TW" altLang="zh-TW" sz="3200" kern="100" dirty="0">
                <a:latin typeface="華康中黑體" panose="020B0509000000000000" pitchFamily="49" charset="-120"/>
                <a:ea typeface="華康中黑體" panose="020B0509000000000000" pitchFamily="49" charset="-120"/>
                <a:cs typeface="Times New Roman"/>
              </a:rPr>
              <a:t>公尺，水平力的方向與貨物位移的方向相同。若小沖對此兩貨物所作的功分別為</a:t>
            </a:r>
            <a:r>
              <a:rPr lang="en-US" altLang="zh-TW" sz="3200" kern="100" dirty="0" err="1">
                <a:latin typeface="華康中黑體" panose="020B0509000000000000" pitchFamily="49" charset="-120"/>
                <a:ea typeface="華康中黑體" panose="020B0509000000000000" pitchFamily="49" charset="-120"/>
                <a:cs typeface="Times New Roman"/>
              </a:rPr>
              <a:t>W</a:t>
            </a:r>
            <a:r>
              <a:rPr lang="en-US" altLang="zh-TW" sz="3200" kern="100" baseline="-25000" dirty="0" err="1">
                <a:latin typeface="華康中黑體" panose="020B0509000000000000" pitchFamily="49" charset="-120"/>
                <a:ea typeface="華康中黑體" panose="020B0509000000000000" pitchFamily="49" charset="-120"/>
                <a:cs typeface="Times New Roman"/>
              </a:rPr>
              <a:t>1</a:t>
            </a:r>
            <a:r>
              <a:rPr lang="zh-TW" altLang="zh-TW" sz="3200" kern="100" dirty="0">
                <a:latin typeface="華康中黑體" panose="020B0509000000000000" pitchFamily="49" charset="-120"/>
                <a:ea typeface="華康中黑體" panose="020B0509000000000000" pitchFamily="49" charset="-120"/>
                <a:cs typeface="Times New Roman"/>
              </a:rPr>
              <a:t>與</a:t>
            </a:r>
            <a:r>
              <a:rPr lang="en-US" altLang="zh-TW" sz="3200" kern="100" dirty="0" err="1">
                <a:latin typeface="華康中黑體" panose="020B0509000000000000" pitchFamily="49" charset="-120"/>
                <a:ea typeface="華康中黑體" panose="020B0509000000000000" pitchFamily="49" charset="-120"/>
                <a:cs typeface="Times New Roman"/>
              </a:rPr>
              <a:t>W</a:t>
            </a:r>
            <a:r>
              <a:rPr lang="en-US" altLang="zh-TW" sz="3200" kern="100" baseline="-25000" dirty="0" err="1">
                <a:latin typeface="華康中黑體" panose="020B0509000000000000" pitchFamily="49" charset="-120"/>
                <a:ea typeface="華康中黑體" panose="020B0509000000000000" pitchFamily="49" charset="-120"/>
                <a:cs typeface="Times New Roman"/>
              </a:rPr>
              <a:t>2</a:t>
            </a:r>
            <a:r>
              <a:rPr lang="zh-TW" altLang="zh-TW" sz="3200" kern="100" dirty="0">
                <a:latin typeface="華康中黑體" panose="020B0509000000000000" pitchFamily="49" charset="-120"/>
                <a:ea typeface="華康中黑體" panose="020B0509000000000000" pitchFamily="49" charset="-120"/>
                <a:cs typeface="Times New Roman"/>
              </a:rPr>
              <a:t>，則下列何者正確？</a:t>
            </a:r>
            <a:r>
              <a:rPr lang="en-US" altLang="zh-TW" sz="3200" kern="100" dirty="0">
                <a:latin typeface="華康中黑體" panose="020B0509000000000000" pitchFamily="49" charset="-120"/>
                <a:ea typeface="華康中黑體" panose="020B0509000000000000" pitchFamily="49" charset="-120"/>
                <a:cs typeface="Times New Roman"/>
              </a:rPr>
              <a:t/>
            </a:r>
            <a:br>
              <a:rPr lang="en-US" altLang="zh-TW" sz="3200" kern="100" dirty="0">
                <a:latin typeface="華康中黑體" panose="020B0509000000000000" pitchFamily="49" charset="-120"/>
                <a:ea typeface="華康中黑體" panose="020B0509000000000000" pitchFamily="49" charset="-120"/>
                <a:cs typeface="Times New Roman"/>
              </a:rPr>
            </a:br>
            <a:r>
              <a:rPr lang="en-US" altLang="zh-TW" sz="3200" b="1" kern="100" dirty="0">
                <a:latin typeface="華康中黑體" panose="020B0509000000000000" pitchFamily="49" charset="-120"/>
                <a:ea typeface="華康中黑體" panose="020B0509000000000000" pitchFamily="49" charset="-120"/>
                <a:cs typeface="Times New Roman"/>
              </a:rPr>
              <a:t>(A)</a:t>
            </a:r>
            <a:r>
              <a:rPr lang="en-US" altLang="zh-TW" sz="3200" kern="100" dirty="0">
                <a:latin typeface="華康中黑體" panose="020B0509000000000000" pitchFamily="49" charset="-120"/>
                <a:ea typeface="華康中黑體" panose="020B0509000000000000" pitchFamily="49" charset="-120"/>
                <a:cs typeface="Times New Roman"/>
              </a:rPr>
              <a:t>4 </a:t>
            </a:r>
            <a:r>
              <a:rPr lang="en-US" altLang="zh-TW" sz="3200" kern="100" dirty="0" err="1">
                <a:latin typeface="華康中黑體" panose="020B0509000000000000" pitchFamily="49" charset="-120"/>
                <a:ea typeface="華康中黑體" panose="020B0509000000000000" pitchFamily="49" charset="-120"/>
                <a:cs typeface="Times New Roman"/>
              </a:rPr>
              <a:t>W</a:t>
            </a:r>
            <a:r>
              <a:rPr lang="en-US" altLang="zh-TW" sz="3200" kern="100" baseline="-25000" dirty="0" err="1">
                <a:latin typeface="華康中黑體" panose="020B0509000000000000" pitchFamily="49" charset="-120"/>
                <a:ea typeface="華康中黑體" panose="020B0509000000000000" pitchFamily="49" charset="-120"/>
                <a:cs typeface="Times New Roman"/>
              </a:rPr>
              <a:t>1</a:t>
            </a:r>
            <a:r>
              <a:rPr lang="zh-TW" altLang="zh-TW" sz="3200" kern="100" dirty="0">
                <a:latin typeface="華康中黑體" panose="020B0509000000000000" pitchFamily="49" charset="-120"/>
                <a:ea typeface="華康中黑體" panose="020B0509000000000000" pitchFamily="49" charset="-120"/>
                <a:cs typeface="Times New Roman"/>
              </a:rPr>
              <a:t>＝</a:t>
            </a:r>
            <a:r>
              <a:rPr lang="en-US" altLang="zh-TW" sz="3200" kern="100" dirty="0" err="1">
                <a:latin typeface="華康中黑體" panose="020B0509000000000000" pitchFamily="49" charset="-120"/>
                <a:ea typeface="華康中黑體" panose="020B0509000000000000" pitchFamily="49" charset="-120"/>
                <a:cs typeface="Times New Roman"/>
              </a:rPr>
              <a:t>W</a:t>
            </a:r>
            <a:r>
              <a:rPr lang="en-US" altLang="zh-TW" sz="3200" kern="100" baseline="-25000" dirty="0" err="1">
                <a:latin typeface="華康中黑體" panose="020B0509000000000000" pitchFamily="49" charset="-120"/>
                <a:ea typeface="華康中黑體" panose="020B0509000000000000" pitchFamily="49" charset="-120"/>
                <a:cs typeface="Times New Roman"/>
              </a:rPr>
              <a:t>2</a:t>
            </a:r>
            <a:r>
              <a:rPr lang="en-US" altLang="zh-TW" sz="3200" kern="100" baseline="-25000" dirty="0">
                <a:latin typeface="華康中黑體" panose="020B0509000000000000" pitchFamily="49" charset="-120"/>
                <a:ea typeface="華康中黑體" panose="020B0509000000000000" pitchFamily="49" charset="-120"/>
                <a:cs typeface="Times New Roman"/>
              </a:rPr>
              <a:t> </a:t>
            </a:r>
            <a:r>
              <a:rPr lang="en-US" altLang="zh-TW" sz="3200" b="1" kern="100" dirty="0">
                <a:latin typeface="華康中黑體" panose="020B0509000000000000" pitchFamily="49" charset="-120"/>
                <a:ea typeface="華康中黑體" panose="020B0509000000000000" pitchFamily="49" charset="-120"/>
                <a:cs typeface="Times New Roman"/>
              </a:rPr>
              <a:t>(B)</a:t>
            </a:r>
            <a:r>
              <a:rPr lang="en-US" altLang="zh-TW" sz="3200" kern="100" dirty="0">
                <a:latin typeface="華康中黑體" panose="020B0509000000000000" pitchFamily="49" charset="-120"/>
                <a:ea typeface="華康中黑體" panose="020B0509000000000000" pitchFamily="49" charset="-120"/>
                <a:cs typeface="Times New Roman"/>
              </a:rPr>
              <a:t>2 </a:t>
            </a:r>
            <a:r>
              <a:rPr lang="en-US" altLang="zh-TW" sz="3200" kern="100" dirty="0" err="1">
                <a:latin typeface="華康中黑體" panose="020B0509000000000000" pitchFamily="49" charset="-120"/>
                <a:ea typeface="華康中黑體" panose="020B0509000000000000" pitchFamily="49" charset="-120"/>
                <a:cs typeface="Times New Roman"/>
              </a:rPr>
              <a:t>W</a:t>
            </a:r>
            <a:r>
              <a:rPr lang="en-US" altLang="zh-TW" sz="3200" kern="100" baseline="-25000" dirty="0" err="1">
                <a:latin typeface="華康中黑體" panose="020B0509000000000000" pitchFamily="49" charset="-120"/>
                <a:ea typeface="華康中黑體" panose="020B0509000000000000" pitchFamily="49" charset="-120"/>
                <a:cs typeface="Times New Roman"/>
              </a:rPr>
              <a:t>1</a:t>
            </a:r>
            <a:r>
              <a:rPr lang="zh-TW" altLang="zh-TW" sz="3200" kern="100" dirty="0">
                <a:latin typeface="華康中黑體" panose="020B0509000000000000" pitchFamily="49" charset="-120"/>
                <a:ea typeface="華康中黑體" panose="020B0509000000000000" pitchFamily="49" charset="-120"/>
                <a:cs typeface="Times New Roman"/>
              </a:rPr>
              <a:t>＝</a:t>
            </a:r>
            <a:r>
              <a:rPr lang="en-US" altLang="zh-TW" sz="3200" kern="100" dirty="0" err="1">
                <a:latin typeface="華康中黑體" panose="020B0509000000000000" pitchFamily="49" charset="-120"/>
                <a:ea typeface="華康中黑體" panose="020B0509000000000000" pitchFamily="49" charset="-120"/>
                <a:cs typeface="Times New Roman"/>
              </a:rPr>
              <a:t>W</a:t>
            </a:r>
            <a:r>
              <a:rPr lang="en-US" altLang="zh-TW" sz="3200" kern="100" baseline="-25000" dirty="0" err="1">
                <a:latin typeface="華康中黑體" panose="020B0509000000000000" pitchFamily="49" charset="-120"/>
                <a:ea typeface="華康中黑體" panose="020B0509000000000000" pitchFamily="49" charset="-120"/>
                <a:cs typeface="Times New Roman"/>
              </a:rPr>
              <a:t>2</a:t>
            </a:r>
            <a:r>
              <a:rPr lang="en-US" altLang="zh-TW" sz="3200" kern="100" baseline="-25000" dirty="0">
                <a:latin typeface="華康中黑體" panose="020B0509000000000000" pitchFamily="49" charset="-120"/>
                <a:ea typeface="華康中黑體" panose="020B0509000000000000" pitchFamily="49" charset="-120"/>
                <a:cs typeface="Times New Roman"/>
              </a:rPr>
              <a:t> </a:t>
            </a:r>
            <a:r>
              <a:rPr lang="en-US" altLang="zh-TW" sz="3200" b="1" kern="100" dirty="0">
                <a:latin typeface="華康中黑體" panose="020B0509000000000000" pitchFamily="49" charset="-120"/>
                <a:ea typeface="華康中黑體" panose="020B0509000000000000" pitchFamily="49" charset="-120"/>
                <a:cs typeface="Times New Roman"/>
              </a:rPr>
              <a:t>(C)</a:t>
            </a:r>
            <a:r>
              <a:rPr lang="en-US" altLang="zh-TW" sz="3200" kern="100" dirty="0" err="1">
                <a:latin typeface="華康中黑體" panose="020B0509000000000000" pitchFamily="49" charset="-120"/>
                <a:ea typeface="華康中黑體" panose="020B0509000000000000" pitchFamily="49" charset="-120"/>
                <a:cs typeface="Times New Roman"/>
              </a:rPr>
              <a:t>W</a:t>
            </a:r>
            <a:r>
              <a:rPr lang="en-US" altLang="zh-TW" sz="3200" kern="100" baseline="-25000" dirty="0" err="1">
                <a:latin typeface="華康中黑體" panose="020B0509000000000000" pitchFamily="49" charset="-120"/>
                <a:ea typeface="華康中黑體" panose="020B0509000000000000" pitchFamily="49" charset="-120"/>
                <a:cs typeface="Times New Roman"/>
              </a:rPr>
              <a:t>1</a:t>
            </a:r>
            <a:r>
              <a:rPr lang="zh-TW" altLang="zh-TW" sz="3200" kern="100" dirty="0">
                <a:latin typeface="華康中黑體" panose="020B0509000000000000" pitchFamily="49" charset="-120"/>
                <a:ea typeface="華康中黑體" panose="020B0509000000000000" pitchFamily="49" charset="-120"/>
                <a:cs typeface="Times New Roman"/>
              </a:rPr>
              <a:t>＝</a:t>
            </a:r>
            <a:r>
              <a:rPr lang="en-US" altLang="zh-TW" sz="3200" kern="100" dirty="0">
                <a:latin typeface="華康中黑體" panose="020B0509000000000000" pitchFamily="49" charset="-120"/>
                <a:ea typeface="華康中黑體" panose="020B0509000000000000" pitchFamily="49" charset="-120"/>
                <a:cs typeface="Times New Roman"/>
              </a:rPr>
              <a:t>2 </a:t>
            </a:r>
            <a:r>
              <a:rPr lang="en-US" altLang="zh-TW" sz="3200" kern="100" dirty="0" err="1">
                <a:latin typeface="華康中黑體" panose="020B0509000000000000" pitchFamily="49" charset="-120"/>
                <a:ea typeface="華康中黑體" panose="020B0509000000000000" pitchFamily="49" charset="-120"/>
                <a:cs typeface="Times New Roman"/>
              </a:rPr>
              <a:t>W</a:t>
            </a:r>
            <a:r>
              <a:rPr lang="en-US" altLang="zh-TW" sz="3200" kern="100" baseline="-25000" dirty="0" err="1">
                <a:latin typeface="華康中黑體" panose="020B0509000000000000" pitchFamily="49" charset="-120"/>
                <a:ea typeface="華康中黑體" panose="020B0509000000000000" pitchFamily="49" charset="-120"/>
                <a:cs typeface="Times New Roman"/>
              </a:rPr>
              <a:t>2</a:t>
            </a:r>
            <a:r>
              <a:rPr lang="en-US" altLang="zh-TW" sz="3200" kern="100" baseline="-25000" dirty="0">
                <a:latin typeface="華康中黑體" panose="020B0509000000000000" pitchFamily="49" charset="-120"/>
                <a:ea typeface="華康中黑體" panose="020B0509000000000000" pitchFamily="49" charset="-120"/>
                <a:cs typeface="Times New Roman"/>
              </a:rPr>
              <a:t> </a:t>
            </a:r>
            <a:r>
              <a:rPr lang="en-US" altLang="zh-TW" sz="3200" b="1" kern="100" dirty="0">
                <a:latin typeface="華康中黑體" panose="020B0509000000000000" pitchFamily="49" charset="-120"/>
                <a:ea typeface="華康中黑體" panose="020B0509000000000000" pitchFamily="49" charset="-120"/>
                <a:cs typeface="Times New Roman"/>
              </a:rPr>
              <a:t>(D)</a:t>
            </a:r>
            <a:r>
              <a:rPr lang="en-US" altLang="zh-TW" sz="3200" kern="100" dirty="0" err="1">
                <a:latin typeface="華康中黑體" panose="020B0509000000000000" pitchFamily="49" charset="-120"/>
                <a:ea typeface="華康中黑體" panose="020B0509000000000000" pitchFamily="49" charset="-120"/>
                <a:cs typeface="Times New Roman"/>
              </a:rPr>
              <a:t>W</a:t>
            </a:r>
            <a:r>
              <a:rPr lang="en-US" altLang="zh-TW" sz="3200" kern="100" baseline="-25000" dirty="0" err="1">
                <a:latin typeface="華康中黑體" panose="020B0509000000000000" pitchFamily="49" charset="-120"/>
                <a:ea typeface="華康中黑體" panose="020B0509000000000000" pitchFamily="49" charset="-120"/>
                <a:cs typeface="Times New Roman"/>
              </a:rPr>
              <a:t>1</a:t>
            </a:r>
            <a:r>
              <a:rPr lang="zh-TW" altLang="zh-TW" sz="3200" kern="100" dirty="0">
                <a:latin typeface="華康中黑體" panose="020B0509000000000000" pitchFamily="49" charset="-120"/>
                <a:ea typeface="華康中黑體" panose="020B0509000000000000" pitchFamily="49" charset="-120"/>
                <a:cs typeface="Times New Roman"/>
              </a:rPr>
              <a:t>＝</a:t>
            </a:r>
            <a:r>
              <a:rPr lang="en-US" altLang="zh-TW" sz="3200" kern="100" dirty="0" err="1">
                <a:latin typeface="華康中黑體" panose="020B0509000000000000" pitchFamily="49" charset="-120"/>
                <a:ea typeface="華康中黑體" panose="020B0509000000000000" pitchFamily="49" charset="-120"/>
                <a:cs typeface="Times New Roman"/>
              </a:rPr>
              <a:t>W</a:t>
            </a:r>
            <a:r>
              <a:rPr lang="en-US" altLang="zh-TW" sz="3200" kern="100" baseline="-25000" dirty="0" err="1">
                <a:latin typeface="華康中黑體" panose="020B0509000000000000" pitchFamily="49" charset="-120"/>
                <a:ea typeface="華康中黑體" panose="020B0509000000000000" pitchFamily="49" charset="-120"/>
                <a:cs typeface="Times New Roman"/>
              </a:rPr>
              <a:t>2</a:t>
            </a:r>
            <a:endParaRPr lang="zh-TW" altLang="en-US" sz="3200" dirty="0">
              <a:latin typeface="華康中黑體" panose="020B0509000000000000" pitchFamily="49" charset="-120"/>
              <a:ea typeface="華康中黑體" panose="020B0509000000000000" pitchFamily="49" charset="-120"/>
            </a:endParaRPr>
          </a:p>
        </p:txBody>
      </p:sp>
      <p:sp>
        <p:nvSpPr>
          <p:cNvPr id="3" name="文字方塊 2"/>
          <p:cNvSpPr txBox="1"/>
          <p:nvPr/>
        </p:nvSpPr>
        <p:spPr>
          <a:xfrm>
            <a:off x="971600" y="4365104"/>
            <a:ext cx="7560840" cy="1384995"/>
          </a:xfrm>
          <a:prstGeom prst="rect">
            <a:avLst/>
          </a:prstGeom>
          <a:noFill/>
        </p:spPr>
        <p:txBody>
          <a:bodyPr wrap="square" rtlCol="0">
            <a:spAutoFit/>
          </a:bodyPr>
          <a:lstStyle/>
          <a:p>
            <a:pPr fontAlgn="auto">
              <a:spcBef>
                <a:spcPts val="0"/>
              </a:spcBef>
              <a:spcAft>
                <a:spcPts val="0"/>
              </a:spcAft>
            </a:pPr>
            <a:r>
              <a:rPr kumimoji="0" lang="zh-TW" altLang="zh-TW" sz="28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800" kern="100" dirty="0">
                <a:solidFill>
                  <a:srgbClr val="FF0000"/>
                </a:solidFill>
                <a:latin typeface="華康POP1體W9" panose="040B0909000000000000" pitchFamily="81" charset="-120"/>
                <a:ea typeface="華康POP1體W9" panose="040B0909000000000000" pitchFamily="81" charset="-120"/>
                <a:cs typeface="Times New Roman"/>
              </a:rPr>
              <a:t>(D)</a:t>
            </a:r>
            <a:endParaRPr kumimoji="0" lang="zh-TW" altLang="zh-TW" sz="28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解析：作功</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W</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FS</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。在此題</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，水平力</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F</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和位移</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S</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10</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公尺）都相同，可知</a:t>
            </a:r>
            <a:r>
              <a:rPr kumimoji="0" lang="en-US" altLang="zh-TW" sz="2800" kern="100" dirty="0" err="1">
                <a:solidFill>
                  <a:srgbClr val="0000FF"/>
                </a:solidFill>
                <a:latin typeface="華康POP1體W9" panose="040B0909000000000000" pitchFamily="81" charset="-120"/>
                <a:ea typeface="華康POP1體W9" panose="040B0909000000000000" pitchFamily="81" charset="-120"/>
                <a:cs typeface="Times New Roman"/>
              </a:rPr>
              <a:t>W</a:t>
            </a:r>
            <a:r>
              <a:rPr kumimoji="0" lang="en-US" altLang="zh-TW" sz="2800" kern="100" baseline="-25000" dirty="0" err="1">
                <a:solidFill>
                  <a:srgbClr val="0000FF"/>
                </a:solidFill>
                <a:latin typeface="華康POP1體W9" panose="040B0909000000000000" pitchFamily="81" charset="-120"/>
                <a:ea typeface="華康POP1體W9" panose="040B0909000000000000" pitchFamily="81" charset="-120"/>
                <a:cs typeface="Times New Roman"/>
              </a:rPr>
              <a:t>1</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800" kern="100" dirty="0" err="1">
                <a:solidFill>
                  <a:srgbClr val="0000FF"/>
                </a:solidFill>
                <a:latin typeface="華康POP1體W9" panose="040B0909000000000000" pitchFamily="81" charset="-120"/>
                <a:ea typeface="華康POP1體W9" panose="040B0909000000000000" pitchFamily="81" charset="-120"/>
                <a:cs typeface="Times New Roman"/>
              </a:rPr>
              <a:t>W</a:t>
            </a:r>
            <a:r>
              <a:rPr kumimoji="0" lang="en-US" altLang="zh-TW" sz="2800" kern="100" baseline="-25000" dirty="0" err="1">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a:t>
            </a:r>
            <a:endParaRPr kumimoji="0" lang="zh-TW" altLang="en-US" sz="28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3890550255"/>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body" idx="1"/>
          </p:nvPr>
        </p:nvSpPr>
        <p:spPr>
          <a:xfrm>
            <a:off x="468313" y="404813"/>
            <a:ext cx="8229600" cy="4525962"/>
          </a:xfrm>
        </p:spPr>
        <p:txBody>
          <a:bodyPr/>
          <a:lstStyle/>
          <a:p>
            <a:pPr marL="609600" indent="-609600">
              <a:lnSpc>
                <a:spcPct val="90000"/>
              </a:lnSpc>
            </a:pPr>
            <a:r>
              <a:rPr lang="zh-TW" altLang="en-US" sz="2800"/>
              <a:t>甲、乙兩個金屬球的質量分別為</a:t>
            </a:r>
            <a:r>
              <a:rPr lang="en-US" altLang="zh-TW" sz="2800"/>
              <a:t>10 kg</a:t>
            </a:r>
            <a:r>
              <a:rPr lang="zh-TW" altLang="en-US" sz="2800"/>
              <a:t>、</a:t>
            </a:r>
            <a:r>
              <a:rPr lang="en-US" altLang="zh-TW" sz="2800"/>
              <a:t>5 kg</a:t>
            </a:r>
            <a:r>
              <a:rPr lang="zh-TW" altLang="en-US" sz="2800"/>
              <a:t>，將甲、乙移至相同高度，並且同時由靜止釋放，讓它們作自由落體運動，經過</a:t>
            </a:r>
            <a:r>
              <a:rPr lang="en-US" altLang="zh-TW" sz="2800"/>
              <a:t>2</a:t>
            </a:r>
            <a:r>
              <a:rPr lang="zh-TW" altLang="en-US" sz="2800"/>
              <a:t>秒鐘，兩者均尚未落地，此瞬間甲、乙的動能分別為</a:t>
            </a:r>
            <a:r>
              <a:rPr lang="en-US" altLang="zh-TW" sz="2800"/>
              <a:t>K</a:t>
            </a:r>
            <a:r>
              <a:rPr lang="zh-TW" altLang="en-US" sz="2800"/>
              <a:t>甲、</a:t>
            </a:r>
            <a:r>
              <a:rPr lang="en-US" altLang="zh-TW" sz="2800"/>
              <a:t>K</a:t>
            </a:r>
            <a:r>
              <a:rPr lang="zh-TW" altLang="en-US" sz="2800"/>
              <a:t>乙，甲、乙相對於水平地面的重力位能分別為</a:t>
            </a:r>
            <a:r>
              <a:rPr lang="en-US" altLang="zh-TW" sz="2800"/>
              <a:t>U</a:t>
            </a:r>
            <a:r>
              <a:rPr lang="zh-TW" altLang="en-US" sz="2800"/>
              <a:t>甲、</a:t>
            </a:r>
            <a:r>
              <a:rPr lang="en-US" altLang="zh-TW" sz="2800"/>
              <a:t>U</a:t>
            </a:r>
            <a:r>
              <a:rPr lang="zh-TW" altLang="en-US" sz="2800"/>
              <a:t>乙，若忽略空氣阻力，則下列關係式何者正確？</a:t>
            </a:r>
            <a:br>
              <a:rPr lang="zh-TW" altLang="en-US" sz="2800"/>
            </a:br>
            <a:r>
              <a:rPr lang="en-US" altLang="zh-TW" sz="2800"/>
              <a:t>(A) K</a:t>
            </a:r>
            <a:r>
              <a:rPr lang="zh-TW" altLang="en-US" sz="2800"/>
              <a:t>甲＝</a:t>
            </a:r>
            <a:r>
              <a:rPr lang="en-US" altLang="zh-TW" sz="2800"/>
              <a:t>K</a:t>
            </a:r>
            <a:r>
              <a:rPr lang="zh-TW" altLang="en-US" sz="2800"/>
              <a:t>乙，</a:t>
            </a:r>
            <a:r>
              <a:rPr lang="en-US" altLang="zh-TW" sz="2800"/>
              <a:t>U</a:t>
            </a:r>
            <a:r>
              <a:rPr lang="zh-TW" altLang="en-US" sz="2800"/>
              <a:t>甲＝</a:t>
            </a:r>
            <a:r>
              <a:rPr lang="en-US" altLang="zh-TW" sz="2800"/>
              <a:t>U</a:t>
            </a:r>
            <a:r>
              <a:rPr lang="zh-TW" altLang="en-US" sz="2800"/>
              <a:t>乙　　</a:t>
            </a:r>
            <a:br>
              <a:rPr lang="zh-TW" altLang="en-US" sz="2800"/>
            </a:br>
            <a:r>
              <a:rPr lang="en-US" altLang="zh-TW" sz="2800"/>
              <a:t>(B) K</a:t>
            </a:r>
            <a:r>
              <a:rPr lang="zh-TW" altLang="en-US" sz="2800"/>
              <a:t>甲＞</a:t>
            </a:r>
            <a:r>
              <a:rPr lang="en-US" altLang="zh-TW" sz="2800"/>
              <a:t>K</a:t>
            </a:r>
            <a:r>
              <a:rPr lang="zh-TW" altLang="en-US" sz="2800"/>
              <a:t>乙，</a:t>
            </a:r>
            <a:r>
              <a:rPr lang="en-US" altLang="zh-TW" sz="2800"/>
              <a:t>U</a:t>
            </a:r>
            <a:r>
              <a:rPr lang="zh-TW" altLang="en-US" sz="2800"/>
              <a:t>甲＜</a:t>
            </a:r>
            <a:r>
              <a:rPr lang="en-US" altLang="zh-TW" sz="2800"/>
              <a:t>U</a:t>
            </a:r>
            <a:r>
              <a:rPr lang="zh-TW" altLang="en-US" sz="2800"/>
              <a:t>乙</a:t>
            </a:r>
            <a:br>
              <a:rPr lang="zh-TW" altLang="en-US" sz="2800"/>
            </a:br>
            <a:r>
              <a:rPr lang="en-US" altLang="zh-TW" sz="2800"/>
              <a:t>(C) K</a:t>
            </a:r>
            <a:r>
              <a:rPr lang="zh-TW" altLang="en-US" sz="2800"/>
              <a:t>甲＞</a:t>
            </a:r>
            <a:r>
              <a:rPr lang="en-US" altLang="zh-TW" sz="2800"/>
              <a:t>K</a:t>
            </a:r>
            <a:r>
              <a:rPr lang="zh-TW" altLang="en-US" sz="2800"/>
              <a:t>乙，</a:t>
            </a:r>
            <a:r>
              <a:rPr lang="en-US" altLang="zh-TW" sz="2800"/>
              <a:t>U</a:t>
            </a:r>
            <a:r>
              <a:rPr lang="zh-TW" altLang="en-US" sz="2800"/>
              <a:t>甲＝</a:t>
            </a:r>
            <a:r>
              <a:rPr lang="en-US" altLang="zh-TW" sz="2800"/>
              <a:t>U</a:t>
            </a:r>
            <a:r>
              <a:rPr lang="zh-TW" altLang="en-US" sz="2800"/>
              <a:t>乙　　</a:t>
            </a:r>
            <a:br>
              <a:rPr lang="zh-TW" altLang="en-US" sz="2800"/>
            </a:br>
            <a:r>
              <a:rPr lang="en-US" altLang="zh-TW" sz="2800"/>
              <a:t>(D) K</a:t>
            </a:r>
            <a:r>
              <a:rPr lang="zh-TW" altLang="en-US" sz="2800"/>
              <a:t>甲＞</a:t>
            </a:r>
            <a:r>
              <a:rPr lang="en-US" altLang="zh-TW" sz="2800"/>
              <a:t>K</a:t>
            </a:r>
            <a:r>
              <a:rPr lang="zh-TW" altLang="en-US" sz="2800"/>
              <a:t>乙，</a:t>
            </a:r>
            <a:r>
              <a:rPr lang="en-US" altLang="zh-TW" sz="2800"/>
              <a:t>U</a:t>
            </a:r>
            <a:r>
              <a:rPr lang="zh-TW" altLang="en-US" sz="2800"/>
              <a:t>甲＞</a:t>
            </a:r>
            <a:r>
              <a:rPr lang="en-US" altLang="zh-TW" sz="2800"/>
              <a:t>U</a:t>
            </a:r>
            <a:r>
              <a:rPr lang="zh-TW" altLang="en-US" sz="2800"/>
              <a:t>乙</a:t>
            </a:r>
          </a:p>
        </p:txBody>
      </p:sp>
      <p:sp>
        <p:nvSpPr>
          <p:cNvPr id="283651" name="Text Box 3"/>
          <p:cNvSpPr txBox="1">
            <a:spLocks noChangeArrowheads="1"/>
          </p:cNvSpPr>
          <p:nvPr/>
        </p:nvSpPr>
        <p:spPr bwMode="auto">
          <a:xfrm>
            <a:off x="468313" y="5157788"/>
            <a:ext cx="77755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solidFill>
                  <a:srgbClr val="000000"/>
                </a:solidFill>
              </a:rPr>
              <a:t>答案：</a:t>
            </a:r>
            <a:r>
              <a:rPr lang="en-US" altLang="zh-TW">
                <a:solidFill>
                  <a:srgbClr val="000000"/>
                </a:solidFill>
              </a:rPr>
              <a:t>D</a:t>
            </a:r>
            <a:r>
              <a:rPr lang="zh-TW" altLang="en-US">
                <a:solidFill>
                  <a:srgbClr val="000000"/>
                </a:solidFill>
              </a:rPr>
              <a:t>解析：兩金屬球在相同高度做自由落體，</a:t>
            </a:r>
            <a:r>
              <a:rPr lang="en-US" altLang="zh-TW">
                <a:solidFill>
                  <a:srgbClr val="000000"/>
                </a:solidFill>
              </a:rPr>
              <a:t>2</a:t>
            </a:r>
            <a:r>
              <a:rPr lang="zh-TW" altLang="en-US">
                <a:solidFill>
                  <a:srgbClr val="000000"/>
                </a:solidFill>
              </a:rPr>
              <a:t>秒後速度相同，距地高度亦相同，因為甲質量比乙大，故動能（</a:t>
            </a:r>
            <a:r>
              <a:rPr lang="en-US" altLang="zh-TW">
                <a:solidFill>
                  <a:srgbClr val="000000"/>
                </a:solidFill>
              </a:rPr>
              <a:t>1</a:t>
            </a:r>
            <a:r>
              <a:rPr lang="zh-TW" altLang="en-US">
                <a:solidFill>
                  <a:srgbClr val="000000"/>
                </a:solidFill>
              </a:rPr>
              <a:t>／</a:t>
            </a:r>
            <a:r>
              <a:rPr lang="en-US" altLang="zh-TW">
                <a:solidFill>
                  <a:srgbClr val="000000"/>
                </a:solidFill>
              </a:rPr>
              <a:t>2mv</a:t>
            </a:r>
            <a:r>
              <a:rPr lang="en-US" altLang="zh-TW" baseline="30000">
                <a:solidFill>
                  <a:srgbClr val="000000"/>
                </a:solidFill>
              </a:rPr>
              <a:t>2</a:t>
            </a:r>
            <a:r>
              <a:rPr lang="zh-TW" altLang="en-US">
                <a:solidFill>
                  <a:srgbClr val="000000"/>
                </a:solidFill>
              </a:rPr>
              <a:t>）為甲大於乙，位能（</a:t>
            </a:r>
            <a:r>
              <a:rPr lang="en-US" altLang="zh-TW">
                <a:solidFill>
                  <a:srgbClr val="000000"/>
                </a:solidFill>
              </a:rPr>
              <a:t>mgh</a:t>
            </a:r>
            <a:r>
              <a:rPr lang="zh-TW" altLang="en-US">
                <a:solidFill>
                  <a:srgbClr val="000000"/>
                </a:solidFill>
              </a:rPr>
              <a:t>）甲大於乙，答案選</a:t>
            </a:r>
            <a:r>
              <a:rPr lang="en-US" altLang="zh-TW">
                <a:solidFill>
                  <a:srgbClr val="000000"/>
                </a:solidFill>
              </a:rPr>
              <a:t>(D)</a:t>
            </a:r>
            <a:r>
              <a:rPr lang="zh-TW" altLang="en-US">
                <a:solidFill>
                  <a:srgbClr val="000000"/>
                </a:solidFill>
              </a:rPr>
              <a:t>。 </a:t>
            </a:r>
          </a:p>
        </p:txBody>
      </p:sp>
    </p:spTree>
    <p:extLst>
      <p:ext uri="{BB962C8B-B14F-4D97-AF65-F5344CB8AC3E}">
        <p14:creationId xmlns:p14="http://schemas.microsoft.com/office/powerpoint/2010/main" val="2797158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3651"/>
                                        </p:tgtEl>
                                        <p:attrNameLst>
                                          <p:attrName>style.visibility</p:attrName>
                                        </p:attrNameLst>
                                      </p:cBhvr>
                                      <p:to>
                                        <p:strVal val="visible"/>
                                      </p:to>
                                    </p:set>
                                    <p:animEffect transition="in" filter="blinds(horizontal)">
                                      <p:cBhvr>
                                        <p:cTn id="7" dur="500"/>
                                        <p:tgtEl>
                                          <p:spTgt spid="283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1" grpId="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468313" y="333375"/>
            <a:ext cx="8229600" cy="3124200"/>
          </a:xfrm>
        </p:spPr>
        <p:txBody>
          <a:bodyPr/>
          <a:lstStyle/>
          <a:p>
            <a:r>
              <a:rPr lang="zh-TW" altLang="en-US" sz="2800"/>
              <a:t>如附圖所示，安安在一斜坡上由高處向下滑雪，他經過甲點時的速率為</a:t>
            </a:r>
            <a:r>
              <a:rPr lang="en-US" altLang="zh-TW" sz="2800"/>
              <a:t>v</a:t>
            </a:r>
            <a:r>
              <a:rPr lang="zh-TW" altLang="en-US" sz="2800"/>
              <a:t>，他在此時開始減速，到乙點時恰好停下來，則關於安安由甲點至乙點的動能與重力位能的變化，下列敘述何者正確？ </a:t>
            </a:r>
            <a:r>
              <a:rPr lang="en-US" altLang="zh-TW" sz="2800"/>
              <a:t>(A)</a:t>
            </a:r>
            <a:r>
              <a:rPr lang="zh-TW" altLang="en-US" sz="2800"/>
              <a:t>動能變大，重力位能變小 </a:t>
            </a:r>
            <a:r>
              <a:rPr lang="en-US" altLang="zh-TW" sz="2800"/>
              <a:t>(B)</a:t>
            </a:r>
            <a:r>
              <a:rPr lang="zh-TW" altLang="en-US" sz="2800"/>
              <a:t>動能變大，重力位能變大 </a:t>
            </a:r>
            <a:r>
              <a:rPr lang="en-US" altLang="zh-TW" sz="2800"/>
              <a:t>(C)</a:t>
            </a:r>
            <a:r>
              <a:rPr lang="zh-TW" altLang="en-US" sz="2800"/>
              <a:t>動能變小，重力位能變小 </a:t>
            </a:r>
            <a:r>
              <a:rPr lang="en-US" altLang="zh-TW" sz="2800"/>
              <a:t>(D)</a:t>
            </a:r>
            <a:r>
              <a:rPr lang="zh-TW" altLang="en-US" sz="2800"/>
              <a:t>動能變小，重力位能變大 </a:t>
            </a:r>
          </a:p>
        </p:txBody>
      </p:sp>
      <p:pic>
        <p:nvPicPr>
          <p:cNvPr id="46084" name="Picture 4" descr="Y8F39A0-K-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756025"/>
            <a:ext cx="496728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p:cNvSpPr>
            <a:spLocks noChangeArrowheads="1"/>
          </p:cNvSpPr>
          <p:nvPr/>
        </p:nvSpPr>
        <p:spPr bwMode="auto">
          <a:xfrm>
            <a:off x="7524750" y="5616575"/>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C </a:t>
            </a:r>
          </a:p>
        </p:txBody>
      </p:sp>
    </p:spTree>
    <p:extLst>
      <p:ext uri="{BB962C8B-B14F-4D97-AF65-F5344CB8AC3E}">
        <p14:creationId xmlns:p14="http://schemas.microsoft.com/office/powerpoint/2010/main" val="2958557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 calcmode="lin" valueType="num">
                                      <p:cBhvr additive="base">
                                        <p:cTn id="7" dur="500" fill="hold"/>
                                        <p:tgtEl>
                                          <p:spTgt spid="46085"/>
                                        </p:tgtEl>
                                        <p:attrNameLst>
                                          <p:attrName>ppt_x</p:attrName>
                                        </p:attrNameLst>
                                      </p:cBhvr>
                                      <p:tavLst>
                                        <p:tav tm="0">
                                          <p:val>
                                            <p:strVal val="#ppt_x"/>
                                          </p:val>
                                        </p:tav>
                                        <p:tav tm="100000">
                                          <p:val>
                                            <p:strVal val="#ppt_x"/>
                                          </p:val>
                                        </p:tav>
                                      </p:tavLst>
                                    </p:anim>
                                    <p:anim calcmode="lin" valueType="num">
                                      <p:cBhvr additive="base">
                                        <p:cTn id="8" dur="500" fill="hold"/>
                                        <p:tgtEl>
                                          <p:spTgt spid="460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755576" y="33265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kumimoji="0" lang="en-US" altLang="zh-TW" sz="2800">
                <a:solidFill>
                  <a:srgbClr val="FF0000"/>
                </a:solidFill>
                <a:latin typeface="Calibri"/>
              </a:rPr>
              <a:t>107</a:t>
            </a:r>
            <a:r>
              <a:rPr kumimoji="0" lang="zh-TW" altLang="zh-TW" sz="2800">
                <a:solidFill>
                  <a:sysClr val="windowText" lastClr="000000"/>
                </a:solidFill>
                <a:latin typeface="華康中黑體" panose="020B0509000000000000" pitchFamily="49" charset="-120"/>
                <a:ea typeface="華康中黑體" panose="020B0509000000000000" pitchFamily="49" charset="-120"/>
              </a:rPr>
              <a:t>阿泉分別進行下列四種不同的運動，在哪一種運動過程中，阿泉由圖中狀態 </a:t>
            </a:r>
            <a:r>
              <a:rPr kumimoji="0" lang="en-US" altLang="zh-TW" sz="2800">
                <a:solidFill>
                  <a:sysClr val="windowText" lastClr="000000"/>
                </a:solidFill>
                <a:latin typeface="華康中黑體" panose="020B0509000000000000" pitchFamily="49" charset="-120"/>
                <a:ea typeface="華康中黑體" panose="020B0509000000000000" pitchFamily="49" charset="-120"/>
              </a:rPr>
              <a:t>Ⅰ</a:t>
            </a:r>
            <a:r>
              <a:rPr kumimoji="0" lang="zh-TW" altLang="zh-TW" sz="2800">
                <a:solidFill>
                  <a:sysClr val="windowText" lastClr="000000"/>
                </a:solidFill>
                <a:latin typeface="華康中黑體" panose="020B0509000000000000" pitchFamily="49" charset="-120"/>
                <a:ea typeface="華康中黑體" panose="020B0509000000000000" pitchFamily="49" charset="-120"/>
              </a:rPr>
              <a:t>→狀態 </a:t>
            </a:r>
            <a:r>
              <a:rPr kumimoji="0" lang="en-US" altLang="zh-TW" sz="2800">
                <a:solidFill>
                  <a:sysClr val="windowText" lastClr="000000"/>
                </a:solidFill>
                <a:latin typeface="華康中黑體" panose="020B0509000000000000" pitchFamily="49" charset="-120"/>
                <a:ea typeface="華康中黑體" panose="020B0509000000000000" pitchFamily="49" charset="-120"/>
              </a:rPr>
              <a:t>Ⅱ</a:t>
            </a:r>
            <a:r>
              <a:rPr kumimoji="0" lang="zh-TW" altLang="zh-TW" sz="2800">
                <a:solidFill>
                  <a:sysClr val="windowText" lastClr="000000"/>
                </a:solidFill>
                <a:latin typeface="華康中黑體" panose="020B0509000000000000" pitchFamily="49" charset="-120"/>
                <a:ea typeface="華康中黑體" panose="020B0509000000000000" pitchFamily="49" charset="-120"/>
              </a:rPr>
              <a:t>，他身體的重力位能變化最大？</a:t>
            </a:r>
            <a:endParaRPr kumimoji="0" lang="zh-TW" altLang="en-US" sz="2800" dirty="0">
              <a:solidFill>
                <a:sysClr val="windowText" lastClr="000000"/>
              </a:solidFill>
              <a:latin typeface="華康中黑體" panose="020B0509000000000000" pitchFamily="49" charset="-120"/>
              <a:ea typeface="華康中黑體" panose="020B0509000000000000" pitchFamily="49" charset="-120"/>
            </a:endParaRPr>
          </a:p>
        </p:txBody>
      </p:sp>
      <p:graphicFrame>
        <p:nvGraphicFramePr>
          <p:cNvPr id="3" name="物件 2"/>
          <p:cNvGraphicFramePr>
            <a:graphicFrameLocks noChangeAspect="1"/>
          </p:cNvGraphicFramePr>
          <p:nvPr>
            <p:extLst>
              <p:ext uri="{D42A27DB-BD31-4B8C-83A1-F6EECF244321}">
                <p14:modId xmlns:p14="http://schemas.microsoft.com/office/powerpoint/2010/main" val="442548519"/>
              </p:ext>
            </p:extLst>
          </p:nvPr>
        </p:nvGraphicFramePr>
        <p:xfrm>
          <a:off x="467544" y="2132856"/>
          <a:ext cx="2232248" cy="2664296"/>
        </p:xfrm>
        <a:graphic>
          <a:graphicData uri="http://schemas.openxmlformats.org/presentationml/2006/ole">
            <mc:AlternateContent xmlns:mc="http://schemas.openxmlformats.org/markup-compatibility/2006">
              <mc:Choice xmlns:v="urn:schemas-microsoft-com:vml" Requires="v">
                <p:oleObj spid="_x0000_s300066" name="Document" r:id="rId3" imgW="2102647" imgH="1373788" progId="Word.Document.8">
                  <p:embed/>
                </p:oleObj>
              </mc:Choice>
              <mc:Fallback>
                <p:oleObj name="Document" r:id="rId3" imgW="2102647" imgH="1373788"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132856"/>
                        <a:ext cx="2232248" cy="2664296"/>
                      </a:xfrm>
                      <a:prstGeom prst="rect">
                        <a:avLst/>
                      </a:prstGeom>
                      <a:noFill/>
                    </p:spPr>
                  </p:pic>
                </p:oleObj>
              </mc:Fallback>
            </mc:AlternateContent>
          </a:graphicData>
        </a:graphic>
      </p:graphicFrame>
      <p:graphicFrame>
        <p:nvGraphicFramePr>
          <p:cNvPr id="4" name="物件 3"/>
          <p:cNvGraphicFramePr>
            <a:graphicFrameLocks noChangeAspect="1"/>
          </p:cNvGraphicFramePr>
          <p:nvPr>
            <p:extLst>
              <p:ext uri="{D42A27DB-BD31-4B8C-83A1-F6EECF244321}">
                <p14:modId xmlns:p14="http://schemas.microsoft.com/office/powerpoint/2010/main" val="2998880821"/>
              </p:ext>
            </p:extLst>
          </p:nvPr>
        </p:nvGraphicFramePr>
        <p:xfrm>
          <a:off x="3059832" y="2420888"/>
          <a:ext cx="2546350" cy="2223120"/>
        </p:xfrm>
        <a:graphic>
          <a:graphicData uri="http://schemas.openxmlformats.org/presentationml/2006/ole">
            <mc:AlternateContent xmlns:mc="http://schemas.openxmlformats.org/markup-compatibility/2006">
              <mc:Choice xmlns:v="urn:schemas-microsoft-com:vml" Requires="v">
                <p:oleObj spid="_x0000_s300067" name="Document" r:id="rId5" imgW="2554142" imgH="1144823" progId="Word.Document.8">
                  <p:embed/>
                </p:oleObj>
              </mc:Choice>
              <mc:Fallback>
                <p:oleObj name="Document" r:id="rId5" imgW="2554142" imgH="1144823"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2420888"/>
                        <a:ext cx="2546350" cy="2223120"/>
                      </a:xfrm>
                      <a:prstGeom prst="rect">
                        <a:avLst/>
                      </a:prstGeom>
                      <a:noFill/>
                    </p:spPr>
                  </p:pic>
                </p:oleObj>
              </mc:Fallback>
            </mc:AlternateContent>
          </a:graphicData>
        </a:graphic>
      </p:graphicFrame>
      <p:graphicFrame>
        <p:nvGraphicFramePr>
          <p:cNvPr id="5" name="物件 4"/>
          <p:cNvGraphicFramePr>
            <a:graphicFrameLocks noChangeAspect="1"/>
          </p:cNvGraphicFramePr>
          <p:nvPr>
            <p:extLst>
              <p:ext uri="{D42A27DB-BD31-4B8C-83A1-F6EECF244321}">
                <p14:modId xmlns:p14="http://schemas.microsoft.com/office/powerpoint/2010/main" val="2824063404"/>
              </p:ext>
            </p:extLst>
          </p:nvPr>
        </p:nvGraphicFramePr>
        <p:xfrm>
          <a:off x="5868144" y="2564904"/>
          <a:ext cx="2808312" cy="2088232"/>
        </p:xfrm>
        <a:graphic>
          <a:graphicData uri="http://schemas.openxmlformats.org/presentationml/2006/ole">
            <mc:AlternateContent xmlns:mc="http://schemas.openxmlformats.org/markup-compatibility/2006">
              <mc:Choice xmlns:v="urn:schemas-microsoft-com:vml" Requires="v">
                <p:oleObj spid="_x0000_s300068" name="Document" r:id="rId7" imgW="2283462" imgH="915858" progId="Word.Document.8">
                  <p:embed/>
                </p:oleObj>
              </mc:Choice>
              <mc:Fallback>
                <p:oleObj name="Document" r:id="rId7" imgW="2283462" imgH="915858"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8144" y="2564904"/>
                        <a:ext cx="2808312" cy="2088232"/>
                      </a:xfrm>
                      <a:prstGeom prst="rect">
                        <a:avLst/>
                      </a:prstGeom>
                      <a:noFill/>
                    </p:spPr>
                  </p:pic>
                </p:oleObj>
              </mc:Fallback>
            </mc:AlternateContent>
          </a:graphicData>
        </a:graphic>
      </p:graphicFrame>
      <p:graphicFrame>
        <p:nvGraphicFramePr>
          <p:cNvPr id="6" name="物件 5"/>
          <p:cNvGraphicFramePr>
            <a:graphicFrameLocks noChangeAspect="1"/>
          </p:cNvGraphicFramePr>
          <p:nvPr>
            <p:extLst>
              <p:ext uri="{D42A27DB-BD31-4B8C-83A1-F6EECF244321}">
                <p14:modId xmlns:p14="http://schemas.microsoft.com/office/powerpoint/2010/main" val="632328152"/>
              </p:ext>
            </p:extLst>
          </p:nvPr>
        </p:nvGraphicFramePr>
        <p:xfrm>
          <a:off x="539552" y="4797152"/>
          <a:ext cx="3168352" cy="1875656"/>
        </p:xfrm>
        <a:graphic>
          <a:graphicData uri="http://schemas.openxmlformats.org/presentationml/2006/ole">
            <mc:AlternateContent xmlns:mc="http://schemas.openxmlformats.org/markup-compatibility/2006">
              <mc:Choice xmlns:v="urn:schemas-microsoft-com:vml" Requires="v">
                <p:oleObj spid="_x0000_s300069" name="Document" r:id="rId9" imgW="2644369" imgH="1373788" progId="Word.Document.8">
                  <p:embed/>
                </p:oleObj>
              </mc:Choice>
              <mc:Fallback>
                <p:oleObj name="Document" r:id="rId9" imgW="2644369" imgH="1373788"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52" y="4797152"/>
                        <a:ext cx="3168352" cy="1875656"/>
                      </a:xfrm>
                      <a:prstGeom prst="rect">
                        <a:avLst/>
                      </a:prstGeom>
                      <a:noFill/>
                    </p:spPr>
                  </p:pic>
                </p:oleObj>
              </mc:Fallback>
            </mc:AlternateContent>
          </a:graphicData>
        </a:graphic>
      </p:graphicFrame>
      <p:sp>
        <p:nvSpPr>
          <p:cNvPr id="7" name="矩形 6"/>
          <p:cNvSpPr/>
          <p:nvPr/>
        </p:nvSpPr>
        <p:spPr>
          <a:xfrm>
            <a:off x="4067944" y="5445224"/>
            <a:ext cx="4572000" cy="923330"/>
          </a:xfrm>
          <a:prstGeom prst="rect">
            <a:avLst/>
          </a:prstGeom>
        </p:spPr>
        <p:txBody>
          <a:bodyPr>
            <a:spAutoFit/>
          </a:bodyPr>
          <a:lstStyle/>
          <a:p>
            <a:pPr fontAlgn="auto">
              <a:spcBef>
                <a:spcPts val="0"/>
              </a:spcBef>
              <a:spcAft>
                <a:spcPts val="0"/>
              </a:spcAft>
            </a:pPr>
            <a:r>
              <a:rPr kumimoji="0" lang="zh-TW" altLang="zh-TW" dirty="0">
                <a:solidFill>
                  <a:prstClr val="black"/>
                </a:solidFill>
                <a:latin typeface="Calibri"/>
                <a:ea typeface="新細明體"/>
              </a:rPr>
              <a:t>答案：</a:t>
            </a:r>
            <a:r>
              <a:rPr kumimoji="0" lang="en-US" altLang="zh-TW" dirty="0">
                <a:solidFill>
                  <a:prstClr val="black"/>
                </a:solidFill>
                <a:latin typeface="Calibri"/>
                <a:ea typeface="新細明體"/>
              </a:rPr>
              <a:t>(D)</a:t>
            </a:r>
            <a:endParaRPr kumimoji="0" lang="zh-TW" altLang="zh-TW" dirty="0">
              <a:solidFill>
                <a:prstClr val="black"/>
              </a:solidFill>
              <a:latin typeface="Calibri"/>
              <a:ea typeface="新細明體"/>
            </a:endParaRPr>
          </a:p>
          <a:p>
            <a:pPr fontAlgn="auto">
              <a:spcBef>
                <a:spcPts val="0"/>
              </a:spcBef>
              <a:spcAft>
                <a:spcPts val="0"/>
              </a:spcAft>
            </a:pPr>
            <a:r>
              <a:rPr kumimoji="0" lang="zh-TW" altLang="zh-TW" dirty="0">
                <a:solidFill>
                  <a:prstClr val="black"/>
                </a:solidFill>
                <a:latin typeface="Calibri"/>
                <a:ea typeface="新細明體"/>
              </a:rPr>
              <a:t>解析：重力位能變化與高度有關，高臺跳水的高度變化最大，故選</a:t>
            </a:r>
            <a:r>
              <a:rPr kumimoji="0" lang="en-US" altLang="zh-TW" dirty="0">
                <a:solidFill>
                  <a:prstClr val="black"/>
                </a:solidFill>
                <a:latin typeface="Calibri"/>
                <a:ea typeface="新細明體"/>
              </a:rPr>
              <a:t>(D)</a:t>
            </a:r>
            <a:r>
              <a:rPr kumimoji="0" lang="zh-TW" altLang="zh-TW" dirty="0">
                <a:solidFill>
                  <a:prstClr val="black"/>
                </a:solidFill>
                <a:latin typeface="Calibri"/>
                <a:ea typeface="新細明體"/>
              </a:rPr>
              <a:t>。</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42675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323849" y="146503"/>
            <a:ext cx="8429625" cy="5765681"/>
          </a:xfrm>
          <a:prstGeom prst="rect">
            <a:avLst/>
          </a:prstGeom>
          <a:noFill/>
          <a:ln w="9525">
            <a:noFill/>
            <a:miter lim="800000"/>
            <a:headEnd/>
            <a:tailEnd/>
          </a:ln>
        </p:spPr>
        <p:txBody>
          <a:bodyPr wrap="square">
            <a:spAutoFit/>
          </a:bodyPr>
          <a:lstStyle/>
          <a:p>
            <a:pPr marL="450850" indent="-450850" algn="just">
              <a:lnSpc>
                <a:spcPct val="110000"/>
              </a:lnSpc>
            </a:pPr>
            <a:r>
              <a:rPr lang="en-US" altLang="zh-TW" sz="3200" dirty="0">
                <a:solidFill>
                  <a:srgbClr val="FF0000"/>
                </a:solidFill>
                <a:latin typeface="Times New Roman"/>
                <a:ea typeface="標楷體" pitchFamily="65" charset="-120"/>
              </a:rPr>
              <a:t>109</a:t>
            </a:r>
            <a:r>
              <a:rPr lang="en-US" altLang="zh-TW" sz="3200" dirty="0">
                <a:solidFill>
                  <a:srgbClr val="000000"/>
                </a:solidFill>
                <a:latin typeface="Times New Roman"/>
                <a:ea typeface="標楷體" pitchFamily="65" charset="-120"/>
              </a:rPr>
              <a:t>.	9</a:t>
            </a:r>
            <a:r>
              <a:rPr lang="zh-TW" altLang="en-US" sz="3200" dirty="0">
                <a:solidFill>
                  <a:srgbClr val="000000"/>
                </a:solidFill>
                <a:latin typeface="Times New Roman"/>
                <a:ea typeface="標楷體" pitchFamily="65" charset="-120"/>
              </a:rPr>
              <a:t>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七</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為羽毛球運動常見基本球路，圖中線段代表羽毛球的運動軌跡，箭頭代表移動方向，由此判斷，哪一種球路的運動過程，羽毛球相對於地面的重力位能只會一直減少？</a:t>
            </a:r>
            <a:endParaRPr lang="en-US" altLang="zh-TW" sz="3200" dirty="0">
              <a:solidFill>
                <a:srgbClr val="000000"/>
              </a:solidFill>
              <a:latin typeface="Times New Roman"/>
              <a:ea typeface="標楷體" pitchFamily="65" charset="-120"/>
            </a:endParaRPr>
          </a:p>
          <a:p>
            <a:pPr marL="450850" indent="-450850" algn="just">
              <a:lnSpc>
                <a:spcPct val="110000"/>
              </a:lnSpc>
            </a:pPr>
            <a:endParaRPr lang="en-US" altLang="zh-TW" sz="3200" dirty="0">
              <a:solidFill>
                <a:srgbClr val="000000"/>
              </a:solidFill>
              <a:latin typeface="Times New Roman"/>
              <a:ea typeface="標楷體" pitchFamily="65" charset="-120"/>
            </a:endParaRPr>
          </a:p>
          <a:p>
            <a:pPr marL="450850" indent="-450850" algn="just">
              <a:lnSpc>
                <a:spcPct val="110000"/>
              </a:lnSpc>
            </a:pPr>
            <a:endParaRPr lang="en-US" altLang="zh-TW" sz="3200" dirty="0">
              <a:solidFill>
                <a:srgbClr val="000000"/>
              </a:solidFill>
              <a:latin typeface="Times New Roman"/>
              <a:ea typeface="標楷體" pitchFamily="65" charset="-120"/>
            </a:endParaRPr>
          </a:p>
          <a:p>
            <a:pPr marL="450850" indent="-450850" algn="just">
              <a:lnSpc>
                <a:spcPct val="110000"/>
              </a:lnSpc>
            </a:pPr>
            <a:endParaRPr lang="en-US" altLang="zh-TW" sz="3200" dirty="0">
              <a:solidFill>
                <a:srgbClr val="000000"/>
              </a:solidFill>
              <a:latin typeface="Times New Roman"/>
              <a:ea typeface="標楷體" pitchFamily="65" charset="-120"/>
            </a:endParaRPr>
          </a:p>
          <a:p>
            <a:pPr marL="450850" indent="-450850" algn="just">
              <a:lnSpc>
                <a:spcPct val="110000"/>
              </a:lnSpc>
            </a:pPr>
            <a:endParaRPr lang="en-US" altLang="zh-TW" sz="3200" dirty="0">
              <a:solidFill>
                <a:srgbClr val="000000"/>
              </a:solidFill>
              <a:latin typeface="Times New Roman"/>
              <a:ea typeface="標楷體" pitchFamily="65" charset="-120"/>
            </a:endParaRPr>
          </a:p>
          <a:p>
            <a:pPr marL="450850" indent="-450850" algn="just">
              <a:lnSpc>
                <a:spcPct val="110000"/>
              </a:lnSpc>
            </a:pPr>
            <a:endParaRPr lang="en-US" altLang="zh-TW" sz="3200" dirty="0">
              <a:solidFill>
                <a:srgbClr val="000000"/>
              </a:solidFill>
              <a:latin typeface="Times New Roman"/>
              <a:ea typeface="標楷體" pitchFamily="65" charset="-120"/>
            </a:endParaRPr>
          </a:p>
          <a:p>
            <a:pPr marL="450850" indent="-450850" algn="just">
              <a:lnSpc>
                <a:spcPct val="110000"/>
              </a:lnSpc>
              <a:spcBef>
                <a:spcPts val="2000"/>
              </a:spcBef>
            </a:pPr>
            <a:r>
              <a:rPr lang="en-US" altLang="zh-TW" sz="3200" dirty="0">
                <a:solidFill>
                  <a:srgbClr val="000000"/>
                </a:solidFill>
                <a:latin typeface="Times New Roman"/>
                <a:ea typeface="標楷體" pitchFamily="65" charset="-120"/>
              </a:rPr>
              <a:t>	(A)</a:t>
            </a:r>
            <a:r>
              <a:rPr lang="zh-TW" altLang="en-US" sz="3200" dirty="0">
                <a:solidFill>
                  <a:srgbClr val="000000"/>
                </a:solidFill>
                <a:latin typeface="Times New Roman"/>
                <a:ea typeface="標楷體" pitchFamily="65" charset="-120"/>
              </a:rPr>
              <a:t>殺球　</a:t>
            </a:r>
            <a:r>
              <a:rPr lang="en-US" altLang="zh-TW" sz="3200" dirty="0">
                <a:solidFill>
                  <a:srgbClr val="000000"/>
                </a:solidFill>
                <a:latin typeface="Times New Roman"/>
                <a:ea typeface="標楷體" pitchFamily="65" charset="-120"/>
              </a:rPr>
              <a:t>(B)</a:t>
            </a:r>
            <a:r>
              <a:rPr lang="zh-TW" altLang="en-US" sz="3200" dirty="0">
                <a:solidFill>
                  <a:srgbClr val="000000"/>
                </a:solidFill>
                <a:latin typeface="Times New Roman"/>
                <a:ea typeface="標楷體" pitchFamily="65" charset="-120"/>
              </a:rPr>
              <a:t>挑球　</a:t>
            </a:r>
            <a:r>
              <a:rPr lang="en-US" altLang="zh-TW" sz="3200" dirty="0">
                <a:solidFill>
                  <a:srgbClr val="000000"/>
                </a:solidFill>
                <a:latin typeface="Times New Roman"/>
                <a:ea typeface="標楷體" pitchFamily="65" charset="-120"/>
              </a:rPr>
              <a:t>(C)</a:t>
            </a:r>
            <a:r>
              <a:rPr lang="zh-TW" altLang="en-US" sz="3200" dirty="0">
                <a:solidFill>
                  <a:srgbClr val="000000"/>
                </a:solidFill>
                <a:latin typeface="Times New Roman"/>
                <a:ea typeface="標楷體" pitchFamily="65" charset="-120"/>
              </a:rPr>
              <a:t>高遠球　</a:t>
            </a:r>
            <a:r>
              <a:rPr lang="en-US" altLang="zh-TW" sz="3200" dirty="0">
                <a:solidFill>
                  <a:srgbClr val="000000"/>
                </a:solidFill>
                <a:latin typeface="Times New Roman"/>
                <a:ea typeface="標楷體" pitchFamily="65" charset="-120"/>
              </a:rPr>
              <a:t>(D)</a:t>
            </a:r>
            <a:r>
              <a:rPr lang="zh-TW" altLang="en-US" sz="3200" dirty="0">
                <a:solidFill>
                  <a:srgbClr val="000000"/>
                </a:solidFill>
                <a:latin typeface="Times New Roman"/>
                <a:ea typeface="標楷體" pitchFamily="65" charset="-120"/>
              </a:rPr>
              <a:t>放小球</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6388" y="2649868"/>
            <a:ext cx="4788090" cy="2225491"/>
          </a:xfrm>
          <a:prstGeom prst="rect">
            <a:avLst/>
          </a:prstGeom>
        </p:spPr>
      </p:pic>
      <p:sp>
        <p:nvSpPr>
          <p:cNvPr id="3" name="矩形 2"/>
          <p:cNvSpPr/>
          <p:nvPr/>
        </p:nvSpPr>
        <p:spPr>
          <a:xfrm>
            <a:off x="3866361" y="4766501"/>
            <a:ext cx="1143262" cy="523220"/>
          </a:xfrm>
          <a:prstGeom prst="rect">
            <a:avLst/>
          </a:prstGeom>
        </p:spPr>
        <p:txBody>
          <a:bodyPr wrap="none">
            <a:spAutoFit/>
          </a:bodyPr>
          <a:lstStyle/>
          <a:p>
            <a:r>
              <a:rPr lang="zh-TW" altLang="en-US" sz="2800">
                <a:solidFill>
                  <a:srgbClr val="000000"/>
                </a:solidFill>
                <a:latin typeface="Times New Roman"/>
                <a:ea typeface="標楷體" pitchFamily="65" charset="-120"/>
              </a:rPr>
              <a:t>圖</a:t>
            </a:r>
            <a:r>
              <a:rPr lang="en-US" altLang="zh-TW" sz="2800">
                <a:solidFill>
                  <a:srgbClr val="000000"/>
                </a:solidFill>
                <a:latin typeface="Times New Roman"/>
                <a:ea typeface="標楷體" pitchFamily="65" charset="-120"/>
              </a:rPr>
              <a:t>(</a:t>
            </a:r>
            <a:r>
              <a:rPr lang="zh-TW" altLang="en-US" sz="2800">
                <a:solidFill>
                  <a:srgbClr val="000000"/>
                </a:solidFill>
                <a:latin typeface="Times New Roman"/>
                <a:ea typeface="標楷體" pitchFamily="65" charset="-120"/>
              </a:rPr>
              <a:t>七</a:t>
            </a:r>
            <a:r>
              <a:rPr lang="en-US" altLang="zh-TW" sz="2800">
                <a:solidFill>
                  <a:srgbClr val="000000"/>
                </a:solidFill>
                <a:latin typeface="Times New Roman"/>
                <a:ea typeface="標楷體" pitchFamily="65" charset="-120"/>
              </a:rPr>
              <a:t>)</a:t>
            </a:r>
            <a:endParaRPr lang="zh-TW" altLang="en-US" sz="2800">
              <a:solidFill>
                <a:srgbClr val="000000"/>
              </a:solidFill>
              <a:latin typeface="Times New Roman"/>
              <a:ea typeface="標楷體" pitchFamily="65" charset="-120"/>
            </a:endParaRPr>
          </a:p>
        </p:txBody>
      </p:sp>
      <p:sp>
        <p:nvSpPr>
          <p:cNvPr id="6" name="矩形 5"/>
          <p:cNvSpPr/>
          <p:nvPr/>
        </p:nvSpPr>
        <p:spPr>
          <a:xfrm>
            <a:off x="5543622" y="2224620"/>
            <a:ext cx="1261884" cy="523220"/>
          </a:xfrm>
          <a:prstGeom prst="rect">
            <a:avLst/>
          </a:prstGeom>
        </p:spPr>
        <p:txBody>
          <a:bodyPr wrap="none">
            <a:spAutoFit/>
          </a:bodyPr>
          <a:lstStyle/>
          <a:p>
            <a:r>
              <a:rPr lang="zh-TW" altLang="en-US" sz="2800">
                <a:solidFill>
                  <a:srgbClr val="000000"/>
                </a:solidFill>
                <a:ea typeface="標楷體" pitchFamily="65" charset="-120"/>
              </a:rPr>
              <a:t>高遠球</a:t>
            </a:r>
            <a:endParaRPr lang="zh-TW" altLang="en-US" sz="2800">
              <a:solidFill>
                <a:srgbClr val="000000"/>
              </a:solidFill>
              <a:latin typeface="Times New Roman"/>
              <a:ea typeface="標楷體" pitchFamily="65" charset="-120"/>
            </a:endParaRPr>
          </a:p>
        </p:txBody>
      </p:sp>
      <p:sp>
        <p:nvSpPr>
          <p:cNvPr id="7" name="矩形 6"/>
          <p:cNvSpPr/>
          <p:nvPr/>
        </p:nvSpPr>
        <p:spPr>
          <a:xfrm>
            <a:off x="1798935" y="2632737"/>
            <a:ext cx="902811" cy="523220"/>
          </a:xfrm>
          <a:prstGeom prst="rect">
            <a:avLst/>
          </a:prstGeom>
        </p:spPr>
        <p:txBody>
          <a:bodyPr wrap="none">
            <a:spAutoFit/>
          </a:bodyPr>
          <a:lstStyle/>
          <a:p>
            <a:r>
              <a:rPr lang="zh-TW" altLang="en-US" sz="2800">
                <a:solidFill>
                  <a:srgbClr val="000000"/>
                </a:solidFill>
                <a:ea typeface="標楷體" pitchFamily="65" charset="-120"/>
              </a:rPr>
              <a:t>殺球</a:t>
            </a:r>
            <a:endParaRPr lang="zh-TW" altLang="en-US" sz="2800">
              <a:solidFill>
                <a:srgbClr val="000000"/>
              </a:solidFill>
              <a:latin typeface="Times New Roman"/>
              <a:ea typeface="標楷體" pitchFamily="65" charset="-120"/>
            </a:endParaRPr>
          </a:p>
        </p:txBody>
      </p:sp>
      <p:sp>
        <p:nvSpPr>
          <p:cNvPr id="8" name="矩形 7"/>
          <p:cNvSpPr/>
          <p:nvPr/>
        </p:nvSpPr>
        <p:spPr>
          <a:xfrm>
            <a:off x="2604477" y="4145851"/>
            <a:ext cx="1261884" cy="523220"/>
          </a:xfrm>
          <a:prstGeom prst="rect">
            <a:avLst/>
          </a:prstGeom>
        </p:spPr>
        <p:txBody>
          <a:bodyPr wrap="none">
            <a:spAutoFit/>
          </a:bodyPr>
          <a:lstStyle/>
          <a:p>
            <a:r>
              <a:rPr lang="zh-TW" altLang="en-US" sz="2800">
                <a:solidFill>
                  <a:srgbClr val="000000"/>
                </a:solidFill>
                <a:ea typeface="標楷體" pitchFamily="65" charset="-120"/>
              </a:rPr>
              <a:t>放小球</a:t>
            </a:r>
            <a:endParaRPr lang="zh-TW" altLang="en-US" sz="2800">
              <a:solidFill>
                <a:srgbClr val="000000"/>
              </a:solidFill>
              <a:latin typeface="Times New Roman"/>
              <a:ea typeface="標楷體" pitchFamily="65" charset="-120"/>
            </a:endParaRPr>
          </a:p>
        </p:txBody>
      </p:sp>
      <p:sp>
        <p:nvSpPr>
          <p:cNvPr id="9" name="矩形 8"/>
          <p:cNvSpPr/>
          <p:nvPr/>
        </p:nvSpPr>
        <p:spPr>
          <a:xfrm>
            <a:off x="5032628" y="4701185"/>
            <a:ext cx="902811" cy="523220"/>
          </a:xfrm>
          <a:prstGeom prst="rect">
            <a:avLst/>
          </a:prstGeom>
        </p:spPr>
        <p:txBody>
          <a:bodyPr wrap="none">
            <a:spAutoFit/>
          </a:bodyPr>
          <a:lstStyle/>
          <a:p>
            <a:r>
              <a:rPr lang="zh-TW" altLang="en-US" sz="2800">
                <a:solidFill>
                  <a:srgbClr val="000000"/>
                </a:solidFill>
                <a:ea typeface="標楷體" pitchFamily="65" charset="-120"/>
              </a:rPr>
              <a:t>球網</a:t>
            </a:r>
            <a:endParaRPr lang="zh-TW" altLang="en-US" sz="2800">
              <a:solidFill>
                <a:srgbClr val="000000"/>
              </a:solidFill>
              <a:latin typeface="Times New Roman"/>
              <a:ea typeface="標楷體" pitchFamily="65" charset="-120"/>
            </a:endParaRPr>
          </a:p>
        </p:txBody>
      </p:sp>
      <p:sp>
        <p:nvSpPr>
          <p:cNvPr id="10" name="矩形 9"/>
          <p:cNvSpPr/>
          <p:nvPr/>
        </p:nvSpPr>
        <p:spPr>
          <a:xfrm>
            <a:off x="6071070" y="4701185"/>
            <a:ext cx="1620957" cy="523220"/>
          </a:xfrm>
          <a:prstGeom prst="rect">
            <a:avLst/>
          </a:prstGeom>
        </p:spPr>
        <p:txBody>
          <a:bodyPr wrap="none">
            <a:spAutoFit/>
          </a:bodyPr>
          <a:lstStyle/>
          <a:p>
            <a:r>
              <a:rPr lang="zh-TW" altLang="en-US" sz="2800">
                <a:solidFill>
                  <a:srgbClr val="000000"/>
                </a:solidFill>
                <a:ea typeface="標楷體" pitchFamily="65" charset="-120"/>
              </a:rPr>
              <a:t>水平地面</a:t>
            </a:r>
            <a:endParaRPr lang="zh-TW" altLang="en-US" sz="2800">
              <a:solidFill>
                <a:srgbClr val="000000"/>
              </a:solidFill>
              <a:latin typeface="Times New Roman"/>
              <a:ea typeface="標楷體" pitchFamily="65" charset="-120"/>
            </a:endParaRPr>
          </a:p>
        </p:txBody>
      </p:sp>
      <p:sp>
        <p:nvSpPr>
          <p:cNvPr id="11" name="矩形 10"/>
          <p:cNvSpPr/>
          <p:nvPr/>
        </p:nvSpPr>
        <p:spPr>
          <a:xfrm>
            <a:off x="5432329" y="3095975"/>
            <a:ext cx="902811" cy="523220"/>
          </a:xfrm>
          <a:prstGeom prst="rect">
            <a:avLst/>
          </a:prstGeom>
        </p:spPr>
        <p:txBody>
          <a:bodyPr wrap="none">
            <a:spAutoFit/>
          </a:bodyPr>
          <a:lstStyle/>
          <a:p>
            <a:r>
              <a:rPr lang="zh-TW" altLang="en-US" sz="2800">
                <a:solidFill>
                  <a:srgbClr val="000000"/>
                </a:solidFill>
                <a:ea typeface="標楷體" pitchFamily="65" charset="-120"/>
              </a:rPr>
              <a:t>挑球</a:t>
            </a:r>
            <a:endParaRPr lang="zh-TW" altLang="en-US" sz="2800">
              <a:solidFill>
                <a:srgbClr val="000000"/>
              </a:solidFill>
              <a:latin typeface="Times New Roman"/>
              <a:ea typeface="標楷體" pitchFamily="65" charset="-120"/>
            </a:endParaRPr>
          </a:p>
        </p:txBody>
      </p:sp>
    </p:spTree>
    <p:extLst>
      <p:ext uri="{BB962C8B-B14F-4D97-AF65-F5344CB8AC3E}">
        <p14:creationId xmlns:p14="http://schemas.microsoft.com/office/powerpoint/2010/main" val="3393964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76673"/>
            <a:ext cx="8229600" cy="1440160"/>
          </a:xfrm>
        </p:spPr>
        <p:txBody>
          <a:bodyPr/>
          <a:lstStyle/>
          <a:p>
            <a:pPr marL="701040" indent="0" algn="just">
              <a:lnSpc>
                <a:spcPct val="120000"/>
              </a:lnSpc>
              <a:spcAft>
                <a:spcPts val="0"/>
              </a:spcAft>
              <a:buNone/>
              <a:tabLst>
                <a:tab pos="684530" algn="r"/>
                <a:tab pos="1431290" algn="l"/>
                <a:tab pos="2302510" algn="l"/>
                <a:tab pos="3182620" algn="l"/>
                <a:tab pos="684530" algn="r"/>
                <a:tab pos="1431290" algn="l"/>
                <a:tab pos="3182620" algn="l"/>
              </a:tabLst>
            </a:pPr>
            <a:r>
              <a:rPr lang="en-US" altLang="zh-TW" dirty="0">
                <a:latin typeface="Times New Roman"/>
                <a:ea typeface="標楷體"/>
              </a:rPr>
              <a:t>(A)</a:t>
            </a:r>
            <a:r>
              <a:rPr lang="zh-TW" altLang="zh-TW" dirty="0">
                <a:latin typeface="Times New Roman"/>
                <a:ea typeface="標楷體"/>
              </a:rPr>
              <a:t>兩人皆合理</a:t>
            </a:r>
            <a:r>
              <a:rPr lang="en-US" altLang="zh-TW" dirty="0">
                <a:latin typeface="Times New Roman"/>
                <a:ea typeface="標楷體"/>
              </a:rPr>
              <a:t>	(B)</a:t>
            </a:r>
            <a:r>
              <a:rPr lang="zh-TW" altLang="zh-TW" dirty="0">
                <a:latin typeface="Times New Roman"/>
                <a:ea typeface="標楷體"/>
              </a:rPr>
              <a:t>兩人皆不合理</a:t>
            </a:r>
          </a:p>
          <a:p>
            <a:pPr marL="0" indent="0">
              <a:buNone/>
            </a:pPr>
            <a:r>
              <a:rPr lang="en-US" altLang="zh-TW" sz="2800" dirty="0">
                <a:latin typeface="Times New Roman"/>
                <a:ea typeface="華康中明體"/>
              </a:rPr>
              <a:t>(C)</a:t>
            </a:r>
            <a:r>
              <a:rPr lang="zh-TW" altLang="zh-TW" sz="2800" dirty="0">
                <a:latin typeface="Times New Roman"/>
                <a:ea typeface="華康中明體"/>
                <a:cs typeface="Times New Roman"/>
              </a:rPr>
              <a:t>只有</a:t>
            </a:r>
            <a:r>
              <a:rPr lang="zh-TW" altLang="zh-TW" sz="2800" u="sng" dirty="0">
                <a:latin typeface="Times New Roman"/>
                <a:ea typeface="華康中明體"/>
                <a:cs typeface="Times New Roman"/>
              </a:rPr>
              <a:t>牧牧</a:t>
            </a:r>
            <a:r>
              <a:rPr lang="zh-TW" altLang="zh-TW" sz="2800" dirty="0">
                <a:latin typeface="Times New Roman"/>
                <a:ea typeface="華康中明體"/>
                <a:cs typeface="Times New Roman"/>
              </a:rPr>
              <a:t>合理</a:t>
            </a:r>
            <a:r>
              <a:rPr lang="en-US" altLang="zh-TW" sz="2800" dirty="0">
                <a:latin typeface="Times New Roman"/>
                <a:ea typeface="華康中明體"/>
              </a:rPr>
              <a:t>	(D)</a:t>
            </a:r>
            <a:r>
              <a:rPr lang="zh-TW" altLang="zh-TW" sz="2800" dirty="0">
                <a:latin typeface="Times New Roman"/>
                <a:ea typeface="華康中明體"/>
                <a:cs typeface="Times New Roman"/>
              </a:rPr>
              <a:t>只有</a:t>
            </a:r>
            <a:r>
              <a:rPr lang="zh-TW" altLang="zh-TW" sz="2800" u="sng" dirty="0">
                <a:latin typeface="Times New Roman"/>
                <a:ea typeface="華康中明體"/>
                <a:cs typeface="Times New Roman"/>
              </a:rPr>
              <a:t>小歡</a:t>
            </a:r>
            <a:r>
              <a:rPr lang="zh-TW" altLang="zh-TW" sz="2800" dirty="0">
                <a:latin typeface="Times New Roman"/>
                <a:ea typeface="華康中明體"/>
                <a:cs typeface="Times New Roman"/>
              </a:rPr>
              <a:t>合理</a:t>
            </a:r>
            <a:endParaRPr lang="zh-TW" altLang="en-US" dirty="0"/>
          </a:p>
        </p:txBody>
      </p:sp>
      <p:pic>
        <p:nvPicPr>
          <p:cNvPr id="9218" name="Picture 2" descr="自然43-1"/>
          <p:cNvPicPr>
            <a:picLocks noChangeAspect="1" noChangeArrowheads="1"/>
          </p:cNvPicPr>
          <p:nvPr/>
        </p:nvPicPr>
        <p:blipFill>
          <a:blip r:embed="rId2">
            <a:extLst>
              <a:ext uri="{28A0092B-C50C-407E-A947-70E740481C1C}">
                <a14:useLocalDpi xmlns:a14="http://schemas.microsoft.com/office/drawing/2010/main" val="0"/>
              </a:ext>
            </a:extLst>
          </a:blip>
          <a:srcRect b="17619"/>
          <a:stretch>
            <a:fillRect/>
          </a:stretch>
        </p:blipFill>
        <p:spPr bwMode="auto">
          <a:xfrm>
            <a:off x="1763688" y="1900049"/>
            <a:ext cx="2070302" cy="2520368"/>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1" descr="自然43-2"/>
          <p:cNvPicPr>
            <a:picLocks noChangeAspect="1" noChangeArrowheads="1"/>
          </p:cNvPicPr>
          <p:nvPr/>
        </p:nvPicPr>
        <p:blipFill>
          <a:blip r:embed="rId3">
            <a:extLst>
              <a:ext uri="{28A0092B-C50C-407E-A947-70E740481C1C}">
                <a14:useLocalDpi xmlns:a14="http://schemas.microsoft.com/office/drawing/2010/main" val="0"/>
              </a:ext>
            </a:extLst>
          </a:blip>
          <a:srcRect b="20616"/>
          <a:stretch>
            <a:fillRect/>
          </a:stretch>
        </p:blipFill>
        <p:spPr bwMode="auto">
          <a:xfrm>
            <a:off x="5340616" y="2338357"/>
            <a:ext cx="1584176" cy="22352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4"/>
          <p:cNvSpPr>
            <a:spLocks noChangeArrowheads="1"/>
          </p:cNvSpPr>
          <p:nvPr/>
        </p:nvSpPr>
        <p:spPr bwMode="auto">
          <a:xfrm>
            <a:off x="762000" y="170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zh-TW" sz="12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6" name="Rectangle 5"/>
          <p:cNvSpPr>
            <a:spLocks noChangeArrowheads="1"/>
          </p:cNvSpPr>
          <p:nvPr/>
        </p:nvSpPr>
        <p:spPr bwMode="auto">
          <a:xfrm>
            <a:off x="1966158" y="4869160"/>
            <a:ext cx="52116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84213" algn="r"/>
                <a:tab pos="1431925" algn="l"/>
                <a:tab pos="2301875" algn="l"/>
                <a:tab pos="3182938" algn="l"/>
              </a:tabLs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tabLst>
                <a:tab pos="684213" algn="r"/>
                <a:tab pos="1431925" algn="l"/>
                <a:tab pos="2301875" algn="l"/>
                <a:tab pos="3182938" algn="l"/>
              </a:tabLs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tabLst>
                <a:tab pos="684213" algn="r"/>
                <a:tab pos="1431925" algn="l"/>
                <a:tab pos="2301875" algn="l"/>
                <a:tab pos="3182938" algn="l"/>
              </a:tabLs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tabLst>
                <a:tab pos="684213" algn="r"/>
                <a:tab pos="1431925" algn="l"/>
                <a:tab pos="2301875" algn="l"/>
                <a:tab pos="3182938" algn="l"/>
              </a:tabLs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tabLst>
                <a:tab pos="684213" algn="r"/>
                <a:tab pos="1431925" algn="l"/>
                <a:tab pos="2301875" algn="l"/>
                <a:tab pos="3182938" algn="l"/>
              </a:tabLs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tabLst>
                <a:tab pos="684213" algn="r"/>
                <a:tab pos="1431925" algn="l"/>
                <a:tab pos="2301875" algn="l"/>
                <a:tab pos="3182938" algn="l"/>
              </a:tabLs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tabLst>
                <a:tab pos="684213" algn="r"/>
                <a:tab pos="1431925" algn="l"/>
                <a:tab pos="2301875" algn="l"/>
                <a:tab pos="3182938" algn="l"/>
              </a:tabLs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tabLst>
                <a:tab pos="684213" algn="r"/>
                <a:tab pos="1431925" algn="l"/>
                <a:tab pos="2301875" algn="l"/>
                <a:tab pos="3182938" algn="l"/>
              </a:tabLs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tabLst>
                <a:tab pos="684213" algn="r"/>
                <a:tab pos="1431925" algn="l"/>
                <a:tab pos="2301875" algn="l"/>
                <a:tab pos="3182938" algn="l"/>
              </a:tabLst>
              <a:defRPr kumimoji="1">
                <a:solidFill>
                  <a:schemeClr val="tx1"/>
                </a:solidFill>
                <a:latin typeface="Arial" pitchFamily="34" charset="0"/>
                <a:ea typeface="新細明體" pitchFamily="18" charset="-120"/>
                <a:cs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tab pos="684213" algn="r"/>
                <a:tab pos="1431925" algn="l"/>
                <a:tab pos="2301875" algn="l"/>
                <a:tab pos="3182938" algn="l"/>
              </a:tabLst>
            </a:pPr>
            <a:r>
              <a:rPr kumimoji="1" lang="zh-TW" altLang="zh-TW" sz="28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圖（二十三）　　圖（二十四）</a:t>
            </a:r>
            <a:endParaRPr kumimoji="1" lang="zh-TW" altLang="zh-TW" sz="28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468482796"/>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50" y="451303"/>
            <a:ext cx="5734958" cy="5509200"/>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27</a:t>
            </a:r>
            <a:r>
              <a:rPr lang="zh-TW" altLang="en-US" sz="3200" dirty="0">
                <a:solidFill>
                  <a:srgbClr val="000000"/>
                </a:solidFill>
                <a:latin typeface="Times New Roman"/>
                <a:ea typeface="標楷體" pitchFamily="65" charset="-120"/>
              </a:rPr>
              <a:t>有一單擺如圖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十一</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所示。將擺錘自甲點從靜止自由釋放，經過最低點乙點，到達與甲點等高的丙點。已知擺錘在甲點、乙點及丙點的重力位能分別為</a:t>
            </a:r>
            <a:r>
              <a:rPr lang="en-US" altLang="zh-TW" sz="3200" dirty="0">
                <a:solidFill>
                  <a:srgbClr val="000000"/>
                </a:solidFill>
                <a:latin typeface="Times New Roman"/>
                <a:ea typeface="標楷體" pitchFamily="65" charset="-120"/>
              </a:rPr>
              <a:t>U</a:t>
            </a:r>
            <a:r>
              <a:rPr lang="zh-TW" altLang="en-US" sz="3200" baseline="-25000" dirty="0">
                <a:solidFill>
                  <a:srgbClr val="000000"/>
                </a:solidFill>
                <a:latin typeface="Times New Roman"/>
                <a:ea typeface="標楷體" pitchFamily="65" charset="-120"/>
              </a:rPr>
              <a:t>甲</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U</a:t>
            </a:r>
            <a:r>
              <a:rPr lang="zh-TW" altLang="en-US" sz="3200" baseline="-25000" dirty="0">
                <a:solidFill>
                  <a:srgbClr val="000000"/>
                </a:solidFill>
                <a:latin typeface="Times New Roman"/>
                <a:ea typeface="標楷體" pitchFamily="65" charset="-120"/>
              </a:rPr>
              <a:t>乙</a:t>
            </a:r>
            <a:r>
              <a:rPr lang="zh-TW" altLang="en-US" sz="3200" dirty="0">
                <a:solidFill>
                  <a:srgbClr val="000000"/>
                </a:solidFill>
                <a:latin typeface="Times New Roman"/>
                <a:ea typeface="標楷體" pitchFamily="65" charset="-120"/>
              </a:rPr>
              <a:t>及</a:t>
            </a:r>
            <a:r>
              <a:rPr lang="en-US" altLang="zh-TW" sz="3200" dirty="0">
                <a:solidFill>
                  <a:srgbClr val="000000"/>
                </a:solidFill>
                <a:latin typeface="Times New Roman"/>
                <a:ea typeface="標楷體" pitchFamily="65" charset="-120"/>
              </a:rPr>
              <a:t>U</a:t>
            </a:r>
            <a:r>
              <a:rPr lang="zh-TW" altLang="en-US" sz="3200" baseline="-25000" dirty="0">
                <a:solidFill>
                  <a:srgbClr val="000000"/>
                </a:solidFill>
                <a:latin typeface="Times New Roman"/>
                <a:ea typeface="標楷體" pitchFamily="65" charset="-120"/>
              </a:rPr>
              <a:t>丙</a:t>
            </a:r>
            <a:r>
              <a:rPr lang="zh-TW" altLang="en-US" sz="3200" dirty="0">
                <a:solidFill>
                  <a:srgbClr val="000000"/>
                </a:solidFill>
                <a:latin typeface="Times New Roman"/>
                <a:ea typeface="標楷體" pitchFamily="65" charset="-120"/>
              </a:rPr>
              <a:t>，擺錘在甲點、乙點及丙點的動能分別為</a:t>
            </a:r>
            <a:r>
              <a:rPr lang="en-US" altLang="zh-TW" sz="3200" dirty="0">
                <a:solidFill>
                  <a:srgbClr val="000000"/>
                </a:solidFill>
                <a:latin typeface="Times New Roman"/>
                <a:ea typeface="標楷體" pitchFamily="65" charset="-120"/>
              </a:rPr>
              <a:t>E</a:t>
            </a:r>
            <a:r>
              <a:rPr lang="zh-TW" altLang="en-US" sz="3200" baseline="-25000" dirty="0">
                <a:solidFill>
                  <a:srgbClr val="000000"/>
                </a:solidFill>
                <a:latin typeface="Times New Roman"/>
                <a:ea typeface="標楷體" pitchFamily="65" charset="-120"/>
              </a:rPr>
              <a:t>甲</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E</a:t>
            </a:r>
            <a:r>
              <a:rPr lang="zh-TW" altLang="en-US" sz="3200" baseline="-25000" dirty="0">
                <a:solidFill>
                  <a:srgbClr val="000000"/>
                </a:solidFill>
                <a:latin typeface="Times New Roman"/>
                <a:ea typeface="標楷體" pitchFamily="65" charset="-120"/>
              </a:rPr>
              <a:t>乙</a:t>
            </a:r>
            <a:r>
              <a:rPr lang="zh-TW" altLang="en-US" sz="3200" dirty="0">
                <a:solidFill>
                  <a:srgbClr val="000000"/>
                </a:solidFill>
                <a:latin typeface="Times New Roman"/>
                <a:ea typeface="標楷體" pitchFamily="65" charset="-120"/>
              </a:rPr>
              <a:t>及</a:t>
            </a:r>
            <a:r>
              <a:rPr lang="en-US" altLang="zh-TW" sz="3200" dirty="0">
                <a:solidFill>
                  <a:srgbClr val="000000"/>
                </a:solidFill>
                <a:latin typeface="Times New Roman"/>
                <a:ea typeface="標楷體" pitchFamily="65" charset="-120"/>
              </a:rPr>
              <a:t>E</a:t>
            </a:r>
            <a:r>
              <a:rPr lang="zh-TW" altLang="en-US" sz="3200" baseline="-25000" dirty="0">
                <a:solidFill>
                  <a:srgbClr val="000000"/>
                </a:solidFill>
                <a:latin typeface="Times New Roman"/>
                <a:ea typeface="標楷體" pitchFamily="65" charset="-120"/>
              </a:rPr>
              <a:t>丙</a:t>
            </a:r>
            <a:r>
              <a:rPr lang="zh-TW" altLang="en-US" sz="3200" dirty="0">
                <a:solidFill>
                  <a:srgbClr val="000000"/>
                </a:solidFill>
                <a:latin typeface="Times New Roman"/>
                <a:ea typeface="標楷體" pitchFamily="65" charset="-120"/>
              </a:rPr>
              <a:t>，若不計任何摩擦力，則下列何者正確？</a:t>
            </a:r>
          </a:p>
        </p:txBody>
      </p:sp>
      <p:pic>
        <p:nvPicPr>
          <p:cNvPr id="4098"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6113238" y="594178"/>
            <a:ext cx="2789730" cy="39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663961" y="4681249"/>
            <a:ext cx="1688283" cy="584775"/>
          </a:xfrm>
          <a:prstGeom prst="rect">
            <a:avLst/>
          </a:prstGeom>
        </p:spPr>
        <p:txBody>
          <a:bodyPr wrap="none">
            <a:spAutoFit/>
          </a:bodyPr>
          <a:lstStyle/>
          <a:p>
            <a:r>
              <a:rPr lang="zh-TW" altLang="en-US" sz="3200">
                <a:solidFill>
                  <a:srgbClr val="000000"/>
                </a:solidFill>
                <a:latin typeface="Times New Roman"/>
                <a:ea typeface="標楷體" pitchFamily="65" charset="-120"/>
              </a:rPr>
              <a:t>圖</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十一</a:t>
            </a:r>
            <a:r>
              <a:rPr lang="en-US" altLang="zh-TW" sz="3200">
                <a:solidFill>
                  <a:srgbClr val="000000"/>
                </a:solidFill>
                <a:latin typeface="Times New Roman"/>
                <a:ea typeface="標楷體" pitchFamily="65" charset="-120"/>
              </a:rPr>
              <a:t>)</a:t>
            </a:r>
            <a:endParaRPr lang="zh-TW" altLang="en-US" sz="3200">
              <a:solidFill>
                <a:srgbClr val="000000"/>
              </a:solidFill>
              <a:latin typeface="Times New Roman"/>
              <a:ea typeface="標楷體" pitchFamily="65" charset="-120"/>
            </a:endParaRPr>
          </a:p>
        </p:txBody>
      </p:sp>
    </p:spTree>
    <p:extLst>
      <p:ext uri="{BB962C8B-B14F-4D97-AF65-F5344CB8AC3E}">
        <p14:creationId xmlns:p14="http://schemas.microsoft.com/office/powerpoint/2010/main" val="77368214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50" y="451303"/>
            <a:ext cx="8428264" cy="2221377"/>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	(A) U</a:t>
            </a:r>
            <a:r>
              <a:rPr lang="zh-TW" altLang="en-US" sz="3200" baseline="-25000">
                <a:solidFill>
                  <a:srgbClr val="000000"/>
                </a:solidFill>
                <a:latin typeface="Times New Roman"/>
                <a:ea typeface="標楷體" pitchFamily="65" charset="-120"/>
              </a:rPr>
              <a:t>甲</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U</a:t>
            </a:r>
            <a:r>
              <a:rPr lang="zh-TW" altLang="en-US" sz="3200" baseline="-25000">
                <a:solidFill>
                  <a:srgbClr val="000000"/>
                </a:solidFill>
                <a:latin typeface="Times New Roman"/>
                <a:ea typeface="標楷體" pitchFamily="65" charset="-120"/>
              </a:rPr>
              <a:t>乙</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2E</a:t>
            </a:r>
            <a:r>
              <a:rPr lang="zh-TW" altLang="en-US" sz="3200" baseline="-25000">
                <a:solidFill>
                  <a:srgbClr val="000000"/>
                </a:solidFill>
                <a:latin typeface="Times New Roman"/>
                <a:ea typeface="標楷體" pitchFamily="65" charset="-120"/>
              </a:rPr>
              <a:t>丙</a:t>
            </a:r>
          </a:p>
          <a:p>
            <a:pPr marL="541338" indent="-541338" algn="just">
              <a:lnSpc>
                <a:spcPct val="110000"/>
              </a:lnSpc>
            </a:pPr>
            <a:r>
              <a:rPr lang="en-US" altLang="zh-TW" sz="3200">
                <a:solidFill>
                  <a:srgbClr val="000000"/>
                </a:solidFill>
                <a:latin typeface="Times New Roman"/>
                <a:ea typeface="標楷體" pitchFamily="65" charset="-120"/>
              </a:rPr>
              <a:t>	(B) U</a:t>
            </a:r>
            <a:r>
              <a:rPr lang="zh-TW" altLang="en-US" sz="3200" baseline="-25000">
                <a:solidFill>
                  <a:srgbClr val="000000"/>
                </a:solidFill>
                <a:latin typeface="Times New Roman"/>
                <a:ea typeface="標楷體" pitchFamily="65" charset="-120"/>
              </a:rPr>
              <a:t>乙</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U</a:t>
            </a:r>
            <a:r>
              <a:rPr lang="zh-TW" altLang="en-US" sz="3200" baseline="-25000">
                <a:solidFill>
                  <a:srgbClr val="000000"/>
                </a:solidFill>
                <a:latin typeface="Times New Roman"/>
                <a:ea typeface="標楷體" pitchFamily="65" charset="-120"/>
              </a:rPr>
              <a:t>丙</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2E</a:t>
            </a:r>
            <a:r>
              <a:rPr lang="zh-TW" altLang="en-US" sz="3200" baseline="-25000">
                <a:solidFill>
                  <a:srgbClr val="000000"/>
                </a:solidFill>
                <a:latin typeface="Times New Roman"/>
                <a:ea typeface="標楷體" pitchFamily="65" charset="-120"/>
              </a:rPr>
              <a:t>甲</a:t>
            </a:r>
          </a:p>
          <a:p>
            <a:pPr marL="541338" indent="-541338" algn="just">
              <a:lnSpc>
                <a:spcPct val="110000"/>
              </a:lnSpc>
            </a:pPr>
            <a:r>
              <a:rPr lang="en-US" altLang="zh-TW" sz="3200">
                <a:solidFill>
                  <a:srgbClr val="000000"/>
                </a:solidFill>
                <a:latin typeface="Times New Roman"/>
                <a:ea typeface="標楷體" pitchFamily="65" charset="-120"/>
              </a:rPr>
              <a:t>	(C) U</a:t>
            </a:r>
            <a:r>
              <a:rPr lang="zh-TW" altLang="en-US" sz="3200" baseline="-25000">
                <a:solidFill>
                  <a:srgbClr val="000000"/>
                </a:solidFill>
                <a:latin typeface="Times New Roman"/>
                <a:ea typeface="標楷體" pitchFamily="65" charset="-120"/>
              </a:rPr>
              <a:t>甲</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U</a:t>
            </a:r>
            <a:r>
              <a:rPr lang="zh-TW" altLang="en-US" sz="3200" baseline="-25000">
                <a:solidFill>
                  <a:srgbClr val="000000"/>
                </a:solidFill>
                <a:latin typeface="Times New Roman"/>
                <a:ea typeface="標楷體" pitchFamily="65" charset="-120"/>
              </a:rPr>
              <a:t>乙</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E</a:t>
            </a:r>
            <a:r>
              <a:rPr lang="zh-TW" altLang="en-US" sz="3200" baseline="-25000">
                <a:solidFill>
                  <a:srgbClr val="000000"/>
                </a:solidFill>
                <a:latin typeface="Times New Roman"/>
                <a:ea typeface="標楷體" pitchFamily="65" charset="-120"/>
              </a:rPr>
              <a:t>甲</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E</a:t>
            </a:r>
            <a:r>
              <a:rPr lang="zh-TW" altLang="en-US" sz="3200" baseline="-25000">
                <a:solidFill>
                  <a:srgbClr val="000000"/>
                </a:solidFill>
                <a:latin typeface="Times New Roman"/>
                <a:ea typeface="標楷體" pitchFamily="65" charset="-120"/>
              </a:rPr>
              <a:t>乙</a:t>
            </a:r>
          </a:p>
          <a:p>
            <a:pPr marL="541338" indent="-541338" algn="just">
              <a:lnSpc>
                <a:spcPct val="110000"/>
              </a:lnSpc>
            </a:pPr>
            <a:r>
              <a:rPr lang="en-US" altLang="zh-TW" sz="3200">
                <a:solidFill>
                  <a:srgbClr val="000000"/>
                </a:solidFill>
                <a:latin typeface="Times New Roman"/>
                <a:ea typeface="標楷體" pitchFamily="65" charset="-120"/>
              </a:rPr>
              <a:t>	(D) U</a:t>
            </a:r>
            <a:r>
              <a:rPr lang="zh-TW" altLang="en-US" sz="3200" baseline="-25000">
                <a:solidFill>
                  <a:srgbClr val="000000"/>
                </a:solidFill>
                <a:latin typeface="Times New Roman"/>
                <a:ea typeface="標楷體" pitchFamily="65" charset="-120"/>
              </a:rPr>
              <a:t>丙</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U</a:t>
            </a:r>
            <a:r>
              <a:rPr lang="zh-TW" altLang="en-US" sz="3200" baseline="-25000">
                <a:solidFill>
                  <a:srgbClr val="000000"/>
                </a:solidFill>
                <a:latin typeface="Times New Roman"/>
                <a:ea typeface="標楷體" pitchFamily="65" charset="-120"/>
              </a:rPr>
              <a:t>甲</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E</a:t>
            </a:r>
            <a:r>
              <a:rPr lang="zh-TW" altLang="en-US" sz="3200" baseline="-25000">
                <a:solidFill>
                  <a:srgbClr val="000000"/>
                </a:solidFill>
                <a:latin typeface="Times New Roman"/>
                <a:ea typeface="標楷體" pitchFamily="65" charset="-120"/>
              </a:rPr>
              <a:t>甲</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E</a:t>
            </a:r>
            <a:r>
              <a:rPr lang="zh-TW" altLang="en-US" sz="3200" baseline="-25000">
                <a:solidFill>
                  <a:srgbClr val="000000"/>
                </a:solidFill>
                <a:latin typeface="Times New Roman"/>
                <a:ea typeface="標楷體" pitchFamily="65" charset="-120"/>
              </a:rPr>
              <a:t>丙</a:t>
            </a:r>
          </a:p>
        </p:txBody>
      </p:sp>
    </p:spTree>
    <p:extLst>
      <p:ext uri="{BB962C8B-B14F-4D97-AF65-F5344CB8AC3E}">
        <p14:creationId xmlns:p14="http://schemas.microsoft.com/office/powerpoint/2010/main" val="4716585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332656"/>
            <a:ext cx="8229600" cy="4525963"/>
          </a:xfrm>
        </p:spPr>
        <p:txBody>
          <a:bodyPr>
            <a:noAutofit/>
          </a:bodyPr>
          <a:lstStyle/>
          <a:p>
            <a:pPr marL="762000" indent="-762000" algn="just">
              <a:lnSpc>
                <a:spcPct val="120000"/>
              </a:lnSpc>
              <a:spcAft>
                <a:spcPts val="0"/>
              </a:spcAft>
              <a:tabLst>
                <a:tab pos="684530" algn="r"/>
                <a:tab pos="1431290" algn="l"/>
                <a:tab pos="2302510" algn="l"/>
                <a:tab pos="3182620" algn="l"/>
              </a:tabLst>
            </a:pPr>
            <a:r>
              <a:rPr lang="zh-TW" altLang="zh-TW" sz="3600" dirty="0" smtClean="0">
                <a:effectLst/>
                <a:latin typeface="Times New Roman"/>
                <a:ea typeface="標楷體"/>
              </a:rPr>
              <a:t>成熟的蓮霧會自然從樹上掉落到地面，蓮霧在掉落的過程中，其速率逐漸增加。上述現象是下列何種能量減少而轉換成其他形式的能量所造成的？</a:t>
            </a:r>
          </a:p>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sz="3600" dirty="0" smtClean="0">
                <a:effectLst/>
                <a:latin typeface="Times New Roman"/>
                <a:ea typeface="標楷體"/>
              </a:rPr>
              <a:t>(A)</a:t>
            </a:r>
            <a:r>
              <a:rPr lang="zh-TW" altLang="zh-TW" sz="3600" dirty="0" smtClean="0">
                <a:effectLst/>
                <a:latin typeface="Times New Roman"/>
                <a:ea typeface="標楷體"/>
              </a:rPr>
              <a:t>動能</a:t>
            </a:r>
            <a:r>
              <a:rPr lang="en-US" altLang="zh-TW" sz="3600" dirty="0" smtClean="0">
                <a:effectLst/>
                <a:latin typeface="Times New Roman"/>
                <a:ea typeface="標楷體"/>
              </a:rPr>
              <a:t>		(B)</a:t>
            </a:r>
            <a:r>
              <a:rPr lang="zh-TW" altLang="zh-TW" sz="3600" dirty="0" smtClean="0">
                <a:effectLst/>
                <a:latin typeface="Times New Roman"/>
                <a:ea typeface="標楷體"/>
              </a:rPr>
              <a:t>熱能</a:t>
            </a:r>
          </a:p>
          <a:p>
            <a:r>
              <a:rPr lang="en-US" altLang="zh-TW" sz="3600" dirty="0" smtClean="0">
                <a:effectLst/>
                <a:latin typeface="Times New Roman"/>
                <a:ea typeface="華康中明體"/>
              </a:rPr>
              <a:t>(C)</a:t>
            </a:r>
            <a:r>
              <a:rPr lang="zh-TW" altLang="zh-TW" sz="3600" dirty="0" smtClean="0">
                <a:effectLst/>
                <a:latin typeface="Times New Roman"/>
                <a:ea typeface="華康中明體"/>
                <a:cs typeface="Times New Roman"/>
              </a:rPr>
              <a:t>重力位能</a:t>
            </a:r>
            <a:r>
              <a:rPr lang="en-US" altLang="zh-TW" sz="3600" dirty="0" smtClean="0">
                <a:effectLst/>
                <a:latin typeface="Times New Roman"/>
                <a:ea typeface="華康中明體"/>
              </a:rPr>
              <a:t>	(D)</a:t>
            </a:r>
            <a:r>
              <a:rPr lang="zh-TW" altLang="zh-TW" sz="3600" dirty="0" smtClean="0">
                <a:effectLst/>
                <a:latin typeface="Times New Roman"/>
                <a:ea typeface="華康中明體"/>
                <a:cs typeface="Times New Roman"/>
              </a:rPr>
              <a:t>彈力（性）位能</a:t>
            </a:r>
            <a:endParaRPr lang="zh-TW" altLang="en-US" sz="3600" dirty="0"/>
          </a:p>
        </p:txBody>
      </p:sp>
    </p:spTree>
    <p:extLst>
      <p:ext uri="{BB962C8B-B14F-4D97-AF65-F5344CB8AC3E}">
        <p14:creationId xmlns:p14="http://schemas.microsoft.com/office/powerpoint/2010/main" val="65905662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試題解析：物體由高處落下，重力位能減少，轉變為動能和熱能。</a:t>
            </a:r>
            <a:endParaRPr lang="zh-TW" altLang="zh-TW" dirty="0" smtClean="0">
              <a:effectLst/>
              <a:latin typeface="Times New Roman"/>
              <a:ea typeface="標楷體"/>
            </a:endParaRPr>
          </a:p>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C</a:t>
            </a:r>
            <a:r>
              <a:rPr lang="zh-TW" altLang="zh-TW" dirty="0">
                <a:solidFill>
                  <a:srgbClr val="FF0000"/>
                </a:solidFill>
                <a:latin typeface="Times New Roman"/>
              </a:rPr>
              <a:t>】</a:t>
            </a:r>
            <a:endParaRPr lang="zh-TW" altLang="zh-TW" dirty="0">
              <a:effectLst/>
              <a:latin typeface="Times New Roman"/>
              <a:ea typeface="標楷體"/>
            </a:endParaRPr>
          </a:p>
        </p:txBody>
      </p:sp>
    </p:spTree>
    <p:extLst>
      <p:ext uri="{BB962C8B-B14F-4D97-AF65-F5344CB8AC3E}">
        <p14:creationId xmlns:p14="http://schemas.microsoft.com/office/powerpoint/2010/main" val="3303485841"/>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539750" y="765175"/>
            <a:ext cx="8229600" cy="1143000"/>
          </a:xfrm>
        </p:spPr>
        <p:txBody>
          <a:bodyPr/>
          <a:lstStyle/>
          <a:p>
            <a:r>
              <a:rPr lang="zh-TW" altLang="en-US" sz="5400" dirty="0">
                <a:solidFill>
                  <a:srgbClr val="FF0000"/>
                </a:solidFill>
                <a:ea typeface="華康勘亭流" pitchFamily="65" charset="-120"/>
              </a:rPr>
              <a:t>公式與單位</a:t>
            </a:r>
          </a:p>
        </p:txBody>
      </p:sp>
      <p:sp>
        <p:nvSpPr>
          <p:cNvPr id="172035" name="Rectangle 3"/>
          <p:cNvSpPr>
            <a:spLocks noGrp="1" noChangeArrowheads="1"/>
          </p:cNvSpPr>
          <p:nvPr>
            <p:ph type="body" idx="1"/>
          </p:nvPr>
        </p:nvSpPr>
        <p:spPr>
          <a:xfrm>
            <a:off x="755650" y="2205038"/>
            <a:ext cx="7942263" cy="3311525"/>
          </a:xfrm>
        </p:spPr>
        <p:txBody>
          <a:bodyPr/>
          <a:lstStyle/>
          <a:p>
            <a:r>
              <a:rPr lang="zh-TW" altLang="en-US" dirty="0">
                <a:solidFill>
                  <a:srgbClr val="0066FF"/>
                </a:solidFill>
                <a:ea typeface="華康儷粗圓" pitchFamily="49" charset="-120"/>
              </a:rPr>
              <a:t>力</a:t>
            </a:r>
          </a:p>
          <a:p>
            <a:r>
              <a:rPr lang="zh-TW" altLang="en-US" dirty="0">
                <a:solidFill>
                  <a:srgbClr val="0066FF"/>
                </a:solidFill>
                <a:ea typeface="華康儷粗圓" pitchFamily="49" charset="-120"/>
              </a:rPr>
              <a:t>能</a:t>
            </a:r>
          </a:p>
          <a:p>
            <a:r>
              <a:rPr lang="zh-TW" altLang="en-US" dirty="0">
                <a:solidFill>
                  <a:srgbClr val="0066FF"/>
                </a:solidFill>
                <a:ea typeface="華康儷粗圓" pitchFamily="49" charset="-120"/>
              </a:rPr>
              <a:t>功率</a:t>
            </a:r>
          </a:p>
          <a:p>
            <a:r>
              <a:rPr lang="zh-TW" altLang="en-US" dirty="0">
                <a:solidFill>
                  <a:srgbClr val="0066FF"/>
                </a:solidFill>
                <a:ea typeface="華康儷粗圓" pitchFamily="49" charset="-120"/>
              </a:rPr>
              <a:t>基本量導出量</a:t>
            </a:r>
            <a:endParaRPr lang="en-US" altLang="zh-TW" dirty="0">
              <a:solidFill>
                <a:srgbClr val="0066FF"/>
              </a:solidFill>
              <a:ea typeface="華康儷粗圓" pitchFamily="49" charset="-120"/>
            </a:endParaRPr>
          </a:p>
          <a:p>
            <a:r>
              <a:rPr lang="zh-TW" altLang="en-US" dirty="0">
                <a:solidFill>
                  <a:srgbClr val="0066FF"/>
                </a:solidFill>
                <a:ea typeface="華康儷粗圓" pitchFamily="49" charset="-120"/>
              </a:rPr>
              <a:t>潛力股</a:t>
            </a:r>
          </a:p>
        </p:txBody>
      </p:sp>
    </p:spTree>
    <p:extLst>
      <p:ext uri="{BB962C8B-B14F-4D97-AF65-F5344CB8AC3E}">
        <p14:creationId xmlns:p14="http://schemas.microsoft.com/office/powerpoint/2010/main" val="182840218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611188" y="333375"/>
            <a:ext cx="8229600" cy="4525963"/>
          </a:xfrm>
        </p:spPr>
        <p:txBody>
          <a:bodyPr/>
          <a:lstStyle/>
          <a:p>
            <a:pPr>
              <a:lnSpc>
                <a:spcPct val="90000"/>
              </a:lnSpc>
            </a:pPr>
            <a:r>
              <a:rPr lang="en-US" altLang="zh-TW">
                <a:solidFill>
                  <a:srgbClr val="FF0000"/>
                </a:solidFill>
              </a:rPr>
              <a:t>103</a:t>
            </a:r>
          </a:p>
          <a:p>
            <a:pPr>
              <a:lnSpc>
                <a:spcPct val="90000"/>
              </a:lnSpc>
            </a:pPr>
            <a:r>
              <a:rPr lang="zh-TW" altLang="en-US"/>
              <a:t>力的單位為</a:t>
            </a:r>
            <a:r>
              <a:rPr lang="en-US" altLang="zh-TW"/>
              <a:t>N</a:t>
            </a:r>
            <a:r>
              <a:rPr lang="zh-TW" altLang="en-US"/>
              <a:t>（牛頓），長度的單位為</a:t>
            </a:r>
            <a:r>
              <a:rPr lang="en-US" altLang="zh-TW"/>
              <a:t>m</a:t>
            </a:r>
            <a:r>
              <a:rPr lang="zh-TW" altLang="en-US"/>
              <a:t>（公尺），時間的單位為</a:t>
            </a:r>
            <a:r>
              <a:rPr lang="en-US" altLang="zh-TW"/>
              <a:t>s</a:t>
            </a:r>
            <a:r>
              <a:rPr lang="zh-TW" altLang="en-US"/>
              <a:t>（秒），由單位的組合即可推知該物理量的物理意義。功的定義為作用力乘以物體沿作用力方向的位移，功率的定義為單位時間內所作的功，由此可知下列何者為功率的單位？ </a:t>
            </a:r>
            <a:r>
              <a:rPr lang="en-US" altLang="zh-TW"/>
              <a:t>(A) N•S</a:t>
            </a:r>
            <a:r>
              <a:rPr lang="zh-TW" altLang="en-US"/>
              <a:t>　</a:t>
            </a:r>
            <a:r>
              <a:rPr lang="en-US" altLang="zh-TW"/>
              <a:t>(B) N•m•S</a:t>
            </a:r>
            <a:r>
              <a:rPr lang="zh-TW" altLang="en-US"/>
              <a:t>　</a:t>
            </a:r>
          </a:p>
          <a:p>
            <a:pPr>
              <a:lnSpc>
                <a:spcPct val="90000"/>
              </a:lnSpc>
              <a:buFontTx/>
              <a:buNone/>
            </a:pPr>
            <a:r>
              <a:rPr lang="zh-TW" altLang="en-US"/>
              <a:t>   </a:t>
            </a:r>
            <a:r>
              <a:rPr lang="en-US" altLang="zh-TW"/>
              <a:t>(C) Nm/S</a:t>
            </a:r>
            <a:r>
              <a:rPr lang="zh-TW" altLang="en-US"/>
              <a:t>　</a:t>
            </a:r>
            <a:r>
              <a:rPr lang="en-US" altLang="zh-TW"/>
              <a:t>(D)NS/m</a:t>
            </a:r>
          </a:p>
        </p:txBody>
      </p:sp>
      <p:sp>
        <p:nvSpPr>
          <p:cNvPr id="8197" name="Rectangle 5"/>
          <p:cNvSpPr>
            <a:spLocks noChangeArrowheads="1"/>
          </p:cNvSpPr>
          <p:nvPr/>
        </p:nvSpPr>
        <p:spPr bwMode="auto">
          <a:xfrm>
            <a:off x="6443663" y="5472113"/>
            <a:ext cx="1382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C</a:t>
            </a:r>
            <a:r>
              <a:rPr lang="en-US" altLang="zh-TW">
                <a:solidFill>
                  <a:srgbClr val="000000"/>
                </a:solidFill>
              </a:rPr>
              <a:t> </a:t>
            </a:r>
          </a:p>
        </p:txBody>
      </p:sp>
    </p:spTree>
    <p:extLst>
      <p:ext uri="{BB962C8B-B14F-4D97-AF65-F5344CB8AC3E}">
        <p14:creationId xmlns:p14="http://schemas.microsoft.com/office/powerpoint/2010/main" val="3985217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additive="base">
                                        <p:cTn id="7" dur="500" fill="hold"/>
                                        <p:tgtEl>
                                          <p:spTgt spid="8197"/>
                                        </p:tgtEl>
                                        <p:attrNameLst>
                                          <p:attrName>ppt_x</p:attrName>
                                        </p:attrNameLst>
                                      </p:cBhvr>
                                      <p:tavLst>
                                        <p:tav tm="0">
                                          <p:val>
                                            <p:strVal val="#ppt_x"/>
                                          </p:val>
                                        </p:tav>
                                        <p:tav tm="100000">
                                          <p:val>
                                            <p:strVal val="#ppt_x"/>
                                          </p:val>
                                        </p:tav>
                                      </p:tavLst>
                                    </p:anim>
                                    <p:anim calcmode="lin" valueType="num">
                                      <p:cBhvr additive="base">
                                        <p:cTn id="8"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zh-TW" altLang="en-US" sz="5400">
                <a:solidFill>
                  <a:srgbClr val="FF0000"/>
                </a:solidFill>
                <a:ea typeface="華康勘亭流" pitchFamily="65" charset="-120"/>
              </a:rPr>
              <a:t>力矩</a:t>
            </a:r>
          </a:p>
        </p:txBody>
      </p:sp>
      <p:sp>
        <p:nvSpPr>
          <p:cNvPr id="140291" name="Rectangle 3"/>
          <p:cNvSpPr>
            <a:spLocks noGrp="1" noChangeArrowheads="1"/>
          </p:cNvSpPr>
          <p:nvPr>
            <p:ph type="body" idx="1"/>
          </p:nvPr>
        </p:nvSpPr>
        <p:spPr>
          <a:xfrm>
            <a:off x="457200" y="1600201"/>
            <a:ext cx="8229600" cy="1612776"/>
          </a:xfrm>
        </p:spPr>
        <p:txBody>
          <a:bodyPr/>
          <a:lstStyle/>
          <a:p>
            <a:pPr marL="0" indent="0" algn="ctr">
              <a:buNone/>
            </a:pPr>
            <a:r>
              <a:rPr lang="zh-TW" altLang="en-US" dirty="0">
                <a:solidFill>
                  <a:srgbClr val="0066FF"/>
                </a:solidFill>
              </a:rPr>
              <a:t>垂直有效</a:t>
            </a:r>
            <a:endParaRPr lang="en-US" altLang="zh-TW" dirty="0">
              <a:solidFill>
                <a:srgbClr val="0066FF"/>
              </a:solidFill>
            </a:endParaRPr>
          </a:p>
          <a:p>
            <a:pPr marL="0" indent="0" algn="ctr">
              <a:buNone/>
            </a:pPr>
            <a:r>
              <a:rPr lang="zh-TW" altLang="en-US" dirty="0">
                <a:solidFill>
                  <a:srgbClr val="0066FF"/>
                </a:solidFill>
              </a:rPr>
              <a:t>力臂</a:t>
            </a:r>
            <a:endParaRPr lang="en-US" altLang="zh-TW" dirty="0">
              <a:solidFill>
                <a:srgbClr val="0066FF"/>
              </a:solidFill>
            </a:endParaRPr>
          </a:p>
          <a:p>
            <a:pPr marL="0" indent="0" algn="ctr">
              <a:buNone/>
            </a:pPr>
            <a:r>
              <a:rPr lang="zh-TW" altLang="en-US" dirty="0">
                <a:solidFill>
                  <a:srgbClr val="0066FF"/>
                </a:solidFill>
              </a:rPr>
              <a:t>簡單機械</a:t>
            </a:r>
            <a:endParaRPr lang="en-US" altLang="zh-TW" dirty="0">
              <a:solidFill>
                <a:srgbClr val="0066FF"/>
              </a:solidFill>
            </a:endParaRPr>
          </a:p>
          <a:p>
            <a:pPr marL="0" indent="0">
              <a:buNone/>
            </a:pPr>
            <a:endParaRPr lang="zh-TW" altLang="zh-TW" dirty="0"/>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611188" y="404813"/>
            <a:ext cx="8229600" cy="2836862"/>
          </a:xfrm>
        </p:spPr>
        <p:txBody>
          <a:bodyPr/>
          <a:lstStyle/>
          <a:p>
            <a:pPr>
              <a:lnSpc>
                <a:spcPct val="80000"/>
              </a:lnSpc>
              <a:buFontTx/>
              <a:buNone/>
            </a:pPr>
            <a:r>
              <a:rPr kumimoji="0" lang="en-US" altLang="zh-TW" sz="2800"/>
              <a:t>103</a:t>
            </a:r>
          </a:p>
          <a:p>
            <a:pPr>
              <a:lnSpc>
                <a:spcPct val="80000"/>
              </a:lnSpc>
              <a:buFontTx/>
              <a:buNone/>
            </a:pPr>
            <a:r>
              <a:rPr kumimoji="0" lang="zh-TW" altLang="en-US" sz="2800"/>
              <a:t>如</a:t>
            </a:r>
            <a:r>
              <a:rPr lang="zh-TW" altLang="en-US" sz="2800"/>
              <a:t>附圖所示，一槓桿保持水平，支點在左端，全長為</a:t>
            </a:r>
            <a:r>
              <a:rPr lang="en-US" altLang="zh-TW" sz="2800"/>
              <a:t>L</a:t>
            </a:r>
            <a:r>
              <a:rPr lang="zh-TW" altLang="en-US" sz="2800"/>
              <a:t>。在槓桿右端施予鉛直向上</a:t>
            </a:r>
            <a:r>
              <a:rPr lang="en-US" altLang="zh-TW" sz="2800"/>
              <a:t>3N</a:t>
            </a:r>
            <a:r>
              <a:rPr lang="zh-TW" altLang="en-US" sz="2800"/>
              <a:t>及水平向左</a:t>
            </a:r>
            <a:r>
              <a:rPr lang="en-US" altLang="zh-TW" sz="2800"/>
              <a:t>4N</a:t>
            </a:r>
            <a:r>
              <a:rPr lang="zh-TW" altLang="en-US" sz="2800"/>
              <a:t>的力，此兩力對槓桿產生逆時針</a:t>
            </a:r>
            <a:r>
              <a:rPr lang="en-US" altLang="zh-TW" sz="2800"/>
              <a:t>840 N‧cm</a:t>
            </a:r>
            <a:r>
              <a:rPr lang="zh-TW" altLang="en-US" sz="2800"/>
              <a:t>的力矩，若槓桿的質量與粗細忽略不計，則</a:t>
            </a:r>
            <a:r>
              <a:rPr lang="en-US" altLang="zh-TW" sz="2800"/>
              <a:t>L</a:t>
            </a:r>
            <a:r>
              <a:rPr lang="zh-TW" altLang="en-US" sz="2800"/>
              <a:t>應為多少？ </a:t>
            </a:r>
            <a:r>
              <a:rPr lang="en-US" altLang="zh-TW" sz="2800"/>
              <a:t>(A) 120 cm</a:t>
            </a:r>
            <a:r>
              <a:rPr lang="zh-TW" altLang="en-US" sz="2800"/>
              <a:t>　</a:t>
            </a:r>
            <a:r>
              <a:rPr lang="en-US" altLang="zh-TW" sz="2800"/>
              <a:t>(B) 168 cm</a:t>
            </a:r>
            <a:r>
              <a:rPr lang="zh-TW" altLang="en-US" sz="2800"/>
              <a:t>　</a:t>
            </a:r>
            <a:r>
              <a:rPr lang="en-US" altLang="zh-TW" sz="2800"/>
              <a:t>(C) 210 cm</a:t>
            </a:r>
            <a:r>
              <a:rPr lang="zh-TW" altLang="en-US" sz="2800"/>
              <a:t>　</a:t>
            </a:r>
            <a:r>
              <a:rPr lang="en-US" altLang="zh-TW" sz="2800"/>
              <a:t>(D) 280 cm</a:t>
            </a:r>
            <a:r>
              <a:rPr lang="en-US" altLang="zh-TW"/>
              <a:t> </a:t>
            </a:r>
          </a:p>
        </p:txBody>
      </p:sp>
      <p:pic>
        <p:nvPicPr>
          <p:cNvPr id="15364" name="Picture 4" descr="Y8F35A0-K-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789363"/>
            <a:ext cx="4822825"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p:cNvSpPr>
            <a:spLocks noChangeArrowheads="1"/>
          </p:cNvSpPr>
          <p:nvPr/>
        </p:nvSpPr>
        <p:spPr bwMode="auto">
          <a:xfrm>
            <a:off x="7164388" y="5113338"/>
            <a:ext cx="1382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D</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ppt_x"/>
                                          </p:val>
                                        </p:tav>
                                        <p:tav tm="100000">
                                          <p:val>
                                            <p:strVal val="#ppt_x"/>
                                          </p:val>
                                        </p:tav>
                                      </p:tavLst>
                                    </p:anim>
                                    <p:anim calcmode="lin" valueType="num">
                                      <p:cBhvr additive="base">
                                        <p:cTn id="8" dur="500" fill="hold"/>
                                        <p:tgtEl>
                                          <p:spTgt spid="153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body" idx="1"/>
          </p:nvPr>
        </p:nvSpPr>
        <p:spPr>
          <a:xfrm>
            <a:off x="468313" y="404813"/>
            <a:ext cx="8229600" cy="3455987"/>
          </a:xfrm>
        </p:spPr>
        <p:txBody>
          <a:bodyPr/>
          <a:lstStyle/>
          <a:p>
            <a:pPr>
              <a:lnSpc>
                <a:spcPct val="90000"/>
              </a:lnSpc>
            </a:pPr>
            <a:r>
              <a:rPr kumimoji="0" lang="en-US" altLang="zh-TW" sz="2400">
                <a:solidFill>
                  <a:srgbClr val="FF0000"/>
                </a:solidFill>
              </a:rPr>
              <a:t>106</a:t>
            </a:r>
            <a:r>
              <a:rPr kumimoji="0" lang="zh-TW" altLang="en-US" sz="2400"/>
              <a:t>爸</a:t>
            </a:r>
            <a:r>
              <a:rPr lang="zh-TW" altLang="en-US" sz="2400"/>
              <a:t>爸帶著兒子與女兒到公園玩蹺蹺板，三人所坐的位置如右圖所示，爸爸、兒子、女兒的體重分別為</a:t>
            </a:r>
            <a:r>
              <a:rPr lang="en-US" altLang="zh-TW" sz="2400"/>
              <a:t>75 kgw</a:t>
            </a:r>
            <a:r>
              <a:rPr lang="zh-TW" altLang="en-US" sz="2400"/>
              <a:t>、</a:t>
            </a:r>
            <a:r>
              <a:rPr lang="en-US" altLang="zh-TW" sz="2400"/>
              <a:t>20 kgw</a:t>
            </a:r>
            <a:r>
              <a:rPr lang="zh-TW" altLang="en-US" sz="2400"/>
              <a:t>、</a:t>
            </a:r>
            <a:r>
              <a:rPr lang="en-US" altLang="zh-TW" sz="2400"/>
              <a:t>25 kgw</a:t>
            </a:r>
            <a:r>
              <a:rPr lang="zh-TW" altLang="en-US" sz="2400"/>
              <a:t>。此時「爸爸的體重使蹺蹺板產生的力矩大小」大於「兒子與女兒的體重使蹺蹺板產生的力矩大小和」，蹺蹺板將倒向爸爸那一端，若他們希望減少兩邊力矩的差距，則下列調整位置的方式，哪一個可能達到他們的目的？</a:t>
            </a:r>
            <a:br>
              <a:rPr lang="zh-TW" altLang="en-US" sz="2400"/>
            </a:br>
            <a:r>
              <a:rPr lang="en-US" altLang="zh-TW" sz="2400"/>
              <a:t>(A)</a:t>
            </a:r>
            <a:r>
              <a:rPr lang="zh-TW" altLang="en-US" sz="2400"/>
              <a:t>爸爸換到位置甲　　</a:t>
            </a:r>
            <a:r>
              <a:rPr lang="en-US" altLang="zh-TW" sz="2400"/>
              <a:t>(B)</a:t>
            </a:r>
            <a:r>
              <a:rPr lang="zh-TW" altLang="en-US" sz="2400"/>
              <a:t>兒子換到位置乙</a:t>
            </a:r>
            <a:br>
              <a:rPr lang="zh-TW" altLang="en-US" sz="2400"/>
            </a:br>
            <a:r>
              <a:rPr lang="en-US" altLang="zh-TW" sz="2400"/>
              <a:t>(C)</a:t>
            </a:r>
            <a:r>
              <a:rPr lang="zh-TW" altLang="en-US" sz="2400"/>
              <a:t>女兒換到位置乙　　</a:t>
            </a:r>
            <a:r>
              <a:rPr lang="en-US" altLang="zh-TW" sz="2400"/>
              <a:t>(D)</a:t>
            </a:r>
            <a:r>
              <a:rPr lang="zh-TW" altLang="en-US" sz="2400"/>
              <a:t>兒子、女兒的位置互換 </a:t>
            </a:r>
          </a:p>
        </p:txBody>
      </p:sp>
      <p:pic>
        <p:nvPicPr>
          <p:cNvPr id="295939" name="Picture 3" descr="106Y8ML2A0-K-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3792538"/>
            <a:ext cx="4422775"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40" name="Text Box 4"/>
          <p:cNvSpPr txBox="1">
            <a:spLocks noChangeArrowheads="1"/>
          </p:cNvSpPr>
          <p:nvPr/>
        </p:nvSpPr>
        <p:spPr bwMode="auto">
          <a:xfrm>
            <a:off x="827088" y="5373688"/>
            <a:ext cx="309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2400"/>
              <a:t>【</a:t>
            </a:r>
            <a:r>
              <a:rPr lang="zh-TW" altLang="en-US" sz="2400"/>
              <a:t>答案</a:t>
            </a:r>
            <a:r>
              <a:rPr lang="en-US" altLang="zh-TW" sz="2400"/>
              <a:t>】B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5940">
                                            <p:txEl>
                                              <p:pRg st="0" end="0"/>
                                            </p:txEl>
                                          </p:spTgt>
                                        </p:tgtEl>
                                        <p:attrNameLst>
                                          <p:attrName>style.visibility</p:attrName>
                                        </p:attrNameLst>
                                      </p:cBhvr>
                                      <p:to>
                                        <p:strVal val="visible"/>
                                      </p:to>
                                    </p:set>
                                    <p:animEffect transition="in" filter="box(in)">
                                      <p:cBhvr>
                                        <p:cTn id="7" dur="500"/>
                                        <p:tgtEl>
                                          <p:spTgt spid="2959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9378" name="Rectangle 2"/>
          <p:cNvSpPr>
            <a:spLocks noGrp="1" noChangeArrowheads="1"/>
          </p:cNvSpPr>
          <p:nvPr>
            <p:ph type="body" idx="1"/>
          </p:nvPr>
        </p:nvSpPr>
        <p:spPr>
          <a:xfrm>
            <a:off x="539750" y="404813"/>
            <a:ext cx="8229600" cy="2808287"/>
          </a:xfrm>
        </p:spPr>
        <p:txBody>
          <a:bodyPr/>
          <a:lstStyle/>
          <a:p>
            <a:pPr marL="609600" indent="-609600"/>
            <a:r>
              <a:rPr lang="zh-TW" altLang="en-US" sz="2400"/>
              <a:t>如圖所示，在一個槓桿兩側分別以細繩吊掛臘肉與烤鴨，吊掛後槓桿仍保持水平平衡。此時臘肉使槓桿產生</a:t>
            </a:r>
            <a:r>
              <a:rPr lang="en-US" altLang="zh-TW" sz="2400"/>
              <a:t>0.2 kgw</a:t>
            </a:r>
            <a:r>
              <a:rPr lang="zh-TW" altLang="en-US" sz="2400"/>
              <a:t>．</a:t>
            </a:r>
            <a:r>
              <a:rPr lang="en-US" altLang="zh-TW" sz="2400"/>
              <a:t>m</a:t>
            </a:r>
            <a:r>
              <a:rPr lang="zh-TW" altLang="en-US" sz="2400"/>
              <a:t>的逆時鐘力矩，若槓桿、細繩的質量與支點處的摩擦力皆忽略不計，則下列敘述何者正確？</a:t>
            </a:r>
            <a:br>
              <a:rPr lang="zh-TW" altLang="en-US" sz="2400"/>
            </a:br>
            <a:r>
              <a:rPr lang="en-US" altLang="zh-TW" sz="2400"/>
              <a:t>(A)</a:t>
            </a:r>
            <a:r>
              <a:rPr lang="zh-TW" altLang="en-US" sz="2400"/>
              <a:t>臘肉的質量為</a:t>
            </a:r>
            <a:r>
              <a:rPr lang="en-US" altLang="zh-TW" sz="2400"/>
              <a:t>2 kg</a:t>
            </a:r>
            <a:r>
              <a:rPr lang="zh-TW" altLang="en-US" sz="2400"/>
              <a:t>　</a:t>
            </a:r>
            <a:r>
              <a:rPr lang="en-US" altLang="zh-TW" sz="2400"/>
              <a:t>(B)</a:t>
            </a:r>
            <a:r>
              <a:rPr lang="zh-TW" altLang="en-US" sz="2400"/>
              <a:t>烤鴨的質量為</a:t>
            </a:r>
            <a:r>
              <a:rPr lang="en-US" altLang="zh-TW" sz="2400"/>
              <a:t>4 kg</a:t>
            </a:r>
            <a:r>
              <a:rPr lang="zh-TW" altLang="en-US" sz="2400"/>
              <a:t>　</a:t>
            </a:r>
            <a:r>
              <a:rPr lang="en-US" altLang="zh-TW" sz="2400"/>
              <a:t>(C)</a:t>
            </a:r>
            <a:r>
              <a:rPr lang="zh-TW" altLang="en-US" sz="2400"/>
              <a:t>烤鴨產生的順時鐘力矩為</a:t>
            </a:r>
            <a:r>
              <a:rPr lang="en-US" altLang="zh-TW" sz="2400"/>
              <a:t>0.2 kgw</a:t>
            </a:r>
            <a:r>
              <a:rPr lang="zh-TW" altLang="en-US" sz="2400"/>
              <a:t>．</a:t>
            </a:r>
            <a:r>
              <a:rPr lang="en-US" altLang="zh-TW" sz="2400"/>
              <a:t>m</a:t>
            </a:r>
            <a:r>
              <a:rPr lang="zh-TW" altLang="en-US" sz="2400"/>
              <a:t>　</a:t>
            </a:r>
            <a:r>
              <a:rPr lang="en-US" altLang="zh-TW" sz="2400"/>
              <a:t>(D)</a:t>
            </a:r>
            <a:r>
              <a:rPr lang="zh-TW" altLang="en-US" sz="2400"/>
              <a:t>烤鴨產生的順時鐘力矩為</a:t>
            </a:r>
            <a:r>
              <a:rPr lang="en-US" altLang="zh-TW" sz="2400"/>
              <a:t>0.4 kgw</a:t>
            </a:r>
            <a:r>
              <a:rPr lang="zh-TW" altLang="en-US" sz="2400"/>
              <a:t>．</a:t>
            </a:r>
            <a:r>
              <a:rPr lang="en-US" altLang="zh-TW" sz="2400"/>
              <a:t>m</a:t>
            </a:r>
          </a:p>
        </p:txBody>
      </p:sp>
      <p:pic>
        <p:nvPicPr>
          <p:cNvPr id="229379" name="Picture 3" descr="2015-05-26_0921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573463"/>
            <a:ext cx="2809875"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Rectangle 4"/>
          <p:cNvSpPr>
            <a:spLocks noChangeArrowheads="1"/>
          </p:cNvSpPr>
          <p:nvPr/>
        </p:nvSpPr>
        <p:spPr bwMode="auto">
          <a:xfrm>
            <a:off x="4859338" y="4005263"/>
            <a:ext cx="35115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400">
                <a:solidFill>
                  <a:srgbClr val="0000FF"/>
                </a:solidFill>
              </a:rPr>
              <a:t>解析：</a:t>
            </a:r>
            <a:r>
              <a:rPr lang="en-US" altLang="zh-TW" sz="2400">
                <a:solidFill>
                  <a:srgbClr val="0000FF"/>
                </a:solidFill>
              </a:rPr>
              <a:t>(A) 0.2 kgw‧m</a:t>
            </a:r>
            <a:r>
              <a:rPr lang="zh-TW" altLang="en-US" sz="2400">
                <a:solidFill>
                  <a:srgbClr val="0000FF"/>
                </a:solidFill>
              </a:rPr>
              <a:t>＝</a:t>
            </a:r>
            <a:r>
              <a:rPr lang="en-US" altLang="zh-TW" sz="2400">
                <a:solidFill>
                  <a:srgbClr val="0000FF"/>
                </a:solidFill>
              </a:rPr>
              <a:t>0.2 x</a:t>
            </a:r>
            <a:r>
              <a:rPr lang="zh-TW" altLang="en-US" sz="2400">
                <a:solidFill>
                  <a:srgbClr val="0000FF"/>
                </a:solidFill>
              </a:rPr>
              <a:t>，</a:t>
            </a:r>
          </a:p>
          <a:p>
            <a:r>
              <a:rPr lang="zh-TW" altLang="en-US" sz="2400">
                <a:solidFill>
                  <a:srgbClr val="0000FF"/>
                </a:solidFill>
              </a:rPr>
              <a:t>得臘肉</a:t>
            </a:r>
            <a:r>
              <a:rPr lang="en-US" altLang="zh-TW" sz="2400">
                <a:solidFill>
                  <a:srgbClr val="0000FF"/>
                </a:solidFill>
              </a:rPr>
              <a:t>x</a:t>
            </a:r>
            <a:r>
              <a:rPr lang="zh-TW" altLang="en-US" sz="2400">
                <a:solidFill>
                  <a:srgbClr val="0000FF"/>
                </a:solidFill>
              </a:rPr>
              <a:t>＝</a:t>
            </a:r>
            <a:r>
              <a:rPr lang="en-US" altLang="zh-TW" sz="2400">
                <a:solidFill>
                  <a:srgbClr val="0000FF"/>
                </a:solidFill>
              </a:rPr>
              <a:t>1</a:t>
            </a:r>
            <a:r>
              <a:rPr lang="zh-TW" altLang="en-US" sz="2400">
                <a:solidFill>
                  <a:srgbClr val="0000FF"/>
                </a:solidFill>
              </a:rPr>
              <a:t>（</a:t>
            </a:r>
            <a:r>
              <a:rPr lang="en-US" altLang="zh-TW" sz="2400">
                <a:solidFill>
                  <a:srgbClr val="0000FF"/>
                </a:solidFill>
              </a:rPr>
              <a:t>kg</a:t>
            </a:r>
            <a:r>
              <a:rPr lang="zh-TW" altLang="en-US" sz="2400">
                <a:solidFill>
                  <a:srgbClr val="0000FF"/>
                </a:solidFill>
              </a:rPr>
              <a:t>）；</a:t>
            </a:r>
          </a:p>
          <a:p>
            <a:r>
              <a:rPr lang="en-US" altLang="zh-TW" sz="2400">
                <a:solidFill>
                  <a:srgbClr val="0000FF"/>
                </a:solidFill>
              </a:rPr>
              <a:t>(C)</a:t>
            </a:r>
            <a:r>
              <a:rPr lang="zh-TW" altLang="en-US" sz="2400">
                <a:solidFill>
                  <a:srgbClr val="0000FF"/>
                </a:solidFill>
              </a:rPr>
              <a:t>因槓桿為水平平衡，</a:t>
            </a:r>
          </a:p>
          <a:p>
            <a:r>
              <a:rPr lang="zh-TW" altLang="en-US" sz="2400">
                <a:solidFill>
                  <a:srgbClr val="0000FF"/>
                </a:solidFill>
              </a:rPr>
              <a:t>可知順時鐘力矩為</a:t>
            </a:r>
            <a:r>
              <a:rPr lang="en-US" altLang="zh-TW" sz="2400">
                <a:solidFill>
                  <a:srgbClr val="0000FF"/>
                </a:solidFill>
              </a:rPr>
              <a:t>0.2 kgw‧m</a:t>
            </a:r>
            <a:r>
              <a:rPr lang="zh-TW" altLang="en-US" sz="2400">
                <a:solidFill>
                  <a:srgbClr val="0000FF"/>
                </a:solidFill>
              </a:rPr>
              <a:t>。</a:t>
            </a:r>
            <a:r>
              <a:rPr lang="zh-TW" altLang="en-US"/>
              <a:t> </a:t>
            </a:r>
          </a:p>
        </p:txBody>
      </p:sp>
      <p:sp>
        <p:nvSpPr>
          <p:cNvPr id="229381" name="Rectangle 5"/>
          <p:cNvSpPr>
            <a:spLocks noChangeArrowheads="1"/>
          </p:cNvSpPr>
          <p:nvPr/>
        </p:nvSpPr>
        <p:spPr bwMode="auto">
          <a:xfrm>
            <a:off x="4022725" y="3201988"/>
            <a:ext cx="1382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C</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9380"/>
                                        </p:tgtEl>
                                        <p:attrNameLst>
                                          <p:attrName>style.visibility</p:attrName>
                                        </p:attrNameLst>
                                      </p:cBhvr>
                                      <p:to>
                                        <p:strVal val="visible"/>
                                      </p:to>
                                    </p:set>
                                    <p:anim calcmode="lin" valueType="num">
                                      <p:cBhvr additive="base">
                                        <p:cTn id="7" dur="500" fill="hold"/>
                                        <p:tgtEl>
                                          <p:spTgt spid="229380"/>
                                        </p:tgtEl>
                                        <p:attrNameLst>
                                          <p:attrName>ppt_x</p:attrName>
                                        </p:attrNameLst>
                                      </p:cBhvr>
                                      <p:tavLst>
                                        <p:tav tm="0">
                                          <p:val>
                                            <p:strVal val="#ppt_x"/>
                                          </p:val>
                                        </p:tav>
                                        <p:tav tm="100000">
                                          <p:val>
                                            <p:strVal val="#ppt_x"/>
                                          </p:val>
                                        </p:tav>
                                      </p:tavLst>
                                    </p:anim>
                                    <p:anim calcmode="lin" valueType="num">
                                      <p:cBhvr additive="base">
                                        <p:cTn id="8" dur="500" fill="hold"/>
                                        <p:tgtEl>
                                          <p:spTgt spid="22938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229381">
                                            <p:txEl>
                                              <p:pRg st="0" end="0"/>
                                            </p:txEl>
                                          </p:spTgt>
                                        </p:tgtEl>
                                        <p:attrNameLst>
                                          <p:attrName>style.visibility</p:attrName>
                                        </p:attrNameLst>
                                      </p:cBhvr>
                                      <p:to>
                                        <p:strVal val="visible"/>
                                      </p:to>
                                    </p:set>
                                    <p:animEffect transition="in" filter="box(in)">
                                      <p:cBhvr>
                                        <p:cTn id="13" dur="500"/>
                                        <p:tgtEl>
                                          <p:spTgt spid="2293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marL="762000" indent="-762000" algn="just">
              <a:lnSpc>
                <a:spcPct val="115000"/>
              </a:lnSpc>
              <a:spcAft>
                <a:spcPts val="240"/>
              </a:spcAft>
              <a:tabLst>
                <a:tab pos="684530" algn="r"/>
                <a:tab pos="1431290" algn="l"/>
                <a:tab pos="2302510" algn="l"/>
                <a:tab pos="3182620" algn="l"/>
              </a:tabLst>
            </a:pPr>
            <a:r>
              <a:rPr lang="zh-TW" altLang="zh-TW" dirty="0">
                <a:solidFill>
                  <a:srgbClr val="FF0000"/>
                </a:solidFill>
                <a:latin typeface="Times New Roman"/>
              </a:rPr>
              <a:t>試題解析：甲烷有可燃性無助燃性，</a:t>
            </a:r>
            <a:r>
              <a:rPr lang="en-US" altLang="zh-TW" dirty="0">
                <a:solidFill>
                  <a:srgbClr val="FF0000"/>
                </a:solidFill>
                <a:latin typeface="Times New Roman"/>
              </a:rPr>
              <a:t>CO</a:t>
            </a:r>
            <a:r>
              <a:rPr lang="en-US" altLang="zh-TW" baseline="-25000" dirty="0">
                <a:solidFill>
                  <a:srgbClr val="FF0000"/>
                </a:solidFill>
                <a:latin typeface="Times New Roman"/>
              </a:rPr>
              <a:t>2</a:t>
            </a:r>
            <a:r>
              <a:rPr lang="zh-TW" altLang="zh-TW" dirty="0">
                <a:solidFill>
                  <a:srgbClr val="FF0000"/>
                </a:solidFill>
                <a:latin typeface="Times New Roman"/>
              </a:rPr>
              <a:t>無可燃性及助燃性，而</a:t>
            </a:r>
            <a:r>
              <a:rPr lang="en-US" altLang="zh-TW" dirty="0">
                <a:solidFill>
                  <a:srgbClr val="FF0000"/>
                </a:solidFill>
                <a:latin typeface="Times New Roman"/>
              </a:rPr>
              <a:t>CO</a:t>
            </a:r>
            <a:r>
              <a:rPr lang="en-US" altLang="zh-TW" baseline="-25000" dirty="0">
                <a:solidFill>
                  <a:srgbClr val="FF0000"/>
                </a:solidFill>
                <a:latin typeface="Times New Roman"/>
              </a:rPr>
              <a:t>2</a:t>
            </a:r>
            <a:r>
              <a:rPr lang="zh-TW" altLang="zh-TW" dirty="0">
                <a:solidFill>
                  <a:srgbClr val="FF0000"/>
                </a:solidFill>
                <a:latin typeface="Times New Roman"/>
              </a:rPr>
              <a:t>遇澄清石灰水會變混濁，因此</a:t>
            </a:r>
            <a:r>
              <a:rPr lang="zh-TW" altLang="zh-TW" u="sng" dirty="0">
                <a:solidFill>
                  <a:srgbClr val="FF0000"/>
                </a:solidFill>
                <a:latin typeface="Times New Roman"/>
              </a:rPr>
              <a:t>牧牧</a:t>
            </a:r>
            <a:r>
              <a:rPr lang="zh-TW" altLang="zh-TW" dirty="0">
                <a:solidFill>
                  <a:srgbClr val="FF0000"/>
                </a:solidFill>
                <a:latin typeface="Times New Roman"/>
              </a:rPr>
              <a:t>合理，</a:t>
            </a:r>
            <a:r>
              <a:rPr lang="zh-TW" altLang="zh-TW" u="sng" dirty="0">
                <a:solidFill>
                  <a:srgbClr val="FF0000"/>
                </a:solidFill>
                <a:latin typeface="Times New Roman"/>
              </a:rPr>
              <a:t>小歡</a:t>
            </a:r>
            <a:r>
              <a:rPr lang="zh-TW" altLang="zh-TW" dirty="0">
                <a:solidFill>
                  <a:srgbClr val="FF0000"/>
                </a:solidFill>
                <a:latin typeface="Times New Roman"/>
              </a:rPr>
              <a:t>不合理。</a:t>
            </a:r>
            <a:endParaRPr lang="zh-TW" altLang="zh-TW" dirty="0">
              <a:latin typeface="Times New Roman"/>
              <a:ea typeface="標楷體"/>
            </a:endParaRPr>
          </a:p>
          <a:p>
            <a:pPr marL="762000" indent="-762000" algn="just">
              <a:lnSpc>
                <a:spcPct val="120000"/>
              </a:lnSpc>
              <a:spcAft>
                <a:spcPts val="24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C</a:t>
            </a:r>
            <a:r>
              <a:rPr lang="zh-TW" altLang="zh-TW" dirty="0">
                <a:solidFill>
                  <a:srgbClr val="FF0000"/>
                </a:solidFill>
                <a:latin typeface="Times New Roman"/>
              </a:rPr>
              <a:t>】</a:t>
            </a:r>
            <a:endParaRPr lang="zh-TW" altLang="zh-TW" dirty="0">
              <a:latin typeface="Times New Roman"/>
              <a:ea typeface="標楷體"/>
            </a:endParaRPr>
          </a:p>
          <a:p>
            <a:endParaRPr lang="zh-TW" altLang="en-US" dirty="0"/>
          </a:p>
        </p:txBody>
      </p:sp>
    </p:spTree>
    <p:extLst>
      <p:ext uri="{BB962C8B-B14F-4D97-AF65-F5344CB8AC3E}">
        <p14:creationId xmlns:p14="http://schemas.microsoft.com/office/powerpoint/2010/main" val="2761820973"/>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298378"/>
          </a:xfrm>
        </p:spPr>
        <p:txBody>
          <a:bodyPr>
            <a:noAutofit/>
          </a:bodyPr>
          <a:lstStyle/>
          <a:p>
            <a:pPr algn="l"/>
            <a:r>
              <a:rPr lang="en-US" altLang="zh-TW" sz="32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3200" kern="100" dirty="0" smtClean="0">
                <a:latin typeface="華康粗黑體" panose="020B0709000000000000" pitchFamily="49" charset="-120"/>
                <a:ea typeface="華康粗黑體" panose="020B0709000000000000" pitchFamily="49" charset="-120"/>
                <a:cs typeface="Times New Roman"/>
              </a:rPr>
              <a:t>一</a:t>
            </a:r>
            <a:r>
              <a:rPr lang="zh-TW" altLang="zh-TW" sz="3200" kern="100" dirty="0">
                <a:latin typeface="華康粗黑體" panose="020B0709000000000000" pitchFamily="49" charset="-120"/>
                <a:ea typeface="華康粗黑體" panose="020B0709000000000000" pitchFamily="49" charset="-120"/>
                <a:cs typeface="Times New Roman"/>
              </a:rPr>
              <a:t>槓桿支點在中央，此槓桿均分為六等分，以細繩吊掛</a:t>
            </a:r>
            <a:r>
              <a:rPr lang="en-US" altLang="zh-TW" sz="3200" kern="100" dirty="0">
                <a:latin typeface="華康粗黑體" panose="020B0709000000000000" pitchFamily="49" charset="-120"/>
                <a:ea typeface="華康粗黑體" panose="020B0709000000000000" pitchFamily="49" charset="-120"/>
                <a:cs typeface="Times New Roman"/>
              </a:rPr>
              <a:t> 3 </a:t>
            </a:r>
            <a:r>
              <a:rPr lang="zh-TW" altLang="zh-TW" sz="3200" kern="100" dirty="0">
                <a:latin typeface="華康粗黑體" panose="020B0709000000000000" pitchFamily="49" charset="-120"/>
                <a:ea typeface="華康粗黑體" panose="020B0709000000000000" pitchFamily="49" charset="-120"/>
                <a:cs typeface="Times New Roman"/>
              </a:rPr>
              <a:t>個重量均為</a:t>
            </a:r>
            <a:r>
              <a:rPr lang="en-US" altLang="zh-TW" sz="3200" kern="100" dirty="0" err="1">
                <a:latin typeface="華康粗黑體" panose="020B0709000000000000" pitchFamily="49" charset="-120"/>
                <a:ea typeface="華康粗黑體" panose="020B0709000000000000" pitchFamily="49" charset="-120"/>
                <a:cs typeface="Times New Roman"/>
              </a:rPr>
              <a:t>w</a:t>
            </a:r>
            <a:r>
              <a:rPr lang="en-US" altLang="zh-TW" sz="3200" kern="100" baseline="-25000" dirty="0" err="1">
                <a:latin typeface="華康粗黑體" panose="020B0709000000000000" pitchFamily="49" charset="-120"/>
                <a:ea typeface="華康粗黑體" panose="020B0709000000000000" pitchFamily="49" charset="-120"/>
                <a:cs typeface="Times New Roman"/>
              </a:rPr>
              <a:t>1</a:t>
            </a:r>
            <a:r>
              <a:rPr lang="zh-TW" altLang="zh-TW" sz="3200" kern="100" dirty="0">
                <a:latin typeface="華康粗黑體" panose="020B0709000000000000" pitchFamily="49" charset="-120"/>
                <a:ea typeface="華康粗黑體" panose="020B0709000000000000" pitchFamily="49" charset="-120"/>
                <a:cs typeface="Times New Roman"/>
              </a:rPr>
              <a:t>的星形金屬塊與</a:t>
            </a:r>
            <a:r>
              <a:rPr lang="en-US" altLang="zh-TW" sz="3200" kern="100" dirty="0">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個重量均為</a:t>
            </a:r>
            <a:r>
              <a:rPr lang="en-US" altLang="zh-TW" sz="3200" kern="100" dirty="0" err="1">
                <a:latin typeface="華康粗黑體" panose="020B0709000000000000" pitchFamily="49" charset="-120"/>
                <a:ea typeface="華康粗黑體" panose="020B0709000000000000" pitchFamily="49" charset="-120"/>
                <a:cs typeface="Times New Roman"/>
              </a:rPr>
              <a:t>w</a:t>
            </a:r>
            <a:r>
              <a:rPr lang="en-US" altLang="zh-TW" sz="3200" kern="100" baseline="-25000" dirty="0" err="1">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的鐘形金屬塊，此時槓桿保持水平平衡，吊掛位置如附圖所示。若槓桿、細繩的重量與支點處的摩擦力忽略不計，則</a:t>
            </a:r>
            <a:r>
              <a:rPr lang="en-US" altLang="zh-TW" sz="3200" kern="100" dirty="0" err="1">
                <a:latin typeface="華康粗黑體" panose="020B0709000000000000" pitchFamily="49" charset="-120"/>
                <a:ea typeface="華康粗黑體" panose="020B0709000000000000" pitchFamily="49" charset="-120"/>
                <a:cs typeface="Times New Roman"/>
              </a:rPr>
              <a:t>w</a:t>
            </a:r>
            <a:r>
              <a:rPr lang="en-US" altLang="zh-TW" sz="3200" kern="100" baseline="-25000" dirty="0" err="1">
                <a:latin typeface="華康粗黑體" panose="020B0709000000000000" pitchFamily="49" charset="-120"/>
                <a:ea typeface="華康粗黑體" panose="020B0709000000000000" pitchFamily="49" charset="-120"/>
                <a:cs typeface="Times New Roman"/>
              </a:rPr>
              <a:t>1</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err="1">
                <a:latin typeface="華康粗黑體" panose="020B0709000000000000" pitchFamily="49" charset="-120"/>
                <a:ea typeface="華康粗黑體" panose="020B0709000000000000" pitchFamily="49" charset="-120"/>
                <a:cs typeface="Times New Roman"/>
              </a:rPr>
              <a:t>w</a:t>
            </a:r>
            <a:r>
              <a:rPr lang="en-US" altLang="zh-TW" sz="3200" kern="100" baseline="-25000" dirty="0" err="1">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應為下列何者？</a:t>
            </a:r>
            <a:r>
              <a:rPr lang="en-US" altLang="zh-TW" sz="3200" kern="100" dirty="0">
                <a:latin typeface="華康粗黑體" panose="020B0709000000000000" pitchFamily="49" charset="-120"/>
                <a:ea typeface="華康粗黑體" panose="020B0709000000000000" pitchFamily="49" charset="-120"/>
                <a:cs typeface="Times New Roman"/>
              </a:rPr>
              <a:t/>
            </a:r>
            <a:br>
              <a:rPr lang="en-US" altLang="zh-TW" sz="3200" kern="100" dirty="0">
                <a:latin typeface="華康粗黑體" panose="020B0709000000000000" pitchFamily="49" charset="-120"/>
                <a:ea typeface="華康粗黑體" panose="020B0709000000000000" pitchFamily="49" charset="-120"/>
                <a:cs typeface="Times New Roman"/>
              </a:rPr>
            </a:br>
            <a:r>
              <a:rPr lang="en-US" altLang="zh-TW" sz="3200" b="1" kern="100" dirty="0">
                <a:latin typeface="華康粗黑體" panose="020B0709000000000000" pitchFamily="49" charset="-120"/>
                <a:ea typeface="華康粗黑體" panose="020B0709000000000000" pitchFamily="49" charset="-120"/>
                <a:cs typeface="Times New Roman"/>
              </a:rPr>
              <a:t>(A)</a:t>
            </a:r>
            <a:r>
              <a:rPr lang="en-US" altLang="zh-TW" sz="3200" kern="100" dirty="0">
                <a:latin typeface="華康粗黑體" panose="020B0709000000000000" pitchFamily="49" charset="-120"/>
                <a:ea typeface="華康粗黑體" panose="020B0709000000000000" pitchFamily="49" charset="-120"/>
                <a:cs typeface="Times New Roman"/>
              </a:rPr>
              <a:t>2</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3 </a:t>
            </a:r>
            <a:r>
              <a:rPr lang="en-US" altLang="zh-TW" sz="3200" b="1" kern="100" dirty="0">
                <a:latin typeface="華康粗黑體" panose="020B0709000000000000" pitchFamily="49" charset="-120"/>
                <a:ea typeface="華康粗黑體" panose="020B0709000000000000" pitchFamily="49" charset="-120"/>
                <a:cs typeface="Times New Roman"/>
              </a:rPr>
              <a:t>(B)</a:t>
            </a:r>
            <a:r>
              <a:rPr lang="en-US" altLang="zh-TW" sz="3200" kern="100" dirty="0">
                <a:latin typeface="華康粗黑體" panose="020B0709000000000000" pitchFamily="49" charset="-120"/>
                <a:ea typeface="華康粗黑體" panose="020B0709000000000000" pitchFamily="49" charset="-120"/>
                <a:cs typeface="Times New Roman"/>
              </a:rPr>
              <a:t>3</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4 </a:t>
            </a:r>
            <a:r>
              <a:rPr lang="en-US" altLang="zh-TW" sz="3200" b="1" kern="100" dirty="0">
                <a:latin typeface="華康粗黑體" panose="020B0709000000000000" pitchFamily="49" charset="-120"/>
                <a:ea typeface="華康粗黑體" panose="020B0709000000000000" pitchFamily="49" charset="-120"/>
                <a:cs typeface="Times New Roman"/>
              </a:rPr>
              <a:t>(C)</a:t>
            </a:r>
            <a:r>
              <a:rPr lang="en-US" altLang="zh-TW" sz="3200" kern="100" dirty="0">
                <a:latin typeface="華康粗黑體" panose="020B0709000000000000" pitchFamily="49" charset="-120"/>
                <a:ea typeface="華康粗黑體" panose="020B0709000000000000" pitchFamily="49" charset="-120"/>
                <a:cs typeface="Times New Roman"/>
              </a:rPr>
              <a:t>4</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5 </a:t>
            </a:r>
            <a:r>
              <a:rPr lang="en-US" altLang="zh-TW" sz="3200" b="1" kern="100" dirty="0">
                <a:latin typeface="華康粗黑體" panose="020B0709000000000000" pitchFamily="49" charset="-120"/>
                <a:ea typeface="華康粗黑體" panose="020B0709000000000000" pitchFamily="49" charset="-120"/>
                <a:cs typeface="Times New Roman"/>
              </a:rPr>
              <a:t>(D)</a:t>
            </a:r>
            <a:r>
              <a:rPr lang="en-US" altLang="zh-TW" sz="3200" kern="100" dirty="0">
                <a:latin typeface="華康粗黑體" panose="020B0709000000000000" pitchFamily="49" charset="-120"/>
                <a:ea typeface="華康粗黑體" panose="020B0709000000000000" pitchFamily="49" charset="-120"/>
                <a:cs typeface="Times New Roman"/>
              </a:rPr>
              <a:t>5</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6</a:t>
            </a:r>
            <a:endParaRPr lang="zh-TW" altLang="en-US" sz="3200" dirty="0">
              <a:latin typeface="華康粗黑體" panose="020B0709000000000000" pitchFamily="49" charset="-120"/>
              <a:ea typeface="華康粗黑體" panose="020B0709000000000000" pitchFamily="49" charset="-120"/>
            </a:endParaRPr>
          </a:p>
        </p:txBody>
      </p:sp>
      <p:pic>
        <p:nvPicPr>
          <p:cNvPr id="20482" name="Picture 2" descr="Y8ML202-K-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76" y="4513785"/>
            <a:ext cx="5069363"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5680518" y="3782379"/>
            <a:ext cx="3096344" cy="3046988"/>
          </a:xfrm>
          <a:prstGeom prst="rect">
            <a:avLst/>
          </a:prstGeom>
          <a:noFill/>
        </p:spPr>
        <p:txBody>
          <a:bodyPr wrap="square" rtlCol="0">
            <a:spAutoFit/>
          </a:bodyPr>
          <a:lstStyle/>
          <a:p>
            <a:pPr fontAlgn="auto">
              <a:spcBef>
                <a:spcPts val="0"/>
              </a:spcBef>
              <a:spcAft>
                <a:spcPts val="0"/>
              </a:spcAft>
            </a:pPr>
            <a:r>
              <a:rPr kumimoji="0" lang="zh-TW" altLang="zh-TW" sz="24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400" kern="100" dirty="0">
                <a:solidFill>
                  <a:srgbClr val="FF0000"/>
                </a:solidFill>
                <a:latin typeface="華康POP1體W9" panose="040B0909000000000000" pitchFamily="81" charset="-120"/>
                <a:ea typeface="華康POP1體W9" panose="040B0909000000000000" pitchFamily="81" charset="-120"/>
                <a:cs typeface="Times New Roman"/>
              </a:rPr>
              <a:t>(D)</a:t>
            </a:r>
            <a:endParaRPr kumimoji="0" lang="zh-TW" altLang="zh-TW" sz="24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解析：「槓桿保持水平平衡」表示支點兩側的合力矩相等，</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w</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1</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×1</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w</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1</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w</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1</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×3</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w</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2</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w</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2</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×3</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，整理可得</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w</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1</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×6</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w</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2</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，即</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w</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1</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err="1">
                <a:solidFill>
                  <a:srgbClr val="0000FF"/>
                </a:solidFill>
                <a:latin typeface="華康POP1體W9" panose="040B0909000000000000" pitchFamily="81" charset="-120"/>
                <a:ea typeface="華康POP1體W9" panose="040B0909000000000000" pitchFamily="81" charset="-120"/>
                <a:cs typeface="Times New Roman"/>
              </a:rPr>
              <a:t>w</a:t>
            </a:r>
            <a:r>
              <a:rPr kumimoji="0" lang="en-US" altLang="zh-TW" sz="2400" kern="100" baseline="-25000" dirty="0" err="1">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6</a:t>
            </a:r>
            <a:endParaRPr kumimoji="0" lang="zh-TW" altLang="en-US" sz="24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230574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665"/>
            <a:ext cx="8229600" cy="4320480"/>
          </a:xfrm>
        </p:spPr>
        <p:txBody>
          <a:bodyPr>
            <a:normAutofit/>
          </a:bodyPr>
          <a:lstStyle/>
          <a:p>
            <a:pPr marL="762000" indent="-762000" algn="just">
              <a:lnSpc>
                <a:spcPct val="120000"/>
              </a:lnSpc>
              <a:spcAft>
                <a:spcPts val="0"/>
              </a:spcAft>
              <a:tabLst>
                <a:tab pos="684530" algn="r"/>
                <a:tab pos="1431290" algn="l"/>
                <a:tab pos="2302510" algn="l"/>
                <a:tab pos="3182620" algn="l"/>
              </a:tabLst>
            </a:pPr>
            <a:r>
              <a:rPr lang="en-US" altLang="zh-TW" sz="2800" dirty="0" smtClean="0">
                <a:solidFill>
                  <a:srgbClr val="FF0000"/>
                </a:solidFill>
                <a:latin typeface="Times New Roman"/>
                <a:ea typeface="標楷體"/>
              </a:rPr>
              <a:t>111</a:t>
            </a:r>
            <a:r>
              <a:rPr lang="en-US" altLang="zh-TW" sz="2800" dirty="0" smtClean="0">
                <a:latin typeface="Times New Roman"/>
                <a:ea typeface="標楷體"/>
              </a:rPr>
              <a:t>33.</a:t>
            </a:r>
            <a:r>
              <a:rPr lang="zh-TW" altLang="zh-TW" sz="2800" dirty="0" smtClean="0">
                <a:latin typeface="Times New Roman"/>
                <a:ea typeface="標楷體"/>
              </a:rPr>
              <a:t>有</a:t>
            </a:r>
            <a:r>
              <a:rPr lang="zh-TW" altLang="zh-TW" sz="2800" dirty="0">
                <a:latin typeface="Times New Roman"/>
                <a:ea typeface="標楷體"/>
              </a:rPr>
              <a:t>一槓桿其轉軸</a:t>
            </a:r>
            <a:r>
              <a:rPr lang="en-US" altLang="zh-TW" sz="2800" dirty="0">
                <a:latin typeface="Times New Roman"/>
                <a:ea typeface="標楷體"/>
              </a:rPr>
              <a:t> </a:t>
            </a:r>
            <a:r>
              <a:rPr lang="en-US" altLang="zh-TW" sz="2800" dirty="0" err="1">
                <a:latin typeface="Times New Roman"/>
                <a:ea typeface="標楷體"/>
              </a:rPr>
              <a:t>O</a:t>
            </a:r>
            <a:r>
              <a:rPr lang="en-US" altLang="zh-TW" sz="2800" baseline="-25000" dirty="0" err="1">
                <a:latin typeface="Times New Roman"/>
                <a:ea typeface="標楷體"/>
              </a:rPr>
              <a:t>1</a:t>
            </a:r>
            <a:r>
              <a:rPr lang="zh-TW" altLang="zh-TW" sz="2800" dirty="0">
                <a:latin typeface="Times New Roman"/>
                <a:ea typeface="標楷體"/>
              </a:rPr>
              <a:t>點在槓桿中央，同時在距</a:t>
            </a:r>
            <a:r>
              <a:rPr lang="en-US" altLang="zh-TW" sz="2800" dirty="0">
                <a:latin typeface="Times New Roman"/>
                <a:ea typeface="標楷體"/>
              </a:rPr>
              <a:t> </a:t>
            </a:r>
            <a:r>
              <a:rPr lang="en-US" altLang="zh-TW" sz="2800" dirty="0" err="1">
                <a:latin typeface="Times New Roman"/>
                <a:ea typeface="標楷體"/>
              </a:rPr>
              <a:t>O</a:t>
            </a:r>
            <a:r>
              <a:rPr lang="en-US" altLang="zh-TW" sz="2800" baseline="-25000" dirty="0" err="1">
                <a:latin typeface="Times New Roman"/>
                <a:ea typeface="標楷體"/>
              </a:rPr>
              <a:t>1</a:t>
            </a:r>
            <a:r>
              <a:rPr lang="en-US" altLang="zh-TW" sz="2800" dirty="0">
                <a:latin typeface="Times New Roman"/>
                <a:ea typeface="標楷體"/>
              </a:rPr>
              <a:t> </a:t>
            </a:r>
            <a:r>
              <a:rPr lang="zh-TW" altLang="zh-TW" sz="2800" dirty="0">
                <a:latin typeface="Times New Roman"/>
                <a:ea typeface="標楷體"/>
              </a:rPr>
              <a:t>點兩側</a:t>
            </a:r>
            <a:r>
              <a:rPr lang="en-US" altLang="zh-TW" sz="2800" dirty="0" err="1">
                <a:latin typeface="Times New Roman"/>
                <a:ea typeface="標楷體"/>
              </a:rPr>
              <a:t>20cm</a:t>
            </a:r>
            <a:r>
              <a:rPr lang="zh-TW" altLang="zh-TW" sz="2800" dirty="0">
                <a:latin typeface="Times New Roman"/>
                <a:ea typeface="標楷體"/>
              </a:rPr>
              <a:t>處，垂直槓桿施予大小為</a:t>
            </a:r>
            <a:r>
              <a:rPr lang="en-US" altLang="zh-TW" sz="2800" dirty="0">
                <a:latin typeface="Times New Roman"/>
                <a:ea typeface="標楷體"/>
              </a:rPr>
              <a:t>F</a:t>
            </a:r>
            <a:r>
              <a:rPr lang="zh-TW" altLang="zh-TW" sz="2800" dirty="0">
                <a:latin typeface="Times New Roman"/>
                <a:ea typeface="標楷體"/>
              </a:rPr>
              <a:t>的力，如圖</a:t>
            </a:r>
            <a:r>
              <a:rPr lang="en-US" altLang="zh-TW" sz="2800" dirty="0">
                <a:latin typeface="Times New Roman"/>
                <a:ea typeface="標楷體"/>
              </a:rPr>
              <a:t>(</a:t>
            </a:r>
            <a:r>
              <a:rPr lang="zh-TW" altLang="zh-TW" sz="2800" dirty="0">
                <a:latin typeface="Times New Roman"/>
                <a:ea typeface="標楷體"/>
              </a:rPr>
              <a:t>十七</a:t>
            </a:r>
            <a:r>
              <a:rPr lang="en-US" altLang="zh-TW" sz="2800" dirty="0">
                <a:latin typeface="Times New Roman"/>
                <a:ea typeface="標楷體"/>
              </a:rPr>
              <a:t>)</a:t>
            </a:r>
            <a:r>
              <a:rPr lang="zh-TW" altLang="zh-TW" sz="2800" dirty="0">
                <a:latin typeface="Times New Roman"/>
                <a:ea typeface="標楷體"/>
              </a:rPr>
              <a:t>所示，兩力對此槓桿產生的合力矩大小為</a:t>
            </a:r>
            <a:r>
              <a:rPr lang="en-US" altLang="zh-TW" sz="2800" dirty="0">
                <a:latin typeface="Times New Roman"/>
                <a:ea typeface="標楷體"/>
              </a:rPr>
              <a:t> </a:t>
            </a:r>
            <a:r>
              <a:rPr lang="en-US" altLang="zh-TW" sz="2800" dirty="0" err="1">
                <a:latin typeface="Times New Roman"/>
                <a:ea typeface="標楷體"/>
              </a:rPr>
              <a:t>L</a:t>
            </a:r>
            <a:r>
              <a:rPr lang="en-US" altLang="zh-TW" sz="2800" baseline="-25000" dirty="0" err="1">
                <a:latin typeface="Times New Roman"/>
                <a:ea typeface="標楷體"/>
              </a:rPr>
              <a:t>1</a:t>
            </a:r>
            <a:r>
              <a:rPr lang="zh-TW" altLang="zh-TW" sz="2800" dirty="0">
                <a:latin typeface="Times New Roman"/>
                <a:ea typeface="標楷體"/>
              </a:rPr>
              <a:t>。另有一槓桿其轉軸</a:t>
            </a:r>
            <a:r>
              <a:rPr lang="en-US" altLang="zh-TW" sz="2800" dirty="0">
                <a:latin typeface="Times New Roman"/>
                <a:ea typeface="標楷體"/>
              </a:rPr>
              <a:t> </a:t>
            </a:r>
            <a:r>
              <a:rPr lang="en-US" altLang="zh-TW" sz="2800" dirty="0" err="1">
                <a:latin typeface="Times New Roman"/>
                <a:ea typeface="標楷體"/>
              </a:rPr>
              <a:t>O</a:t>
            </a:r>
            <a:r>
              <a:rPr lang="en-US" altLang="zh-TW" sz="2800" baseline="-25000" dirty="0" err="1">
                <a:latin typeface="Times New Roman"/>
                <a:ea typeface="標楷體"/>
              </a:rPr>
              <a:t>2</a:t>
            </a:r>
            <a:r>
              <a:rPr lang="zh-TW" altLang="zh-TW" sz="2800" dirty="0">
                <a:latin typeface="Times New Roman"/>
                <a:ea typeface="標楷體"/>
              </a:rPr>
              <a:t>點在槓桿的一端，在距</a:t>
            </a:r>
            <a:r>
              <a:rPr lang="en-US" altLang="zh-TW" sz="2800" dirty="0">
                <a:latin typeface="Times New Roman"/>
                <a:ea typeface="標楷體"/>
              </a:rPr>
              <a:t> </a:t>
            </a:r>
            <a:r>
              <a:rPr lang="en-US" altLang="zh-TW" sz="2800" dirty="0" err="1">
                <a:latin typeface="Times New Roman"/>
                <a:ea typeface="標楷體"/>
              </a:rPr>
              <a:t>O</a:t>
            </a:r>
            <a:r>
              <a:rPr lang="en-US" altLang="zh-TW" sz="2800" baseline="-25000" dirty="0" err="1">
                <a:latin typeface="Times New Roman"/>
                <a:ea typeface="標楷體"/>
              </a:rPr>
              <a:t>2</a:t>
            </a:r>
            <a:r>
              <a:rPr lang="zh-TW" altLang="zh-TW" sz="2800" dirty="0">
                <a:latin typeface="Times New Roman"/>
                <a:ea typeface="標楷體"/>
              </a:rPr>
              <a:t>點</a:t>
            </a:r>
            <a:r>
              <a:rPr lang="en-US" altLang="zh-TW" sz="2800" dirty="0" err="1">
                <a:latin typeface="Times New Roman"/>
                <a:ea typeface="標楷體"/>
              </a:rPr>
              <a:t>40cm</a:t>
            </a:r>
            <a:r>
              <a:rPr lang="zh-TW" altLang="zh-TW" sz="2800" dirty="0">
                <a:latin typeface="Times New Roman"/>
                <a:ea typeface="標楷體"/>
              </a:rPr>
              <a:t>處，垂直槓桿施予大小為</a:t>
            </a:r>
            <a:r>
              <a:rPr lang="en-US" altLang="zh-TW" sz="2800" dirty="0">
                <a:latin typeface="Times New Roman"/>
                <a:ea typeface="標楷體"/>
              </a:rPr>
              <a:t>F</a:t>
            </a:r>
            <a:r>
              <a:rPr lang="zh-TW" altLang="zh-TW" sz="2800" dirty="0">
                <a:latin typeface="Times New Roman"/>
                <a:ea typeface="標楷體"/>
              </a:rPr>
              <a:t>的力，如圖</a:t>
            </a:r>
            <a:r>
              <a:rPr lang="en-US" altLang="zh-TW" sz="2800" dirty="0">
                <a:latin typeface="Times New Roman"/>
                <a:ea typeface="標楷體"/>
              </a:rPr>
              <a:t>(</a:t>
            </a:r>
            <a:r>
              <a:rPr lang="zh-TW" altLang="zh-TW" sz="2800" dirty="0">
                <a:latin typeface="Times New Roman"/>
                <a:ea typeface="標楷體"/>
              </a:rPr>
              <a:t>十八</a:t>
            </a:r>
            <a:r>
              <a:rPr lang="en-US" altLang="zh-TW" sz="2800" dirty="0">
                <a:latin typeface="Times New Roman"/>
                <a:ea typeface="標楷體"/>
              </a:rPr>
              <a:t>)</a:t>
            </a:r>
            <a:r>
              <a:rPr lang="zh-TW" altLang="zh-TW" sz="2800" dirty="0">
                <a:latin typeface="Times New Roman"/>
                <a:ea typeface="標楷體"/>
              </a:rPr>
              <a:t>所示，此力對此槓桿產生的力矩大小為</a:t>
            </a:r>
            <a:r>
              <a:rPr lang="en-US" altLang="zh-TW" sz="2800" dirty="0">
                <a:latin typeface="Times New Roman"/>
                <a:ea typeface="標楷體"/>
              </a:rPr>
              <a:t> </a:t>
            </a:r>
            <a:r>
              <a:rPr lang="en-US" altLang="zh-TW" sz="2800" dirty="0" err="1">
                <a:latin typeface="Times New Roman"/>
                <a:ea typeface="標楷體"/>
              </a:rPr>
              <a:t>L</a:t>
            </a:r>
            <a:r>
              <a:rPr lang="en-US" altLang="zh-TW" sz="2800" baseline="-25000" dirty="0" err="1">
                <a:latin typeface="Times New Roman"/>
                <a:ea typeface="標楷體"/>
              </a:rPr>
              <a:t>2</a:t>
            </a:r>
            <a:r>
              <a:rPr lang="zh-TW" altLang="zh-TW" sz="2800" dirty="0">
                <a:latin typeface="Times New Roman"/>
                <a:ea typeface="標楷體"/>
              </a:rPr>
              <a:t>。關於</a:t>
            </a:r>
            <a:r>
              <a:rPr lang="en-US" altLang="zh-TW" sz="2800" dirty="0" err="1">
                <a:latin typeface="Times New Roman"/>
                <a:ea typeface="標楷體"/>
              </a:rPr>
              <a:t>L</a:t>
            </a:r>
            <a:r>
              <a:rPr lang="en-US" altLang="zh-TW" sz="2800" baseline="-25000" dirty="0" err="1">
                <a:latin typeface="Times New Roman"/>
                <a:ea typeface="標楷體"/>
              </a:rPr>
              <a:t>1</a:t>
            </a:r>
            <a:r>
              <a:rPr lang="zh-TW" altLang="zh-TW" sz="2800" dirty="0">
                <a:latin typeface="Times New Roman"/>
                <a:ea typeface="標楷體"/>
              </a:rPr>
              <a:t>及</a:t>
            </a:r>
            <a:r>
              <a:rPr lang="en-US" altLang="zh-TW" sz="2800" dirty="0" err="1">
                <a:latin typeface="Times New Roman"/>
                <a:ea typeface="標楷體"/>
              </a:rPr>
              <a:t>L</a:t>
            </a:r>
            <a:r>
              <a:rPr lang="en-US" altLang="zh-TW" sz="2800" baseline="-25000" dirty="0" err="1">
                <a:latin typeface="Times New Roman"/>
                <a:ea typeface="標楷體"/>
              </a:rPr>
              <a:t>2</a:t>
            </a:r>
            <a:r>
              <a:rPr lang="zh-TW" altLang="zh-TW" sz="2800" dirty="0">
                <a:latin typeface="Times New Roman"/>
                <a:ea typeface="標楷體"/>
              </a:rPr>
              <a:t>兩者的關係，</a:t>
            </a:r>
            <a:r>
              <a:rPr lang="zh-TW" altLang="zh-TW" sz="2800" dirty="0" smtClean="0">
                <a:latin typeface="Times New Roman"/>
                <a:ea typeface="標楷體"/>
              </a:rPr>
              <a:t>下列</a:t>
            </a:r>
            <a:r>
              <a:rPr lang="zh-TW" altLang="zh-TW" sz="2800" dirty="0">
                <a:latin typeface="Times New Roman"/>
                <a:ea typeface="標楷體"/>
              </a:rPr>
              <a:t>何者正確</a:t>
            </a:r>
            <a:r>
              <a:rPr lang="zh-TW" altLang="zh-TW" sz="2800" dirty="0" smtClean="0">
                <a:latin typeface="Times New Roman"/>
                <a:ea typeface="標楷體"/>
              </a:rPr>
              <a:t>？</a:t>
            </a:r>
            <a:endParaRPr lang="zh-TW" altLang="zh-TW" sz="2800" dirty="0">
              <a:latin typeface="Times New Roman"/>
              <a:ea typeface="標楷體"/>
            </a:endParaRPr>
          </a:p>
        </p:txBody>
      </p:sp>
      <p:pic>
        <p:nvPicPr>
          <p:cNvPr id="2050" name="Picture 2" descr="自然33-1"/>
          <p:cNvPicPr>
            <a:picLocks noChangeAspect="1" noChangeArrowheads="1"/>
          </p:cNvPicPr>
          <p:nvPr/>
        </p:nvPicPr>
        <p:blipFill>
          <a:blip r:embed="rId2">
            <a:extLst>
              <a:ext uri="{28A0092B-C50C-407E-A947-70E740481C1C}">
                <a14:useLocalDpi xmlns:a14="http://schemas.microsoft.com/office/drawing/2010/main" val="0"/>
              </a:ext>
            </a:extLst>
          </a:blip>
          <a:srcRect b="25861"/>
          <a:stretch>
            <a:fillRect/>
          </a:stretch>
        </p:blipFill>
        <p:spPr bwMode="auto">
          <a:xfrm>
            <a:off x="104612" y="4653136"/>
            <a:ext cx="4107348" cy="196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自然33-2"/>
          <p:cNvPicPr>
            <a:picLocks noChangeAspect="1" noChangeArrowheads="1"/>
          </p:cNvPicPr>
          <p:nvPr/>
        </p:nvPicPr>
        <p:blipFill>
          <a:blip r:embed="rId3">
            <a:extLst>
              <a:ext uri="{28A0092B-C50C-407E-A947-70E740481C1C}">
                <a14:useLocalDpi xmlns:a14="http://schemas.microsoft.com/office/drawing/2010/main" val="0"/>
              </a:ext>
            </a:extLst>
          </a:blip>
          <a:srcRect b="29350"/>
          <a:stretch>
            <a:fillRect/>
          </a:stretch>
        </p:blipFill>
        <p:spPr bwMode="auto">
          <a:xfrm>
            <a:off x="4717338" y="4653136"/>
            <a:ext cx="3916976" cy="184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559266"/>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664"/>
            <a:ext cx="8229600" cy="5721499"/>
          </a:xfrm>
        </p:spPr>
        <p:txBody>
          <a:bodyPr/>
          <a:lstStyle/>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a:latin typeface="Times New Roman"/>
                <a:ea typeface="標楷體"/>
              </a:rPr>
              <a:t>(A)</a:t>
            </a:r>
            <a:r>
              <a:rPr lang="en-US" altLang="zh-TW" dirty="0" err="1">
                <a:latin typeface="Times New Roman"/>
                <a:ea typeface="標楷體"/>
              </a:rPr>
              <a:t>L</a:t>
            </a:r>
            <a:r>
              <a:rPr lang="en-US" altLang="zh-TW" baseline="-25000" dirty="0" err="1">
                <a:latin typeface="Times New Roman"/>
                <a:ea typeface="標楷體"/>
              </a:rPr>
              <a:t>1</a:t>
            </a:r>
            <a:r>
              <a:rPr lang="zh-TW" altLang="zh-TW" dirty="0">
                <a:latin typeface="Times New Roman"/>
                <a:ea typeface="標楷體"/>
              </a:rPr>
              <a:t>＝</a:t>
            </a:r>
            <a:r>
              <a:rPr lang="en-US" altLang="zh-TW" dirty="0" err="1">
                <a:latin typeface="Times New Roman"/>
                <a:ea typeface="標楷體"/>
              </a:rPr>
              <a:t>L</a:t>
            </a:r>
            <a:r>
              <a:rPr lang="en-US" altLang="zh-TW" baseline="-25000" dirty="0" err="1">
                <a:latin typeface="Times New Roman"/>
                <a:ea typeface="標楷體"/>
              </a:rPr>
              <a:t>2</a:t>
            </a:r>
            <a:endParaRPr lang="zh-TW" altLang="zh-TW" dirty="0">
              <a:latin typeface="Times New Roman"/>
              <a:ea typeface="標楷體"/>
            </a:endParaRPr>
          </a:p>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a:latin typeface="Times New Roman"/>
                <a:ea typeface="標楷體"/>
              </a:rPr>
              <a:t>(B)</a:t>
            </a:r>
            <a:r>
              <a:rPr lang="en-US" altLang="zh-TW" dirty="0" err="1">
                <a:latin typeface="Times New Roman"/>
                <a:ea typeface="標楷體"/>
              </a:rPr>
              <a:t>L</a:t>
            </a:r>
            <a:r>
              <a:rPr lang="en-US" altLang="zh-TW" baseline="-25000" dirty="0" err="1">
                <a:latin typeface="Times New Roman"/>
                <a:ea typeface="標楷體"/>
              </a:rPr>
              <a:t>1</a:t>
            </a:r>
            <a:r>
              <a:rPr lang="zh-TW" altLang="zh-TW" dirty="0">
                <a:latin typeface="Times New Roman"/>
                <a:ea typeface="標楷體"/>
              </a:rPr>
              <a:t>＝</a:t>
            </a:r>
            <a:r>
              <a:rPr lang="en-US" altLang="zh-TW" dirty="0" err="1">
                <a:latin typeface="Times New Roman"/>
                <a:ea typeface="標楷體"/>
              </a:rPr>
              <a:t>2L</a:t>
            </a:r>
            <a:r>
              <a:rPr lang="en-US" altLang="zh-TW" baseline="-25000" dirty="0" err="1">
                <a:latin typeface="Times New Roman"/>
                <a:ea typeface="標楷體"/>
              </a:rPr>
              <a:t>2</a:t>
            </a:r>
            <a:endParaRPr lang="zh-TW" altLang="zh-TW" dirty="0">
              <a:latin typeface="Times New Roman"/>
              <a:ea typeface="標楷體"/>
            </a:endParaRPr>
          </a:p>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a:latin typeface="Times New Roman"/>
                <a:ea typeface="標楷體"/>
              </a:rPr>
              <a:t>(C)</a:t>
            </a:r>
            <a:r>
              <a:rPr lang="en-US" altLang="zh-TW" dirty="0" err="1">
                <a:latin typeface="Times New Roman"/>
                <a:ea typeface="標楷體"/>
              </a:rPr>
              <a:t>2L</a:t>
            </a:r>
            <a:r>
              <a:rPr lang="en-US" altLang="zh-TW" baseline="-25000" dirty="0" err="1">
                <a:latin typeface="Times New Roman"/>
                <a:ea typeface="標楷體"/>
              </a:rPr>
              <a:t>1</a:t>
            </a:r>
            <a:r>
              <a:rPr lang="zh-TW" altLang="zh-TW" dirty="0">
                <a:latin typeface="Times New Roman"/>
                <a:ea typeface="標楷體"/>
              </a:rPr>
              <a:t>＝</a:t>
            </a:r>
            <a:r>
              <a:rPr lang="en-US" altLang="zh-TW" dirty="0" err="1">
                <a:latin typeface="Times New Roman"/>
                <a:ea typeface="標楷體"/>
              </a:rPr>
              <a:t>L</a:t>
            </a:r>
            <a:r>
              <a:rPr lang="en-US" altLang="zh-TW" baseline="-25000" dirty="0" err="1">
                <a:latin typeface="Times New Roman"/>
                <a:ea typeface="標楷體"/>
              </a:rPr>
              <a:t>2</a:t>
            </a:r>
            <a:endParaRPr lang="zh-TW" altLang="zh-TW" dirty="0">
              <a:latin typeface="Times New Roman"/>
              <a:ea typeface="標楷體"/>
            </a:endParaRPr>
          </a:p>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a:latin typeface="Times New Roman"/>
                <a:ea typeface="標楷體"/>
              </a:rPr>
              <a:t>(D)</a:t>
            </a:r>
            <a:r>
              <a:rPr lang="en-US" altLang="zh-TW" dirty="0" err="1">
                <a:latin typeface="Times New Roman"/>
                <a:ea typeface="標楷體"/>
              </a:rPr>
              <a:t>L</a:t>
            </a:r>
            <a:r>
              <a:rPr lang="en-US" altLang="zh-TW" baseline="-25000" dirty="0" err="1">
                <a:latin typeface="Times New Roman"/>
                <a:ea typeface="標楷體"/>
              </a:rPr>
              <a:t>1</a:t>
            </a:r>
            <a:r>
              <a:rPr lang="zh-TW" altLang="zh-TW" dirty="0">
                <a:latin typeface="Times New Roman"/>
                <a:ea typeface="標楷體"/>
              </a:rPr>
              <a:t>＝</a:t>
            </a:r>
            <a:r>
              <a:rPr lang="en-US" altLang="zh-TW" dirty="0">
                <a:latin typeface="Times New Roman"/>
                <a:ea typeface="標楷體"/>
              </a:rPr>
              <a:t>0</a:t>
            </a:r>
            <a:r>
              <a:rPr lang="zh-TW" altLang="zh-TW" dirty="0">
                <a:latin typeface="Times New Roman"/>
                <a:ea typeface="標楷體"/>
              </a:rPr>
              <a:t>，且</a:t>
            </a:r>
            <a:r>
              <a:rPr lang="en-US" altLang="zh-TW" dirty="0" err="1">
                <a:latin typeface="Times New Roman"/>
                <a:ea typeface="標楷體"/>
              </a:rPr>
              <a:t>L</a:t>
            </a:r>
            <a:r>
              <a:rPr lang="en-US" altLang="zh-TW" baseline="-25000" dirty="0" err="1">
                <a:latin typeface="Times New Roman"/>
                <a:ea typeface="標楷體"/>
              </a:rPr>
              <a:t>1</a:t>
            </a:r>
            <a:r>
              <a:rPr lang="zh-TW" altLang="zh-TW" dirty="0">
                <a:latin typeface="Times New Roman"/>
                <a:ea typeface="標楷體"/>
              </a:rPr>
              <a:t>＜</a:t>
            </a:r>
            <a:r>
              <a:rPr lang="en-US" altLang="zh-TW" dirty="0" err="1">
                <a:latin typeface="Times New Roman"/>
                <a:ea typeface="標楷體"/>
              </a:rPr>
              <a:t>L</a:t>
            </a:r>
            <a:r>
              <a:rPr lang="en-US" altLang="zh-TW" baseline="-25000" dirty="0" err="1">
                <a:latin typeface="Times New Roman"/>
                <a:ea typeface="標楷體"/>
              </a:rPr>
              <a:t>2</a:t>
            </a:r>
            <a:endParaRPr lang="zh-TW" altLang="zh-TW" dirty="0">
              <a:latin typeface="Times New Roman"/>
              <a:ea typeface="標楷體"/>
            </a:endParaRPr>
          </a:p>
          <a:p>
            <a:endParaRPr lang="zh-TW" altLang="en-US" dirty="0"/>
          </a:p>
        </p:txBody>
      </p:sp>
      <p:sp>
        <p:nvSpPr>
          <p:cNvPr id="4" name="文字方塊 3"/>
          <p:cNvSpPr txBox="1"/>
          <p:nvPr/>
        </p:nvSpPr>
        <p:spPr>
          <a:xfrm>
            <a:off x="1331640" y="3861048"/>
            <a:ext cx="7272808" cy="2129173"/>
          </a:xfrm>
          <a:prstGeom prst="rect">
            <a:avLst/>
          </a:prstGeom>
          <a:noFill/>
        </p:spPr>
        <p:txBody>
          <a:bodyPr wrap="square" rtlCol="0">
            <a:spAutoFit/>
          </a:bodyPr>
          <a:lstStyle/>
          <a:p>
            <a:pPr marL="762000" indent="-762000" algn="just">
              <a:lnSpc>
                <a:spcPct val="115000"/>
              </a:lnSpc>
              <a:spcAft>
                <a:spcPts val="240"/>
              </a:spcAft>
              <a:tabLst>
                <a:tab pos="684530" algn="r"/>
                <a:tab pos="1431290" algn="l"/>
                <a:tab pos="2302510" algn="l"/>
                <a:tab pos="3182620" algn="l"/>
              </a:tabLst>
            </a:pPr>
            <a:r>
              <a:rPr lang="zh-TW" altLang="zh-TW" sz="2800" dirty="0">
                <a:solidFill>
                  <a:srgbClr val="FF0000"/>
                </a:solidFill>
                <a:latin typeface="Times New Roman"/>
              </a:rPr>
              <a:t>試題解析：根據題意及圖</a:t>
            </a:r>
            <a:r>
              <a:rPr lang="en-US" altLang="zh-TW" sz="2800" dirty="0">
                <a:solidFill>
                  <a:srgbClr val="FF0000"/>
                </a:solidFill>
                <a:latin typeface="Times New Roman"/>
              </a:rPr>
              <a:t>(</a:t>
            </a:r>
            <a:r>
              <a:rPr lang="zh-TW" altLang="zh-TW" sz="2800" dirty="0">
                <a:solidFill>
                  <a:srgbClr val="FF0000"/>
                </a:solidFill>
                <a:latin typeface="Times New Roman"/>
              </a:rPr>
              <a:t>十七</a:t>
            </a:r>
            <a:r>
              <a:rPr lang="en-US" altLang="zh-TW" sz="2800" dirty="0">
                <a:solidFill>
                  <a:srgbClr val="FF0000"/>
                </a:solidFill>
                <a:latin typeface="Times New Roman"/>
              </a:rPr>
              <a:t>)</a:t>
            </a:r>
            <a:r>
              <a:rPr lang="zh-TW" altLang="zh-TW" sz="2800" dirty="0">
                <a:solidFill>
                  <a:srgbClr val="FF0000"/>
                </a:solidFill>
                <a:latin typeface="Times New Roman"/>
              </a:rPr>
              <a:t>、</a:t>
            </a:r>
            <a:r>
              <a:rPr lang="en-US" altLang="zh-TW" sz="2800" dirty="0">
                <a:solidFill>
                  <a:srgbClr val="FF0000"/>
                </a:solidFill>
                <a:latin typeface="Times New Roman"/>
              </a:rPr>
              <a:t>(</a:t>
            </a:r>
            <a:r>
              <a:rPr lang="zh-TW" altLang="zh-TW" sz="2800" dirty="0">
                <a:solidFill>
                  <a:srgbClr val="FF0000"/>
                </a:solidFill>
                <a:latin typeface="Times New Roman"/>
              </a:rPr>
              <a:t>十八</a:t>
            </a:r>
            <a:r>
              <a:rPr lang="en-US" altLang="zh-TW" sz="2800" dirty="0">
                <a:solidFill>
                  <a:srgbClr val="FF0000"/>
                </a:solidFill>
                <a:latin typeface="Times New Roman"/>
              </a:rPr>
              <a:t>)</a:t>
            </a:r>
            <a:r>
              <a:rPr lang="zh-TW" altLang="zh-TW" sz="2800" dirty="0">
                <a:solidFill>
                  <a:srgbClr val="FF0000"/>
                </a:solidFill>
                <a:latin typeface="Times New Roman"/>
              </a:rPr>
              <a:t>所示：</a:t>
            </a:r>
            <a:endParaRPr lang="zh-TW" altLang="zh-TW" sz="2800" dirty="0">
              <a:latin typeface="Times New Roman"/>
              <a:ea typeface="標楷體"/>
            </a:endParaRPr>
          </a:p>
          <a:p>
            <a:pPr marL="761365" indent="46990" algn="just">
              <a:lnSpc>
                <a:spcPct val="115000"/>
              </a:lnSpc>
              <a:spcAft>
                <a:spcPts val="240"/>
              </a:spcAft>
              <a:tabLst>
                <a:tab pos="684530" algn="r"/>
                <a:tab pos="1431290" algn="l"/>
                <a:tab pos="2302510" algn="l"/>
                <a:tab pos="3182620" algn="l"/>
              </a:tabLst>
            </a:pPr>
            <a:r>
              <a:rPr lang="en-US" altLang="zh-TW" sz="2800" dirty="0" err="1">
                <a:solidFill>
                  <a:srgbClr val="FF0000"/>
                </a:solidFill>
                <a:latin typeface="Times New Roman"/>
              </a:rPr>
              <a:t>L</a:t>
            </a:r>
            <a:r>
              <a:rPr lang="en-US" altLang="zh-TW" sz="2800" baseline="-25000" dirty="0" err="1">
                <a:solidFill>
                  <a:srgbClr val="FF0000"/>
                </a:solidFill>
                <a:latin typeface="Times New Roman"/>
              </a:rPr>
              <a:t>1</a:t>
            </a:r>
            <a:r>
              <a:rPr lang="zh-TW" altLang="zh-TW" sz="2800" dirty="0">
                <a:solidFill>
                  <a:srgbClr val="FF0000"/>
                </a:solidFill>
                <a:latin typeface="Times New Roman"/>
              </a:rPr>
              <a:t>＝</a:t>
            </a:r>
            <a:r>
              <a:rPr lang="en-US" altLang="zh-TW" sz="2800" dirty="0" err="1">
                <a:solidFill>
                  <a:srgbClr val="FF0000"/>
                </a:solidFill>
                <a:latin typeface="Times New Roman"/>
              </a:rPr>
              <a:t>F×20+F×20</a:t>
            </a:r>
            <a:r>
              <a:rPr lang="zh-TW" altLang="zh-TW" sz="2800" dirty="0">
                <a:solidFill>
                  <a:srgbClr val="FF0000"/>
                </a:solidFill>
                <a:latin typeface="Times New Roman"/>
              </a:rPr>
              <a:t>＝</a:t>
            </a:r>
            <a:r>
              <a:rPr lang="en-US" altLang="zh-TW" sz="2800" dirty="0" err="1">
                <a:solidFill>
                  <a:srgbClr val="FF0000"/>
                </a:solidFill>
                <a:latin typeface="Times New Roman"/>
              </a:rPr>
              <a:t>40F</a:t>
            </a:r>
            <a:endParaRPr lang="zh-TW" altLang="zh-TW" sz="2800" dirty="0">
              <a:latin typeface="Times New Roman"/>
              <a:ea typeface="標楷體"/>
            </a:endParaRPr>
          </a:p>
          <a:p>
            <a:pPr marL="761365" indent="46990" algn="just">
              <a:lnSpc>
                <a:spcPct val="115000"/>
              </a:lnSpc>
              <a:spcAft>
                <a:spcPts val="240"/>
              </a:spcAft>
              <a:tabLst>
                <a:tab pos="684530" algn="r"/>
                <a:tab pos="1431290" algn="l"/>
                <a:tab pos="2302510" algn="l"/>
                <a:tab pos="3182620" algn="l"/>
              </a:tabLst>
            </a:pPr>
            <a:r>
              <a:rPr lang="en-US" altLang="zh-TW" sz="2800" dirty="0" err="1">
                <a:solidFill>
                  <a:srgbClr val="FF0000"/>
                </a:solidFill>
                <a:latin typeface="Times New Roman"/>
              </a:rPr>
              <a:t>L</a:t>
            </a:r>
            <a:r>
              <a:rPr lang="en-US" altLang="zh-TW" sz="2800" baseline="-25000" dirty="0" err="1">
                <a:solidFill>
                  <a:srgbClr val="FF0000"/>
                </a:solidFill>
                <a:latin typeface="Times New Roman"/>
              </a:rPr>
              <a:t>2</a:t>
            </a:r>
            <a:r>
              <a:rPr lang="zh-TW" altLang="zh-TW" sz="2800" dirty="0">
                <a:solidFill>
                  <a:srgbClr val="FF0000"/>
                </a:solidFill>
                <a:latin typeface="Times New Roman"/>
              </a:rPr>
              <a:t>＝</a:t>
            </a:r>
            <a:r>
              <a:rPr lang="en-US" altLang="zh-TW" sz="2800" dirty="0" err="1">
                <a:solidFill>
                  <a:srgbClr val="FF0000"/>
                </a:solidFill>
                <a:latin typeface="Times New Roman"/>
              </a:rPr>
              <a:t>F×40</a:t>
            </a:r>
            <a:r>
              <a:rPr lang="zh-TW" altLang="zh-TW" sz="2800" dirty="0">
                <a:solidFill>
                  <a:srgbClr val="FF0000"/>
                </a:solidFill>
                <a:latin typeface="Times New Roman"/>
              </a:rPr>
              <a:t>＝</a:t>
            </a:r>
            <a:r>
              <a:rPr lang="en-US" altLang="zh-TW" sz="2800" dirty="0" err="1">
                <a:solidFill>
                  <a:srgbClr val="FF0000"/>
                </a:solidFill>
                <a:latin typeface="Times New Roman"/>
              </a:rPr>
              <a:t>40F</a:t>
            </a:r>
            <a:r>
              <a:rPr lang="zh-TW" altLang="zh-TW" sz="2800" dirty="0">
                <a:solidFill>
                  <a:srgbClr val="FF0000"/>
                </a:solidFill>
                <a:latin typeface="Times New Roman"/>
              </a:rPr>
              <a:t>，因此</a:t>
            </a:r>
            <a:r>
              <a:rPr lang="en-US" altLang="zh-TW" sz="2800" dirty="0" err="1">
                <a:solidFill>
                  <a:srgbClr val="FF0000"/>
                </a:solidFill>
                <a:latin typeface="Times New Roman"/>
              </a:rPr>
              <a:t>L</a:t>
            </a:r>
            <a:r>
              <a:rPr lang="en-US" altLang="zh-TW" sz="2800" baseline="-25000" dirty="0" err="1">
                <a:solidFill>
                  <a:srgbClr val="FF0000"/>
                </a:solidFill>
                <a:latin typeface="Times New Roman"/>
              </a:rPr>
              <a:t>1</a:t>
            </a:r>
            <a:r>
              <a:rPr lang="zh-TW" altLang="zh-TW" sz="2800" dirty="0">
                <a:solidFill>
                  <a:srgbClr val="FF0000"/>
                </a:solidFill>
                <a:latin typeface="Times New Roman"/>
              </a:rPr>
              <a:t>＝</a:t>
            </a:r>
            <a:r>
              <a:rPr lang="en-US" altLang="zh-TW" sz="2800" dirty="0" err="1">
                <a:solidFill>
                  <a:srgbClr val="FF0000"/>
                </a:solidFill>
                <a:latin typeface="Times New Roman"/>
              </a:rPr>
              <a:t>L</a:t>
            </a:r>
            <a:r>
              <a:rPr lang="en-US" altLang="zh-TW" sz="2800" baseline="-25000" dirty="0" err="1">
                <a:solidFill>
                  <a:srgbClr val="FF0000"/>
                </a:solidFill>
                <a:latin typeface="Times New Roman"/>
              </a:rPr>
              <a:t>2</a:t>
            </a:r>
            <a:r>
              <a:rPr lang="zh-TW" altLang="zh-TW" sz="2800" dirty="0">
                <a:solidFill>
                  <a:srgbClr val="FF0000"/>
                </a:solidFill>
                <a:latin typeface="Times New Roman"/>
              </a:rPr>
              <a:t>。</a:t>
            </a:r>
            <a:endParaRPr lang="zh-TW" altLang="zh-TW" sz="2800" dirty="0">
              <a:latin typeface="Times New Roman"/>
              <a:ea typeface="標楷體"/>
            </a:endParaRPr>
          </a:p>
          <a:p>
            <a:pPr marL="762000" indent="-762000" algn="just">
              <a:lnSpc>
                <a:spcPct val="120000"/>
              </a:lnSpc>
              <a:spcAft>
                <a:spcPts val="240"/>
              </a:spcAft>
              <a:tabLst>
                <a:tab pos="684530" algn="r"/>
                <a:tab pos="1431290" algn="l"/>
                <a:tab pos="2302510" algn="l"/>
                <a:tab pos="3182620" algn="l"/>
              </a:tabLst>
            </a:pPr>
            <a:r>
              <a:rPr lang="zh-TW" altLang="zh-TW" sz="2800" dirty="0">
                <a:solidFill>
                  <a:srgbClr val="FF0000"/>
                </a:solidFill>
                <a:latin typeface="Times New Roman"/>
              </a:rPr>
              <a:t>故選【</a:t>
            </a:r>
            <a:r>
              <a:rPr lang="en-US" altLang="zh-TW" sz="2800" dirty="0">
                <a:solidFill>
                  <a:srgbClr val="FF0000"/>
                </a:solidFill>
                <a:latin typeface="Times New Roman"/>
              </a:rPr>
              <a:t>A</a:t>
            </a:r>
            <a:r>
              <a:rPr lang="zh-TW" altLang="zh-TW" sz="2800" dirty="0">
                <a:solidFill>
                  <a:srgbClr val="FF0000"/>
                </a:solidFill>
                <a:latin typeface="Times New Roman"/>
              </a:rPr>
              <a:t>】</a:t>
            </a:r>
            <a:endParaRPr lang="zh-TW" altLang="zh-TW" sz="2800" dirty="0">
              <a:effectLst/>
              <a:latin typeface="Times New Roman"/>
              <a:ea typeface="標楷體"/>
            </a:endParaRPr>
          </a:p>
        </p:txBody>
      </p:sp>
    </p:spTree>
    <p:extLst>
      <p:ext uri="{BB962C8B-B14F-4D97-AF65-F5344CB8AC3E}">
        <p14:creationId xmlns:p14="http://schemas.microsoft.com/office/powerpoint/2010/main" val="7953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50" y="494846"/>
            <a:ext cx="6044294" cy="4585614"/>
          </a:xfrm>
          <a:prstGeom prst="rect">
            <a:avLst/>
          </a:prstGeom>
          <a:noFill/>
          <a:ln w="9525">
            <a:noFill/>
            <a:miter lim="800000"/>
            <a:headEnd/>
            <a:tailEnd/>
          </a:ln>
        </p:spPr>
        <p:txBody>
          <a:bodyPr wrap="square">
            <a:spAutoFit/>
          </a:bodyPr>
          <a:lstStyle/>
          <a:p>
            <a:pPr marL="541338" lvl="0" indent="-541338" algn="just">
              <a:lnSpc>
                <a:spcPct val="110000"/>
              </a:lnSpc>
            </a:pPr>
            <a:r>
              <a:rPr kumimoji="1" lang="en-US" altLang="zh-TW" sz="3200" b="0" i="0" u="none" strike="noStrike" kern="1200" cap="none" spc="0" normalizeH="0" baseline="0" noProof="0" dirty="0">
                <a:ln>
                  <a:noFill/>
                </a:ln>
                <a:solidFill>
                  <a:srgbClr val="FF0000"/>
                </a:solidFill>
                <a:effectLst/>
                <a:uLnTx/>
                <a:uFillTx/>
                <a:latin typeface="Times New Roman"/>
                <a:ea typeface="標楷體" pitchFamily="65" charset="-120"/>
                <a:cs typeface="+mn-cs"/>
              </a:rPr>
              <a:t>109</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lang="en-US" altLang="zh-TW" sz="3200" dirty="0">
                <a:solidFill>
                  <a:srgbClr val="000000"/>
                </a:solidFill>
                <a:latin typeface="Times New Roman"/>
                <a:ea typeface="標楷體" pitchFamily="65" charset="-120"/>
              </a:rPr>
              <a:t>	12</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圖</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十</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為輪軸裝置的正視圖及側視圖，若要使用此裝置「省力地」將重物等速向上抬起，下列何種使用方式最適當？</a:t>
            </a:r>
            <a:endPar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a:p>
            <a:pPr marL="541338" marR="0" lvl="0" indent="-541338" algn="just" defTabSz="914400" rtl="0" eaLnBrk="1" fontAlgn="base" latinLnBrk="0" hangingPunct="1">
              <a:lnSpc>
                <a:spcPct val="110000"/>
              </a:lnSpc>
              <a:spcBef>
                <a:spcPts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(A) 	        (B)                 </a:t>
            </a:r>
          </a:p>
          <a:p>
            <a:pPr marL="541338" marR="0" lvl="0" indent="-541338" algn="just" defTabSz="914400" rtl="0" eaLnBrk="1" fontAlgn="base" latinLnBrk="0" hangingPunct="1">
              <a:lnSpc>
                <a:spcPct val="110000"/>
              </a:lnSpc>
              <a:spcBef>
                <a:spcPts val="1000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a:t>
            </a:r>
            <a:endPar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3256" y="97758"/>
            <a:ext cx="2151742" cy="1132326"/>
          </a:xfrm>
          <a:prstGeom prst="rect">
            <a:avLst/>
          </a:prstGeo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r="67963"/>
          <a:stretch/>
        </p:blipFill>
        <p:spPr>
          <a:xfrm>
            <a:off x="1395254" y="3148961"/>
            <a:ext cx="1333275" cy="1390229"/>
          </a:xfrm>
          <a:prstGeom prst="rect">
            <a:avLst/>
          </a:prstGeom>
        </p:spPr>
      </p:pic>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l="68342" r="-379"/>
          <a:stretch/>
        </p:blipFill>
        <p:spPr>
          <a:xfrm>
            <a:off x="3398877" y="3148961"/>
            <a:ext cx="1333275" cy="1390229"/>
          </a:xfrm>
          <a:prstGeom prst="rect">
            <a:avLst/>
          </a:prstGeom>
        </p:spPr>
      </p:pic>
      <p:sp>
        <p:nvSpPr>
          <p:cNvPr id="7" name="矩形 6"/>
          <p:cNvSpPr/>
          <p:nvPr/>
        </p:nvSpPr>
        <p:spPr>
          <a:xfrm>
            <a:off x="1197278" y="4500407"/>
            <a:ext cx="615553" cy="810478"/>
          </a:xfrm>
          <a:prstGeom prst="rect">
            <a:avLst/>
          </a:prstGeom>
        </p:spPr>
        <p:txBody>
          <a:bodyPr vert="eaVert"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重物</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pic>
        <p:nvPicPr>
          <p:cNvPr id="9" name="圖片 8"/>
          <p:cNvPicPr>
            <a:picLocks noChangeAspect="1"/>
          </p:cNvPicPr>
          <p:nvPr/>
        </p:nvPicPr>
        <p:blipFill rotWithShape="1">
          <a:blip r:embed="rId5" cstate="print">
            <a:extLst>
              <a:ext uri="{28A0092B-C50C-407E-A947-70E740481C1C}">
                <a14:useLocalDpi xmlns:a14="http://schemas.microsoft.com/office/drawing/2010/main" val="0"/>
              </a:ext>
            </a:extLst>
          </a:blip>
          <a:srcRect r="69195"/>
          <a:stretch/>
        </p:blipFill>
        <p:spPr>
          <a:xfrm>
            <a:off x="5474600" y="3148961"/>
            <a:ext cx="1359707" cy="1390381"/>
          </a:xfrm>
          <a:prstGeom prst="rect">
            <a:avLst/>
          </a:prstGeom>
        </p:spPr>
      </p:pic>
      <p:pic>
        <p:nvPicPr>
          <p:cNvPr id="10" name="圖片 9"/>
          <p:cNvPicPr>
            <a:picLocks noChangeAspect="1"/>
          </p:cNvPicPr>
          <p:nvPr/>
        </p:nvPicPr>
        <p:blipFill rotWithShape="1">
          <a:blip r:embed="rId5" cstate="print">
            <a:extLst>
              <a:ext uri="{28A0092B-C50C-407E-A947-70E740481C1C}">
                <a14:useLocalDpi xmlns:a14="http://schemas.microsoft.com/office/drawing/2010/main" val="0"/>
              </a:ext>
            </a:extLst>
          </a:blip>
          <a:srcRect l="69793" r="-598"/>
          <a:stretch/>
        </p:blipFill>
        <p:spPr>
          <a:xfrm>
            <a:off x="7478223" y="3148961"/>
            <a:ext cx="1359707" cy="1390381"/>
          </a:xfrm>
          <a:prstGeom prst="rect">
            <a:avLst/>
          </a:prstGeom>
        </p:spPr>
      </p:pic>
      <p:sp>
        <p:nvSpPr>
          <p:cNvPr id="11" name="矩形 10"/>
          <p:cNvSpPr/>
          <p:nvPr/>
        </p:nvSpPr>
        <p:spPr>
          <a:xfrm>
            <a:off x="6317019" y="1230084"/>
            <a:ext cx="1261884" cy="523220"/>
          </a:xfrm>
          <a:prstGeom prst="rect">
            <a:avLst/>
          </a:prstGeom>
        </p:spPr>
        <p:txBody>
          <a:bodyPr vert="horz"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側視圖</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12" name="矩形 11"/>
          <p:cNvSpPr/>
          <p:nvPr/>
        </p:nvSpPr>
        <p:spPr>
          <a:xfrm>
            <a:off x="7636008" y="1230084"/>
            <a:ext cx="1261884" cy="523220"/>
          </a:xfrm>
          <a:prstGeom prst="rect">
            <a:avLst/>
          </a:prstGeom>
        </p:spPr>
        <p:txBody>
          <a:bodyPr vert="horz"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正視圖</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13" name="矩形 12"/>
          <p:cNvSpPr/>
          <p:nvPr/>
        </p:nvSpPr>
        <p:spPr>
          <a:xfrm>
            <a:off x="7207425" y="1642501"/>
            <a:ext cx="902811" cy="523220"/>
          </a:xfrm>
          <a:prstGeom prst="rect">
            <a:avLst/>
          </a:prstGeom>
        </p:spPr>
        <p:txBody>
          <a:bodyPr vert="horz"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輪軸</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14" name="矩形 13"/>
          <p:cNvSpPr/>
          <p:nvPr/>
        </p:nvSpPr>
        <p:spPr>
          <a:xfrm>
            <a:off x="7087199" y="2121474"/>
            <a:ext cx="1143262" cy="523220"/>
          </a:xfrm>
          <a:prstGeom prst="rect">
            <a:avLst/>
          </a:prstGeom>
        </p:spPr>
        <p:txBody>
          <a:bodyPr vert="horz"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圖</a:t>
            </a:r>
            <a: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t>(</a:t>
            </a: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十</a:t>
            </a:r>
            <a:r>
              <a:rPr kumimoji="1" lang="en-US" altLang="zh-TW" sz="2800" b="0" i="0" u="none" strike="noStrike" kern="1200" cap="none" spc="0" normalizeH="0" baseline="0" noProof="0">
                <a:ln>
                  <a:noFill/>
                </a:ln>
                <a:solidFill>
                  <a:srgbClr val="000000"/>
                </a:solidFill>
                <a:effectLst/>
                <a:uLnTx/>
                <a:uFillTx/>
                <a:latin typeface="Arial" charset="0"/>
                <a:ea typeface="標楷體" pitchFamily="65" charset="-120"/>
                <a:cs typeface="+mn-cs"/>
              </a:rPr>
              <a:t>)</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15" name="矩形 14"/>
          <p:cNvSpPr>
            <a:spLocks noChangeArrowheads="1"/>
          </p:cNvSpPr>
          <p:nvPr/>
        </p:nvSpPr>
        <p:spPr bwMode="auto">
          <a:xfrm>
            <a:off x="5028102" y="2644694"/>
            <a:ext cx="3769179" cy="634020"/>
          </a:xfrm>
          <a:prstGeom prst="rect">
            <a:avLst/>
          </a:prstGeom>
          <a:noFill/>
          <a:ln w="9525">
            <a:noFill/>
            <a:miter lim="800000"/>
            <a:headEnd/>
            <a:tailEnd/>
          </a:ln>
        </p:spPr>
        <p:txBody>
          <a:bodyPr wrap="square">
            <a:spAutoFit/>
          </a:bodyPr>
          <a:lstStyle/>
          <a:p>
            <a:pPr marL="541338" marR="0" lvl="0" indent="-541338" algn="just" defTabSz="914400" rtl="0" eaLnBrk="1" fontAlgn="base" latinLnBrk="0" hangingPunct="1">
              <a:lnSpc>
                <a:spcPct val="110000"/>
              </a:lnSpc>
              <a:spcBef>
                <a:spcPts val="10000"/>
              </a:spcBef>
              <a:spcAft>
                <a:spcPct val="0"/>
              </a:spcAft>
              <a:buClrTx/>
              <a:buSzTx/>
              <a:buFontTx/>
              <a:buNone/>
              <a:tabLst/>
              <a:defRPr/>
            </a:pPr>
            <a:r>
              <a:rPr kumimoji="1" lang="en-US" altLang="zh-TW" sz="3200" b="0" i="0" u="none" strike="noStrike" kern="1200" cap="none" spc="0" normalizeH="0" baseline="0" noProof="0">
                <a:ln>
                  <a:noFill/>
                </a:ln>
                <a:solidFill>
                  <a:srgbClr val="000000"/>
                </a:solidFill>
                <a:effectLst/>
                <a:uLnTx/>
                <a:uFillTx/>
                <a:latin typeface="Times New Roman"/>
                <a:ea typeface="標楷體" pitchFamily="65" charset="-120"/>
                <a:cs typeface="+mn-cs"/>
              </a:rPr>
              <a:t>(C) 		  (D)</a:t>
            </a:r>
            <a:endParaRPr kumimoji="1" lang="zh-TW" altLang="en-US" sz="3200" b="0" i="0" u="none" strike="noStrike" kern="1200" cap="none" spc="0" normalizeH="0" baseline="0" noProof="0">
              <a:ln>
                <a:noFill/>
              </a:ln>
              <a:solidFill>
                <a:srgbClr val="000000"/>
              </a:solidFill>
              <a:effectLst/>
              <a:uLnTx/>
              <a:uFillTx/>
              <a:latin typeface="Times New Roman"/>
              <a:ea typeface="標楷體" pitchFamily="65" charset="-120"/>
              <a:cs typeface="+mn-cs"/>
            </a:endParaRPr>
          </a:p>
        </p:txBody>
      </p:sp>
      <p:sp>
        <p:nvSpPr>
          <p:cNvPr id="16" name="矩形 15"/>
          <p:cNvSpPr/>
          <p:nvPr/>
        </p:nvSpPr>
        <p:spPr>
          <a:xfrm>
            <a:off x="1526827" y="4500407"/>
            <a:ext cx="615553" cy="1528624"/>
          </a:xfrm>
          <a:prstGeom prst="rect">
            <a:avLst/>
          </a:prstGeom>
        </p:spPr>
        <p:txBody>
          <a:bodyPr vert="eaVert"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鉛直下拉</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17" name="矩形 16"/>
          <p:cNvSpPr/>
          <p:nvPr/>
        </p:nvSpPr>
        <p:spPr>
          <a:xfrm>
            <a:off x="2005623" y="4500407"/>
            <a:ext cx="615553" cy="1528624"/>
          </a:xfrm>
          <a:prstGeom prst="rect">
            <a:avLst/>
          </a:prstGeom>
        </p:spPr>
        <p:txBody>
          <a:bodyPr vert="eaVert"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鉛直下拉</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18" name="矩形 17"/>
          <p:cNvSpPr/>
          <p:nvPr/>
        </p:nvSpPr>
        <p:spPr>
          <a:xfrm>
            <a:off x="2306578" y="4500407"/>
            <a:ext cx="615553" cy="810478"/>
          </a:xfrm>
          <a:prstGeom prst="rect">
            <a:avLst/>
          </a:prstGeom>
        </p:spPr>
        <p:txBody>
          <a:bodyPr vert="eaVert"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重物</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19" name="矩形 18"/>
          <p:cNvSpPr/>
          <p:nvPr/>
        </p:nvSpPr>
        <p:spPr>
          <a:xfrm>
            <a:off x="3228061" y="4500407"/>
            <a:ext cx="615553" cy="1528624"/>
          </a:xfrm>
          <a:prstGeom prst="rect">
            <a:avLst/>
          </a:prstGeom>
        </p:spPr>
        <p:txBody>
          <a:bodyPr vert="eaVert"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鉛直下拉</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20" name="矩形 19"/>
          <p:cNvSpPr/>
          <p:nvPr/>
        </p:nvSpPr>
        <p:spPr>
          <a:xfrm>
            <a:off x="4346945" y="4500407"/>
            <a:ext cx="615553" cy="1528624"/>
          </a:xfrm>
          <a:prstGeom prst="rect">
            <a:avLst/>
          </a:prstGeom>
        </p:spPr>
        <p:txBody>
          <a:bodyPr vert="eaVert"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鉛直下拉</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21" name="矩形 20"/>
          <p:cNvSpPr/>
          <p:nvPr/>
        </p:nvSpPr>
        <p:spPr>
          <a:xfrm>
            <a:off x="5637556" y="4500407"/>
            <a:ext cx="615553" cy="1528624"/>
          </a:xfrm>
          <a:prstGeom prst="rect">
            <a:avLst/>
          </a:prstGeom>
        </p:spPr>
        <p:txBody>
          <a:bodyPr vert="eaVert"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鉛直下拉</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22" name="矩形 21"/>
          <p:cNvSpPr/>
          <p:nvPr/>
        </p:nvSpPr>
        <p:spPr>
          <a:xfrm>
            <a:off x="6009242" y="4500407"/>
            <a:ext cx="615553" cy="1528624"/>
          </a:xfrm>
          <a:prstGeom prst="rect">
            <a:avLst/>
          </a:prstGeom>
        </p:spPr>
        <p:txBody>
          <a:bodyPr vert="eaVert"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鉛直下拉</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23" name="矩形 22"/>
          <p:cNvSpPr/>
          <p:nvPr/>
        </p:nvSpPr>
        <p:spPr>
          <a:xfrm>
            <a:off x="7328231" y="4500407"/>
            <a:ext cx="615553" cy="1528624"/>
          </a:xfrm>
          <a:prstGeom prst="rect">
            <a:avLst/>
          </a:prstGeom>
        </p:spPr>
        <p:txBody>
          <a:bodyPr vert="eaVert"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鉛直下拉</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24" name="矩形 23"/>
          <p:cNvSpPr/>
          <p:nvPr/>
        </p:nvSpPr>
        <p:spPr>
          <a:xfrm>
            <a:off x="8402416" y="4500407"/>
            <a:ext cx="615553" cy="1528624"/>
          </a:xfrm>
          <a:prstGeom prst="rect">
            <a:avLst/>
          </a:prstGeom>
        </p:spPr>
        <p:txBody>
          <a:bodyPr vert="eaVert"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鉛直下拉</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25" name="矩形 24"/>
          <p:cNvSpPr/>
          <p:nvPr/>
        </p:nvSpPr>
        <p:spPr>
          <a:xfrm>
            <a:off x="3548131" y="4500407"/>
            <a:ext cx="615553" cy="810478"/>
          </a:xfrm>
          <a:prstGeom prst="rect">
            <a:avLst/>
          </a:prstGeom>
        </p:spPr>
        <p:txBody>
          <a:bodyPr vert="eaVert"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重物</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26" name="矩形 25"/>
          <p:cNvSpPr/>
          <p:nvPr/>
        </p:nvSpPr>
        <p:spPr>
          <a:xfrm>
            <a:off x="4015837" y="4500407"/>
            <a:ext cx="615553" cy="810478"/>
          </a:xfrm>
          <a:prstGeom prst="rect">
            <a:avLst/>
          </a:prstGeom>
        </p:spPr>
        <p:txBody>
          <a:bodyPr vert="eaVert"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重物</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27" name="矩形 26"/>
          <p:cNvSpPr/>
          <p:nvPr/>
        </p:nvSpPr>
        <p:spPr>
          <a:xfrm>
            <a:off x="5288652" y="4500407"/>
            <a:ext cx="615553" cy="810478"/>
          </a:xfrm>
          <a:prstGeom prst="rect">
            <a:avLst/>
          </a:prstGeom>
        </p:spPr>
        <p:txBody>
          <a:bodyPr vert="eaVert"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重物</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28" name="矩形 27"/>
          <p:cNvSpPr/>
          <p:nvPr/>
        </p:nvSpPr>
        <p:spPr>
          <a:xfrm>
            <a:off x="6342767" y="4500407"/>
            <a:ext cx="615553" cy="810478"/>
          </a:xfrm>
          <a:prstGeom prst="rect">
            <a:avLst/>
          </a:prstGeom>
        </p:spPr>
        <p:txBody>
          <a:bodyPr vert="eaVert"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重物</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29" name="矩形 28"/>
          <p:cNvSpPr/>
          <p:nvPr/>
        </p:nvSpPr>
        <p:spPr>
          <a:xfrm>
            <a:off x="7636680" y="4500407"/>
            <a:ext cx="615553" cy="810478"/>
          </a:xfrm>
          <a:prstGeom prst="rect">
            <a:avLst/>
          </a:prstGeom>
        </p:spPr>
        <p:txBody>
          <a:bodyPr vert="eaVert"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重物</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
        <p:nvSpPr>
          <p:cNvPr id="30" name="矩形 29"/>
          <p:cNvSpPr/>
          <p:nvPr/>
        </p:nvSpPr>
        <p:spPr>
          <a:xfrm>
            <a:off x="8000578" y="4500407"/>
            <a:ext cx="615553" cy="810478"/>
          </a:xfrm>
          <a:prstGeom prst="rect">
            <a:avLst/>
          </a:prstGeom>
        </p:spPr>
        <p:txBody>
          <a:bodyPr vert="eaVert"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Arial" charset="0"/>
                <a:ea typeface="標楷體" pitchFamily="65" charset="-120"/>
                <a:cs typeface="+mn-cs"/>
              </a:rPr>
              <a:t>重物</a:t>
            </a:r>
            <a:endParaRPr kumimoji="1" lang="zh-TW" altLang="en-US" sz="2800" b="1"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9909835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zh-TW" altLang="en-US" sz="5400">
                <a:solidFill>
                  <a:srgbClr val="FF0000"/>
                </a:solidFill>
                <a:ea typeface="華康勘亭流" pitchFamily="65" charset="-120"/>
              </a:rPr>
              <a:t>電池</a:t>
            </a:r>
          </a:p>
        </p:txBody>
      </p:sp>
      <p:sp>
        <p:nvSpPr>
          <p:cNvPr id="186371" name="Rectangle 3"/>
          <p:cNvSpPr>
            <a:spLocks noGrp="1" noChangeArrowheads="1"/>
          </p:cNvSpPr>
          <p:nvPr>
            <p:ph type="body" idx="1"/>
          </p:nvPr>
        </p:nvSpPr>
        <p:spPr/>
        <p:txBody>
          <a:bodyPr/>
          <a:lstStyle/>
          <a:p>
            <a:r>
              <a:rPr lang="zh-TW" altLang="en-US">
                <a:solidFill>
                  <a:srgbClr val="0066FF"/>
                </a:solidFill>
                <a:ea typeface="華康中圓體" pitchFamily="49" charset="-120"/>
              </a:rPr>
              <a:t>負極</a:t>
            </a:r>
            <a:r>
              <a:rPr lang="zh-TW" altLang="en-US"/>
              <a:t>：</a:t>
            </a:r>
            <a:r>
              <a:rPr lang="zh-TW" altLang="en-US" sz="2800"/>
              <a:t>活性大、氧化、放出電子、質量減少</a:t>
            </a:r>
            <a:endParaRPr lang="zh-TW" altLang="en-US" sz="2800">
              <a:solidFill>
                <a:srgbClr val="0066FF"/>
              </a:solidFill>
              <a:ea typeface="華康中圓體" pitchFamily="49" charset="-120"/>
            </a:endParaRPr>
          </a:p>
          <a:p>
            <a:r>
              <a:rPr lang="zh-TW" altLang="en-US">
                <a:solidFill>
                  <a:srgbClr val="0066FF"/>
                </a:solidFill>
                <a:ea typeface="華康中圓體" pitchFamily="49" charset="-120"/>
              </a:rPr>
              <a:t>正極</a:t>
            </a:r>
            <a:r>
              <a:rPr lang="zh-TW" altLang="en-US"/>
              <a:t>：</a:t>
            </a:r>
            <a:r>
              <a:rPr lang="zh-TW" altLang="en-US" sz="2800"/>
              <a:t>活性小、還原、放出電流</a:t>
            </a:r>
            <a:r>
              <a:rPr lang="zh-TW" altLang="en-US"/>
              <a:t>、</a:t>
            </a:r>
            <a:r>
              <a:rPr lang="zh-TW" altLang="en-US" sz="2800"/>
              <a:t>質量增加</a:t>
            </a:r>
            <a:endParaRPr lang="zh-TW" altLang="en-US" sz="2800">
              <a:solidFill>
                <a:srgbClr val="0066FF"/>
              </a:solidFill>
              <a:ea typeface="華康中圓體" pitchFamily="49" charset="-120"/>
            </a:endParaRPr>
          </a:p>
          <a:p>
            <a:r>
              <a:rPr lang="zh-TW" altLang="en-US">
                <a:solidFill>
                  <a:srgbClr val="0066FF"/>
                </a:solidFill>
                <a:ea typeface="華康中圓體" pitchFamily="49" charset="-120"/>
              </a:rPr>
              <a:t>電解液</a:t>
            </a:r>
            <a:r>
              <a:rPr lang="zh-TW" altLang="en-US"/>
              <a:t>：</a:t>
            </a:r>
            <a:r>
              <a:rPr lang="zh-TW" altLang="en-US" sz="2800"/>
              <a:t>對應離子、顏色變化</a:t>
            </a:r>
            <a:endParaRPr lang="zh-TW" altLang="en-US" sz="2800">
              <a:solidFill>
                <a:srgbClr val="0066FF"/>
              </a:solidFill>
              <a:ea typeface="華康中圓體" pitchFamily="49" charset="-120"/>
            </a:endParaRPr>
          </a:p>
          <a:p>
            <a:r>
              <a:rPr lang="zh-TW" altLang="en-US">
                <a:solidFill>
                  <a:srgbClr val="0066FF"/>
                </a:solidFill>
                <a:ea typeface="華康中圓體" pitchFamily="49" charset="-120"/>
              </a:rPr>
              <a:t>電壓</a:t>
            </a:r>
            <a:r>
              <a:rPr lang="zh-TW" altLang="en-US"/>
              <a:t>：</a:t>
            </a:r>
            <a:endParaRPr lang="zh-TW" altLang="en-US">
              <a:solidFill>
                <a:srgbClr val="0066FF"/>
              </a:solidFill>
              <a:ea typeface="華康中圓體" pitchFamily="49" charset="-120"/>
            </a:endParaRPr>
          </a:p>
          <a:p>
            <a:r>
              <a:rPr lang="zh-TW" altLang="en-US">
                <a:solidFill>
                  <a:srgbClr val="0066FF"/>
                </a:solidFill>
                <a:ea typeface="華康中圓體" pitchFamily="49" charset="-120"/>
              </a:rPr>
              <a:t>電能</a:t>
            </a:r>
            <a:r>
              <a:rPr lang="zh-TW" altLang="en-US"/>
              <a:t>：</a:t>
            </a:r>
            <a:endParaRPr lang="zh-TW" altLang="en-US">
              <a:solidFill>
                <a:srgbClr val="0066FF"/>
              </a:solidFill>
              <a:ea typeface="華康中圓體" pitchFamily="49" charset="-120"/>
            </a:endParaRPr>
          </a:p>
          <a:p>
            <a:r>
              <a:rPr lang="zh-TW" altLang="en-US">
                <a:solidFill>
                  <a:srgbClr val="0066FF"/>
                </a:solidFill>
                <a:ea typeface="華康中圓體" pitchFamily="49" charset="-120"/>
              </a:rPr>
              <a:t>鉛蓄電池</a:t>
            </a:r>
            <a:r>
              <a:rPr lang="zh-TW" altLang="en-US"/>
              <a:t>：兩極變化、充電方式</a:t>
            </a:r>
          </a:p>
          <a:p>
            <a:r>
              <a:rPr lang="zh-TW" altLang="en-US" b="1">
                <a:solidFill>
                  <a:srgbClr val="0066FF"/>
                </a:solidFill>
                <a:ea typeface="華康儷細黑" pitchFamily="49" charset="-120"/>
              </a:rPr>
              <a:t>電鍍</a:t>
            </a:r>
            <a:r>
              <a:rPr lang="zh-TW" altLang="en-US"/>
              <a:t>：</a:t>
            </a:r>
            <a:endParaRPr lang="zh-TW" altLang="en-US">
              <a:solidFill>
                <a:srgbClr val="0066FF"/>
              </a:solidFill>
              <a:ea typeface="華康儷細黑" pitchFamily="49" charset="-120"/>
            </a:endParaRPr>
          </a:p>
          <a:p>
            <a:endParaRPr lang="en-US" altLang="zh-TW">
              <a:solidFill>
                <a:srgbClr val="0066FF"/>
              </a:solidFill>
              <a:ea typeface="華康中圓體" pitchFamily="49" charset="-120"/>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539750" y="333375"/>
            <a:ext cx="8229600" cy="3311525"/>
          </a:xfrm>
        </p:spPr>
        <p:txBody>
          <a:bodyPr/>
          <a:lstStyle/>
          <a:p>
            <a:pPr>
              <a:lnSpc>
                <a:spcPct val="80000"/>
              </a:lnSpc>
            </a:pPr>
            <a:r>
              <a:rPr lang="en-US" altLang="zh-TW" sz="2800"/>
              <a:t>103</a:t>
            </a:r>
          </a:p>
          <a:p>
            <a:pPr>
              <a:lnSpc>
                <a:spcPct val="80000"/>
              </a:lnSpc>
            </a:pPr>
            <a:r>
              <a:rPr lang="zh-TW" altLang="en-US" sz="2800"/>
              <a:t>附圖為鋅銅電池的裝置圖，當毫安培計明顯偏轉時，關於粒子在圖中甲和乙所指之處的主要流動方向，下列敘述何者正確？ </a:t>
            </a:r>
          </a:p>
          <a:p>
            <a:pPr>
              <a:lnSpc>
                <a:spcPct val="80000"/>
              </a:lnSpc>
              <a:buFontTx/>
              <a:buNone/>
            </a:pPr>
            <a:r>
              <a:rPr lang="en-US" altLang="zh-TW" sz="2800"/>
              <a:t>(A)</a:t>
            </a:r>
            <a:r>
              <a:rPr lang="zh-TW" altLang="en-US" sz="2800"/>
              <a:t>甲：正離子向下流動；乙：電子向上流動 </a:t>
            </a:r>
          </a:p>
          <a:p>
            <a:pPr>
              <a:lnSpc>
                <a:spcPct val="80000"/>
              </a:lnSpc>
              <a:buFontTx/>
              <a:buNone/>
            </a:pPr>
            <a:r>
              <a:rPr lang="en-US" altLang="zh-TW" sz="2800"/>
              <a:t>(B)</a:t>
            </a:r>
            <a:r>
              <a:rPr lang="zh-TW" altLang="en-US" sz="2800"/>
              <a:t>甲：正離子向下流動；乙：電子向下流動</a:t>
            </a:r>
          </a:p>
          <a:p>
            <a:pPr>
              <a:lnSpc>
                <a:spcPct val="80000"/>
              </a:lnSpc>
              <a:buFontTx/>
              <a:buNone/>
            </a:pPr>
            <a:r>
              <a:rPr lang="en-US" altLang="zh-TW" sz="2800"/>
              <a:t>(C)</a:t>
            </a:r>
            <a:r>
              <a:rPr lang="zh-TW" altLang="en-US" sz="2800"/>
              <a:t>甲：負離子向下流動；乙：電子向上流動 </a:t>
            </a:r>
          </a:p>
          <a:p>
            <a:pPr>
              <a:lnSpc>
                <a:spcPct val="80000"/>
              </a:lnSpc>
              <a:buFontTx/>
              <a:buNone/>
            </a:pPr>
            <a:r>
              <a:rPr lang="en-US" altLang="zh-TW" sz="2800"/>
              <a:t>(D)</a:t>
            </a:r>
            <a:r>
              <a:rPr lang="zh-TW" altLang="en-US" sz="2800"/>
              <a:t>甲：負離子向下流動；乙：電子向下流動</a:t>
            </a:r>
            <a:r>
              <a:rPr lang="zh-TW" altLang="en-US"/>
              <a:t> </a:t>
            </a:r>
          </a:p>
        </p:txBody>
      </p:sp>
      <p:pic>
        <p:nvPicPr>
          <p:cNvPr id="17412" name="Picture 4" descr="Y8F35A0-K-36"/>
          <p:cNvPicPr>
            <a:picLocks noChangeAspect="1" noChangeArrowheads="1"/>
          </p:cNvPicPr>
          <p:nvPr/>
        </p:nvPicPr>
        <p:blipFill>
          <a:blip r:embed="rId2">
            <a:lum bright="-20000" contrast="42000"/>
            <a:extLst>
              <a:ext uri="{28A0092B-C50C-407E-A947-70E740481C1C}">
                <a14:useLocalDpi xmlns:a14="http://schemas.microsoft.com/office/drawing/2010/main" val="0"/>
              </a:ext>
            </a:extLst>
          </a:blip>
          <a:srcRect/>
          <a:stretch>
            <a:fillRect/>
          </a:stretch>
        </p:blipFill>
        <p:spPr bwMode="auto">
          <a:xfrm>
            <a:off x="1908175" y="3933825"/>
            <a:ext cx="360045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5"/>
          <p:cNvSpPr>
            <a:spLocks noChangeArrowheads="1"/>
          </p:cNvSpPr>
          <p:nvPr/>
        </p:nvSpPr>
        <p:spPr bwMode="auto">
          <a:xfrm>
            <a:off x="7019925" y="5584825"/>
            <a:ext cx="15509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800">
                <a:solidFill>
                  <a:srgbClr val="FF0000"/>
                </a:solidFill>
              </a:rPr>
              <a:t>答案：</a:t>
            </a:r>
            <a:r>
              <a:rPr lang="en-US" altLang="zh-TW" sz="2800">
                <a:solidFill>
                  <a:srgbClr val="FF0000"/>
                </a:solidFill>
              </a:rPr>
              <a:t>A</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ppt_x"/>
                                          </p:val>
                                        </p:tav>
                                        <p:tav tm="100000">
                                          <p:val>
                                            <p:strVal val="#ppt_x"/>
                                          </p:val>
                                        </p:tav>
                                      </p:tavLst>
                                    </p:anim>
                                    <p:anim calcmode="lin" valueType="num">
                                      <p:cBhvr additive="base">
                                        <p:cTn id="8"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body" idx="1"/>
          </p:nvPr>
        </p:nvSpPr>
        <p:spPr>
          <a:xfrm>
            <a:off x="468313" y="333375"/>
            <a:ext cx="8229600" cy="3959225"/>
          </a:xfrm>
        </p:spPr>
        <p:txBody>
          <a:bodyPr/>
          <a:lstStyle/>
          <a:p>
            <a:pPr>
              <a:lnSpc>
                <a:spcPct val="90000"/>
              </a:lnSpc>
            </a:pPr>
            <a:r>
              <a:rPr lang="zh-TW" altLang="en-US" sz="2800"/>
              <a:t>遙控器內部通常都會有如附圖的電池座裝置，圖中的＋、－分別代表安裝時電池正、負極擺放的位置。若在此電池座上裝兩個電壓均為</a:t>
            </a:r>
            <a:r>
              <a:rPr lang="en-US" altLang="zh-TW" sz="2800"/>
              <a:t>1.5 V</a:t>
            </a:r>
            <a:r>
              <a:rPr lang="zh-TW" altLang="en-US" sz="2800"/>
              <a:t>的電池，可使圖中接出的導線兩端提供</a:t>
            </a:r>
            <a:r>
              <a:rPr lang="en-US" altLang="zh-TW" sz="2800"/>
              <a:t>3 V</a:t>
            </a:r>
            <a:r>
              <a:rPr lang="zh-TW" altLang="en-US" sz="2800"/>
              <a:t>的電壓，則電池內部的電路設計應符合下列何種情形？ </a:t>
            </a:r>
            <a:r>
              <a:rPr lang="en-US" altLang="zh-TW" sz="2800"/>
              <a:t>(A) P</a:t>
            </a:r>
            <a:r>
              <a:rPr lang="zh-TW" altLang="en-US" sz="2800"/>
              <a:t>、</a:t>
            </a:r>
            <a:r>
              <a:rPr lang="en-US" altLang="zh-TW" sz="2800"/>
              <a:t>Q</a:t>
            </a:r>
            <a:r>
              <a:rPr lang="zh-TW" altLang="en-US" sz="2800"/>
              <a:t>兩點接通，兩顆電池為串聯 </a:t>
            </a:r>
            <a:r>
              <a:rPr lang="en-US" altLang="zh-TW" sz="2800"/>
              <a:t>(B) P</a:t>
            </a:r>
            <a:r>
              <a:rPr lang="zh-TW" altLang="en-US" sz="2800"/>
              <a:t>、</a:t>
            </a:r>
            <a:r>
              <a:rPr lang="en-US" altLang="zh-TW" sz="2800"/>
              <a:t>Q</a:t>
            </a:r>
            <a:r>
              <a:rPr lang="zh-TW" altLang="en-US" sz="2800"/>
              <a:t>兩點接通，兩顆電池為並聯 </a:t>
            </a:r>
            <a:r>
              <a:rPr lang="en-US" altLang="zh-TW" sz="2800"/>
              <a:t>(C) Q</a:t>
            </a:r>
            <a:r>
              <a:rPr lang="zh-TW" altLang="en-US" sz="2800"/>
              <a:t>、</a:t>
            </a:r>
            <a:r>
              <a:rPr lang="en-US" altLang="zh-TW" sz="2800"/>
              <a:t>R</a:t>
            </a:r>
            <a:r>
              <a:rPr lang="zh-TW" altLang="en-US" sz="2800"/>
              <a:t>兩點接通，兩顆電池為串聯 </a:t>
            </a:r>
            <a:r>
              <a:rPr lang="en-US" altLang="zh-TW" sz="2800"/>
              <a:t>(D) Q</a:t>
            </a:r>
            <a:r>
              <a:rPr lang="zh-TW" altLang="en-US" sz="2800"/>
              <a:t>、</a:t>
            </a:r>
            <a:r>
              <a:rPr lang="en-US" altLang="zh-TW" sz="2800"/>
              <a:t>R</a:t>
            </a:r>
            <a:r>
              <a:rPr lang="zh-TW" altLang="en-US" sz="2800"/>
              <a:t>兩點接通，兩顆電池為並聯</a:t>
            </a:r>
            <a:r>
              <a:rPr lang="zh-TW" altLang="en-US"/>
              <a:t> </a:t>
            </a:r>
          </a:p>
        </p:txBody>
      </p:sp>
      <p:pic>
        <p:nvPicPr>
          <p:cNvPr id="205827" name="Picture 3" descr="Y8F39A0-K-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989388"/>
            <a:ext cx="6119813"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Rectangle 4"/>
          <p:cNvSpPr>
            <a:spLocks noChangeArrowheads="1"/>
          </p:cNvSpPr>
          <p:nvPr/>
        </p:nvSpPr>
        <p:spPr bwMode="auto">
          <a:xfrm>
            <a:off x="7596188" y="5832475"/>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828">
                                            <p:txEl>
                                              <p:pRg st="0" end="0"/>
                                            </p:txEl>
                                          </p:spTgt>
                                        </p:tgtEl>
                                        <p:attrNameLst>
                                          <p:attrName>style.visibility</p:attrName>
                                        </p:attrNameLst>
                                      </p:cBhvr>
                                      <p:to>
                                        <p:strVal val="visible"/>
                                      </p:to>
                                    </p:set>
                                    <p:anim calcmode="lin" valueType="num">
                                      <p:cBhvr additive="base">
                                        <p:cTn id="7" dur="500" fill="hold"/>
                                        <p:tgtEl>
                                          <p:spTgt spid="2058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82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body" idx="1"/>
          </p:nvPr>
        </p:nvSpPr>
        <p:spPr>
          <a:xfrm>
            <a:off x="539750" y="260350"/>
            <a:ext cx="8229600" cy="2808288"/>
          </a:xfrm>
        </p:spPr>
        <p:txBody>
          <a:bodyPr/>
          <a:lstStyle/>
          <a:p>
            <a:r>
              <a:rPr lang="en-US" altLang="zh-TW" sz="2400">
                <a:solidFill>
                  <a:srgbClr val="FF0000"/>
                </a:solidFill>
              </a:rPr>
              <a:t>103</a:t>
            </a:r>
            <a:r>
              <a:rPr lang="zh-TW" altLang="en-US" sz="2400">
                <a:solidFill>
                  <a:srgbClr val="FF0000"/>
                </a:solidFill>
              </a:rPr>
              <a:t>特招</a:t>
            </a:r>
            <a:r>
              <a:rPr lang="zh-TW" altLang="en-US" sz="2400"/>
              <a:t>阿傑將「電池與電流的化學效應」之重點歸納整理如附表所示，其中甲、乙、丙、丁四個位置塗改後忘記補上，則填入的內容下列何者正確？ </a:t>
            </a:r>
          </a:p>
          <a:p>
            <a:pPr>
              <a:buFontTx/>
              <a:buNone/>
            </a:pPr>
            <a:r>
              <a:rPr lang="en-US" altLang="zh-TW" sz="2400"/>
              <a:t>(A)</a:t>
            </a:r>
            <a:r>
              <a:rPr lang="zh-TW" altLang="en-US" sz="2400"/>
              <a:t>甲：氧化，乙：還原，丙：正極，丁：負極 </a:t>
            </a:r>
          </a:p>
          <a:p>
            <a:pPr>
              <a:buFontTx/>
              <a:buNone/>
            </a:pPr>
            <a:r>
              <a:rPr lang="en-US" altLang="zh-TW" sz="2400"/>
              <a:t>(B)</a:t>
            </a:r>
            <a:r>
              <a:rPr lang="zh-TW" altLang="en-US" sz="2400"/>
              <a:t>甲：氧化，乙：還原，丙：負極，丁：正極 </a:t>
            </a:r>
          </a:p>
          <a:p>
            <a:pPr>
              <a:buFontTx/>
              <a:buNone/>
            </a:pPr>
            <a:r>
              <a:rPr lang="en-US" altLang="zh-TW" sz="2400"/>
              <a:t>(C)</a:t>
            </a:r>
            <a:r>
              <a:rPr lang="zh-TW" altLang="en-US" sz="2400"/>
              <a:t>甲：還原，乙：氧化，丙：正極，丁：負極 </a:t>
            </a:r>
          </a:p>
          <a:p>
            <a:pPr>
              <a:buFontTx/>
              <a:buNone/>
            </a:pPr>
            <a:r>
              <a:rPr lang="en-US" altLang="zh-TW" sz="2400"/>
              <a:t>(D)</a:t>
            </a:r>
            <a:r>
              <a:rPr lang="zh-TW" altLang="en-US" sz="2400"/>
              <a:t>甲：還原，乙：氧化，丙：負極，丁：正極 </a:t>
            </a:r>
          </a:p>
        </p:txBody>
      </p:sp>
      <p:sp>
        <p:nvSpPr>
          <p:cNvPr id="214019" name="Rectangle 3"/>
          <p:cNvSpPr>
            <a:spLocks noChangeArrowheads="1"/>
          </p:cNvSpPr>
          <p:nvPr/>
        </p:nvSpPr>
        <p:spPr bwMode="auto">
          <a:xfrm>
            <a:off x="0" y="2886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214020" name="Object 4"/>
          <p:cNvGraphicFramePr>
            <a:graphicFrameLocks noChangeAspect="1"/>
          </p:cNvGraphicFramePr>
          <p:nvPr/>
        </p:nvGraphicFramePr>
        <p:xfrm>
          <a:off x="539750" y="3213100"/>
          <a:ext cx="8388350" cy="2668588"/>
        </p:xfrm>
        <a:graphic>
          <a:graphicData uri="http://schemas.openxmlformats.org/presentationml/2006/ole">
            <mc:AlternateContent xmlns:mc="http://schemas.openxmlformats.org/markup-compatibility/2006">
              <mc:Choice xmlns:v="urn:schemas-microsoft-com:vml" Requires="v">
                <p:oleObj spid="_x0000_s214082" name="Document" r:id="rId3" imgW="5789988" imgH="1087519" progId="Word.Document.8">
                  <p:embed/>
                </p:oleObj>
              </mc:Choice>
              <mc:Fallback>
                <p:oleObj name="Document" r:id="rId3" imgW="5789988" imgH="1087519"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213100"/>
                        <a:ext cx="8388350" cy="2668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4021" name="Rectangle 5"/>
          <p:cNvSpPr>
            <a:spLocks noChangeArrowheads="1"/>
          </p:cNvSpPr>
          <p:nvPr/>
        </p:nvSpPr>
        <p:spPr bwMode="auto">
          <a:xfrm>
            <a:off x="4716463" y="6237288"/>
            <a:ext cx="108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A</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4021">
                                            <p:txEl>
                                              <p:pRg st="0" end="0"/>
                                            </p:txEl>
                                          </p:spTgt>
                                        </p:tgtEl>
                                        <p:attrNameLst>
                                          <p:attrName>style.visibility</p:attrName>
                                        </p:attrNameLst>
                                      </p:cBhvr>
                                      <p:to>
                                        <p:strVal val="visible"/>
                                      </p:to>
                                    </p:set>
                                    <p:anim calcmode="lin" valueType="num">
                                      <p:cBhvr additive="base">
                                        <p:cTn id="7" dur="500" fill="hold"/>
                                        <p:tgtEl>
                                          <p:spTgt spid="2140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40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body" idx="1"/>
          </p:nvPr>
        </p:nvSpPr>
        <p:spPr>
          <a:xfrm>
            <a:off x="611188" y="333375"/>
            <a:ext cx="8229600" cy="3600450"/>
          </a:xfrm>
        </p:spPr>
        <p:txBody>
          <a:bodyPr/>
          <a:lstStyle/>
          <a:p>
            <a:pPr>
              <a:lnSpc>
                <a:spcPct val="90000"/>
              </a:lnSpc>
            </a:pPr>
            <a:r>
              <a:rPr lang="zh-TW" altLang="en-US" sz="2400"/>
              <a:t>某鋅銅電池的裝置如附圖</a:t>
            </a:r>
            <a:r>
              <a:rPr lang="en-US" altLang="zh-TW" sz="2400"/>
              <a:t>(</a:t>
            </a:r>
            <a:r>
              <a:rPr lang="zh-TW" altLang="en-US" sz="2400"/>
              <a:t>一</a:t>
            </a:r>
            <a:r>
              <a:rPr lang="en-US" altLang="zh-TW" sz="2400"/>
              <a:t>)</a:t>
            </a:r>
            <a:r>
              <a:rPr lang="zh-TW" altLang="en-US" sz="2400"/>
              <a:t>所示，其檢流計指針由中央向左偏轉。若以相同的檢流計檢測金屬</a:t>
            </a:r>
            <a:r>
              <a:rPr lang="en-US" altLang="zh-TW" sz="2400"/>
              <a:t>X</a:t>
            </a:r>
            <a:r>
              <a:rPr lang="zh-TW" altLang="en-US" sz="2400"/>
              <a:t>、金屬</a:t>
            </a:r>
            <a:r>
              <a:rPr lang="en-US" altLang="zh-TW" sz="2400"/>
              <a:t>Y</a:t>
            </a:r>
            <a:r>
              <a:rPr lang="zh-TW" altLang="en-US" sz="2400"/>
              <a:t>所組成的電池，指針由中央向右偏轉，如附圖</a:t>
            </a:r>
            <a:r>
              <a:rPr lang="en-US" altLang="zh-TW" sz="2400"/>
              <a:t>(</a:t>
            </a:r>
            <a:r>
              <a:rPr lang="zh-TW" altLang="en-US" sz="2400"/>
              <a:t>二</a:t>
            </a:r>
            <a:r>
              <a:rPr lang="en-US" altLang="zh-TW" sz="2400"/>
              <a:t>)</a:t>
            </a:r>
            <a:r>
              <a:rPr lang="zh-TW" altLang="en-US" sz="2400"/>
              <a:t>所示。關於圖</a:t>
            </a:r>
            <a:r>
              <a:rPr lang="en-US" altLang="zh-TW" sz="2400"/>
              <a:t>(</a:t>
            </a:r>
            <a:r>
              <a:rPr lang="zh-TW" altLang="en-US" sz="2400"/>
              <a:t>二</a:t>
            </a:r>
            <a:r>
              <a:rPr lang="en-US" altLang="zh-TW" sz="2400"/>
              <a:t>)</a:t>
            </a:r>
            <a:r>
              <a:rPr lang="zh-TW" altLang="en-US" sz="2400"/>
              <a:t>電池的負極與電子流向的敘述，下列何者正確？</a:t>
            </a:r>
            <a:br>
              <a:rPr lang="zh-TW" altLang="en-US" sz="2400"/>
            </a:br>
            <a:r>
              <a:rPr lang="zh-TW" altLang="en-US" sz="2400"/>
              <a:t/>
            </a:r>
            <a:br>
              <a:rPr lang="zh-TW" altLang="en-US" sz="2400"/>
            </a:br>
            <a:r>
              <a:rPr lang="zh-TW" altLang="en-US" sz="2400"/>
              <a:t>         圖</a:t>
            </a:r>
            <a:r>
              <a:rPr lang="en-US" altLang="zh-TW" sz="2400"/>
              <a:t>(</a:t>
            </a:r>
            <a:r>
              <a:rPr lang="zh-TW" altLang="en-US" sz="2400"/>
              <a:t>一</a:t>
            </a:r>
            <a:r>
              <a:rPr lang="en-US" altLang="zh-TW" sz="2400"/>
              <a:t>)                  </a:t>
            </a:r>
            <a:r>
              <a:rPr lang="zh-TW" altLang="en-US" sz="2400"/>
              <a:t>圖</a:t>
            </a:r>
            <a:r>
              <a:rPr lang="en-US" altLang="zh-TW" sz="2400"/>
              <a:t>(</a:t>
            </a:r>
            <a:r>
              <a:rPr lang="zh-TW" altLang="en-US" sz="2400"/>
              <a:t>二</a:t>
            </a:r>
            <a:r>
              <a:rPr lang="en-US" altLang="zh-TW" sz="2400"/>
              <a:t>)</a:t>
            </a:r>
            <a:br>
              <a:rPr lang="en-US" altLang="zh-TW" sz="2400"/>
            </a:br>
            <a:r>
              <a:rPr lang="en-US" altLang="zh-TW" sz="2400"/>
              <a:t>(A)</a:t>
            </a:r>
            <a:r>
              <a:rPr lang="zh-TW" altLang="en-US" sz="2400"/>
              <a:t>金屬</a:t>
            </a:r>
            <a:r>
              <a:rPr lang="en-US" altLang="zh-TW" sz="2400"/>
              <a:t>X</a:t>
            </a:r>
            <a:r>
              <a:rPr lang="zh-TW" altLang="en-US" sz="2400"/>
              <a:t>為負極，電子由電池負極流出</a:t>
            </a:r>
            <a:br>
              <a:rPr lang="zh-TW" altLang="en-US" sz="2400"/>
            </a:br>
            <a:r>
              <a:rPr lang="en-US" altLang="zh-TW" sz="2400"/>
              <a:t>(B)</a:t>
            </a:r>
            <a:r>
              <a:rPr lang="zh-TW" altLang="en-US" sz="2400"/>
              <a:t>金屬</a:t>
            </a:r>
            <a:r>
              <a:rPr lang="en-US" altLang="zh-TW" sz="2400"/>
              <a:t>X</a:t>
            </a:r>
            <a:r>
              <a:rPr lang="zh-TW" altLang="en-US" sz="2400"/>
              <a:t>為負極，電子由電池正極流出</a:t>
            </a:r>
            <a:br>
              <a:rPr lang="zh-TW" altLang="en-US" sz="2400"/>
            </a:br>
            <a:r>
              <a:rPr lang="en-US" altLang="zh-TW" sz="2400"/>
              <a:t>(C)</a:t>
            </a:r>
            <a:r>
              <a:rPr lang="zh-TW" altLang="en-US" sz="2400"/>
              <a:t>金屬</a:t>
            </a:r>
            <a:r>
              <a:rPr lang="en-US" altLang="zh-TW" sz="2400"/>
              <a:t>Y</a:t>
            </a:r>
            <a:r>
              <a:rPr lang="zh-TW" altLang="en-US" sz="2400"/>
              <a:t>為負極，電子由電池負極流出</a:t>
            </a:r>
            <a:br>
              <a:rPr lang="zh-TW" altLang="en-US" sz="2400"/>
            </a:br>
            <a:r>
              <a:rPr lang="en-US" altLang="zh-TW" sz="2400"/>
              <a:t>(D)</a:t>
            </a:r>
            <a:r>
              <a:rPr lang="zh-TW" altLang="en-US" sz="2400"/>
              <a:t>金屬</a:t>
            </a:r>
            <a:r>
              <a:rPr lang="en-US" altLang="zh-TW" sz="2400"/>
              <a:t>Y</a:t>
            </a:r>
            <a:r>
              <a:rPr lang="zh-TW" altLang="en-US" sz="2400"/>
              <a:t>為負極，電子由電池正極流出 </a:t>
            </a:r>
          </a:p>
        </p:txBody>
      </p:sp>
      <p:pic>
        <p:nvPicPr>
          <p:cNvPr id="262147" name="Picture 3" descr="Y8ML7A0-K-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881438"/>
            <a:ext cx="547211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8" name="Text Box 4"/>
          <p:cNvSpPr txBox="1">
            <a:spLocks noChangeArrowheads="1"/>
          </p:cNvSpPr>
          <p:nvPr/>
        </p:nvSpPr>
        <p:spPr bwMode="auto">
          <a:xfrm>
            <a:off x="7019925" y="5373688"/>
            <a:ext cx="1584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答案：</a:t>
            </a:r>
            <a:r>
              <a:rPr lang="en-US" altLang="zh-TW"/>
              <a:t>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2148"/>
                                        </p:tgtEl>
                                        <p:attrNameLst>
                                          <p:attrName>style.visibility</p:attrName>
                                        </p:attrNameLst>
                                      </p:cBhvr>
                                      <p:to>
                                        <p:strVal val="visible"/>
                                      </p:to>
                                    </p:set>
                                    <p:animEffect transition="in" filter="blinds(horizontal)">
                                      <p:cBhvr>
                                        <p:cTn id="7" dur="500"/>
                                        <p:tgtEl>
                                          <p:spTgt spid="262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298378"/>
          </a:xfrm>
        </p:spPr>
        <p:txBody>
          <a:bodyPr>
            <a:normAutofit/>
          </a:bodyPr>
          <a:lstStyle/>
          <a:p>
            <a:pPr algn="l"/>
            <a:r>
              <a:rPr lang="en-US" altLang="zh-TW" sz="2800" kern="100" dirty="0" smtClean="0">
                <a:solidFill>
                  <a:srgbClr val="00B050"/>
                </a:solidFill>
                <a:latin typeface="華康中黑體" panose="020B0509000000000000" pitchFamily="49" charset="-120"/>
                <a:ea typeface="華康中黑體" panose="020B0509000000000000" pitchFamily="49" charset="-120"/>
                <a:cs typeface="Times New Roman"/>
              </a:rPr>
              <a:t>109</a:t>
            </a:r>
            <a:r>
              <a:rPr lang="zh-TW" altLang="zh-TW" sz="2800" kern="100" dirty="0" smtClean="0">
                <a:latin typeface="華康中黑體" panose="020B0509000000000000" pitchFamily="49" charset="-120"/>
                <a:ea typeface="華康中黑體" panose="020B0509000000000000" pitchFamily="49" charset="-120"/>
                <a:cs typeface="Times New Roman"/>
              </a:rPr>
              <a:t>附圖</a:t>
            </a:r>
            <a:r>
              <a:rPr lang="zh-TW" altLang="zh-TW" sz="2800" kern="100" dirty="0">
                <a:latin typeface="華康中黑體" panose="020B0509000000000000" pitchFamily="49" charset="-120"/>
                <a:ea typeface="華康中黑體" panose="020B0509000000000000" pitchFamily="49" charset="-120"/>
                <a:cs typeface="Times New Roman"/>
              </a:rPr>
              <a:t>為鋅銅電池的裝置示意附圖，當檢流計偏轉時，主要是何者在甲和乙所指之處移動？</a:t>
            </a:r>
            <a:r>
              <a:rPr lang="en-US" altLang="zh-TW" sz="2800" kern="100" dirty="0">
                <a:latin typeface="華康中黑體" panose="020B0509000000000000" pitchFamily="49" charset="-120"/>
                <a:ea typeface="華康中黑體" panose="020B0509000000000000" pitchFamily="49" charset="-120"/>
                <a:cs typeface="Times New Roman"/>
              </a:rPr>
              <a:t/>
            </a:r>
            <a:br>
              <a:rPr lang="en-US" altLang="zh-TW" sz="2800" kern="100" dirty="0">
                <a:latin typeface="華康中黑體" panose="020B0509000000000000" pitchFamily="49" charset="-120"/>
                <a:ea typeface="華康中黑體" panose="020B0509000000000000" pitchFamily="49" charset="-120"/>
                <a:cs typeface="Times New Roman"/>
              </a:rPr>
            </a:br>
            <a:r>
              <a:rPr lang="en-US" altLang="zh-TW" sz="2800" b="1" kern="100" dirty="0">
                <a:latin typeface="華康中黑體" panose="020B0509000000000000" pitchFamily="49" charset="-120"/>
                <a:ea typeface="華康中黑體" panose="020B0509000000000000" pitchFamily="49" charset="-120"/>
                <a:cs typeface="Times New Roman"/>
              </a:rPr>
              <a:t>(A)</a:t>
            </a:r>
            <a:r>
              <a:rPr lang="zh-TW" altLang="zh-TW" sz="2800" kern="100" dirty="0">
                <a:latin typeface="華康中黑體" panose="020B0509000000000000" pitchFamily="49" charset="-120"/>
                <a:ea typeface="華康中黑體" panose="020B0509000000000000" pitchFamily="49" charset="-120"/>
                <a:cs typeface="Times New Roman"/>
              </a:rPr>
              <a:t>甲：電子，乙：離子 </a:t>
            </a:r>
            <a:r>
              <a:rPr lang="en-US" altLang="zh-TW" sz="2800" b="1" kern="100" dirty="0">
                <a:latin typeface="華康中黑體" panose="020B0509000000000000" pitchFamily="49" charset="-120"/>
                <a:ea typeface="華康中黑體" panose="020B0509000000000000" pitchFamily="49" charset="-120"/>
                <a:cs typeface="Times New Roman"/>
              </a:rPr>
              <a:t>(B)</a:t>
            </a:r>
            <a:r>
              <a:rPr lang="zh-TW" altLang="zh-TW" sz="2800" kern="100" dirty="0">
                <a:latin typeface="華康中黑體" panose="020B0509000000000000" pitchFamily="49" charset="-120"/>
                <a:ea typeface="華康中黑體" panose="020B0509000000000000" pitchFamily="49" charset="-120"/>
                <a:cs typeface="Times New Roman"/>
              </a:rPr>
              <a:t>甲：電子，乙：電子 </a:t>
            </a:r>
            <a:r>
              <a:rPr lang="en-US" altLang="zh-TW" sz="2800" b="1" kern="100" dirty="0">
                <a:latin typeface="華康中黑體" panose="020B0509000000000000" pitchFamily="49" charset="-120"/>
                <a:ea typeface="華康中黑體" panose="020B0509000000000000" pitchFamily="49" charset="-120"/>
                <a:cs typeface="Times New Roman"/>
              </a:rPr>
              <a:t>(C)</a:t>
            </a:r>
            <a:r>
              <a:rPr lang="zh-TW" altLang="zh-TW" sz="2800" kern="100" dirty="0">
                <a:latin typeface="華康中黑體" panose="020B0509000000000000" pitchFamily="49" charset="-120"/>
                <a:ea typeface="華康中黑體" panose="020B0509000000000000" pitchFamily="49" charset="-120"/>
                <a:cs typeface="Times New Roman"/>
              </a:rPr>
              <a:t>甲：離子，乙：離子 </a:t>
            </a:r>
            <a:r>
              <a:rPr lang="en-US" altLang="zh-TW" sz="2800" b="1" kern="100" dirty="0">
                <a:latin typeface="華康中黑體" panose="020B0509000000000000" pitchFamily="49" charset="-120"/>
                <a:ea typeface="華康中黑體" panose="020B0509000000000000" pitchFamily="49" charset="-120"/>
                <a:cs typeface="Times New Roman"/>
              </a:rPr>
              <a:t>(D)</a:t>
            </a:r>
            <a:r>
              <a:rPr lang="zh-TW" altLang="zh-TW" sz="2800" kern="100" dirty="0">
                <a:latin typeface="華康中黑體" panose="020B0509000000000000" pitchFamily="49" charset="-120"/>
                <a:ea typeface="華康中黑體" panose="020B0509000000000000" pitchFamily="49" charset="-120"/>
                <a:cs typeface="Times New Roman"/>
              </a:rPr>
              <a:t>甲：離子，乙：</a:t>
            </a:r>
            <a:r>
              <a:rPr lang="zh-TW" altLang="zh-TW" sz="2800" kern="100" dirty="0" smtClean="0">
                <a:latin typeface="華康中黑體" panose="020B0509000000000000" pitchFamily="49" charset="-120"/>
                <a:ea typeface="華康中黑體" panose="020B0509000000000000" pitchFamily="49" charset="-120"/>
                <a:cs typeface="Times New Roman"/>
              </a:rPr>
              <a:t>電子</a:t>
            </a:r>
            <a:endParaRPr lang="zh-TW" altLang="en-US" sz="2800" dirty="0">
              <a:latin typeface="華康中黑體" panose="020B0509000000000000" pitchFamily="49" charset="-120"/>
              <a:ea typeface="華康中黑體" panose="020B0509000000000000" pitchFamily="49" charset="-120"/>
            </a:endParaRPr>
          </a:p>
        </p:txBody>
      </p:sp>
      <p:pic>
        <p:nvPicPr>
          <p:cNvPr id="23554" name="Picture 2" descr="Y8ML202-K-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59" y="3212976"/>
            <a:ext cx="2974881"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4355976" y="3429000"/>
            <a:ext cx="4536504" cy="1815882"/>
          </a:xfrm>
          <a:prstGeom prst="rect">
            <a:avLst/>
          </a:prstGeom>
          <a:noFill/>
        </p:spPr>
        <p:txBody>
          <a:bodyPr wrap="square" rtlCol="0">
            <a:spAutoFit/>
          </a:bodyPr>
          <a:lstStyle/>
          <a:p>
            <a:pPr fontAlgn="auto">
              <a:spcBef>
                <a:spcPts val="0"/>
              </a:spcBef>
              <a:spcAft>
                <a:spcPts val="0"/>
              </a:spcAft>
            </a:pPr>
            <a:r>
              <a:rPr kumimoji="0" lang="zh-TW" altLang="zh-TW" sz="28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800" kern="100" dirty="0">
                <a:solidFill>
                  <a:srgbClr val="FF0000"/>
                </a:solidFill>
                <a:latin typeface="華康POP1體W9" panose="040B0909000000000000" pitchFamily="81" charset="-120"/>
                <a:ea typeface="華康POP1體W9" panose="040B0909000000000000" pitchFamily="81" charset="-120"/>
                <a:cs typeface="Times New Roman"/>
              </a:rPr>
              <a:t>(A)</a:t>
            </a:r>
            <a:endParaRPr kumimoji="0" lang="zh-TW" altLang="zh-TW" sz="28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解析：甲為導線，靠電子移動導電；乙為水溶液，靠離子移動導電，答案選</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(A)</a:t>
            </a:r>
            <a:endParaRPr kumimoji="0" lang="zh-TW" altLang="en-US" sz="28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53557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664"/>
            <a:ext cx="8229600" cy="5721499"/>
          </a:xfrm>
        </p:spPr>
        <p:txBody>
          <a:bodyPr>
            <a:normAutofit fontScale="92500"/>
          </a:bodyPr>
          <a:lstStyle/>
          <a:p>
            <a:pPr marL="0" indent="0" algn="just">
              <a:lnSpc>
                <a:spcPct val="120000"/>
              </a:lnSpc>
              <a:spcAft>
                <a:spcPts val="0"/>
              </a:spcAft>
              <a:buNone/>
              <a:tabLst>
                <a:tab pos="684530" algn="r"/>
                <a:tab pos="1431290" algn="l"/>
                <a:tab pos="2302510" algn="l"/>
                <a:tab pos="3182620" algn="l"/>
              </a:tabLst>
            </a:pPr>
            <a:r>
              <a:rPr lang="en-US" altLang="zh-TW" dirty="0">
                <a:latin typeface="Times New Roman"/>
                <a:ea typeface="標楷體"/>
              </a:rPr>
              <a:t>44.	</a:t>
            </a:r>
            <a:r>
              <a:rPr lang="zh-TW" altLang="zh-TW" dirty="0">
                <a:latin typeface="Times New Roman"/>
                <a:ea typeface="標楷體"/>
              </a:rPr>
              <a:t>依據實驗內容與結果，可以判斷出下列何者？</a:t>
            </a:r>
          </a:p>
          <a:p>
            <a:pPr marL="701040" indent="0" algn="just">
              <a:lnSpc>
                <a:spcPct val="120000"/>
              </a:lnSpc>
              <a:spcAft>
                <a:spcPts val="0"/>
              </a:spcAft>
              <a:buNone/>
              <a:tabLst>
                <a:tab pos="684530" algn="r"/>
                <a:tab pos="1431290" algn="l"/>
                <a:tab pos="2302510" algn="l"/>
                <a:tab pos="3182620" algn="l"/>
                <a:tab pos="990600" algn="r"/>
                <a:tab pos="1431290" algn="l"/>
                <a:tab pos="3182620" algn="l"/>
              </a:tabLst>
            </a:pPr>
            <a:r>
              <a:rPr lang="en-US" altLang="zh-TW" dirty="0">
                <a:latin typeface="Times New Roman"/>
                <a:ea typeface="標楷體"/>
              </a:rPr>
              <a:t>(A)</a:t>
            </a:r>
            <a:r>
              <a:rPr lang="zh-TW" altLang="zh-TW" dirty="0">
                <a:latin typeface="Times New Roman"/>
                <a:ea typeface="標楷體"/>
              </a:rPr>
              <a:t>厭氧發酵溫度越高，微生物的活性反而會降低</a:t>
            </a:r>
          </a:p>
          <a:p>
            <a:pPr marL="701040" indent="0" algn="just">
              <a:lnSpc>
                <a:spcPct val="120000"/>
              </a:lnSpc>
              <a:spcAft>
                <a:spcPts val="0"/>
              </a:spcAft>
              <a:buNone/>
              <a:tabLst>
                <a:tab pos="684530" algn="r"/>
                <a:tab pos="1431290" algn="l"/>
                <a:tab pos="2302510" algn="l"/>
                <a:tab pos="3182620" algn="l"/>
                <a:tab pos="990600" algn="r"/>
                <a:tab pos="1431290" algn="l"/>
                <a:tab pos="3182620" algn="l"/>
              </a:tabLst>
            </a:pPr>
            <a:r>
              <a:rPr lang="en-US" altLang="zh-TW" dirty="0">
                <a:latin typeface="Times New Roman"/>
                <a:ea typeface="標楷體"/>
              </a:rPr>
              <a:t>(B)</a:t>
            </a:r>
            <a:r>
              <a:rPr lang="zh-TW" altLang="zh-TW" dirty="0">
                <a:latin typeface="Times New Roman"/>
                <a:ea typeface="標楷體"/>
              </a:rPr>
              <a:t>此厭氧發酵所產生的氣體，都屬於易溶於水的氣體</a:t>
            </a:r>
          </a:p>
          <a:p>
            <a:pPr marL="701040" indent="0" algn="just">
              <a:lnSpc>
                <a:spcPct val="120000"/>
              </a:lnSpc>
              <a:spcAft>
                <a:spcPts val="0"/>
              </a:spcAft>
              <a:buNone/>
              <a:tabLst>
                <a:tab pos="684530" algn="r"/>
                <a:tab pos="1431290" algn="l"/>
                <a:tab pos="2302510" algn="l"/>
                <a:tab pos="3182620" algn="l"/>
                <a:tab pos="990600" algn="r"/>
                <a:tab pos="1431290" algn="l"/>
                <a:tab pos="3182620" algn="l"/>
              </a:tabLst>
            </a:pPr>
            <a:r>
              <a:rPr lang="en-US" altLang="zh-TW" dirty="0">
                <a:latin typeface="Times New Roman"/>
                <a:ea typeface="標楷體"/>
              </a:rPr>
              <a:t>(C)</a:t>
            </a:r>
            <a:r>
              <a:rPr lang="zh-TW" altLang="zh-TW" dirty="0">
                <a:latin typeface="Times New Roman"/>
                <a:ea typeface="標楷體"/>
              </a:rPr>
              <a:t>三種溫度所產生的沼氣，甲烷的體積百分比都在</a:t>
            </a:r>
            <a:r>
              <a:rPr lang="en-US" altLang="zh-TW" dirty="0">
                <a:latin typeface="Times New Roman"/>
                <a:ea typeface="標楷體"/>
              </a:rPr>
              <a:t>20%</a:t>
            </a:r>
            <a:r>
              <a:rPr lang="zh-TW" altLang="zh-TW" dirty="0">
                <a:latin typeface="Times New Roman"/>
                <a:ea typeface="標楷體"/>
              </a:rPr>
              <a:t>左右</a:t>
            </a:r>
          </a:p>
          <a:p>
            <a:pPr marL="701040" indent="0" algn="just">
              <a:lnSpc>
                <a:spcPct val="120000"/>
              </a:lnSpc>
              <a:spcAft>
                <a:spcPts val="0"/>
              </a:spcAft>
              <a:buNone/>
              <a:tabLst>
                <a:tab pos="684530" algn="r"/>
                <a:tab pos="1431290" algn="l"/>
                <a:tab pos="2302510" algn="l"/>
                <a:tab pos="3182620" algn="l"/>
                <a:tab pos="990600" algn="r"/>
                <a:tab pos="1431290" algn="l"/>
                <a:tab pos="3182620" algn="l"/>
              </a:tabLst>
            </a:pPr>
            <a:r>
              <a:rPr lang="en-US" altLang="zh-TW" dirty="0">
                <a:latin typeface="Times New Roman"/>
                <a:ea typeface="標楷體"/>
              </a:rPr>
              <a:t>(D)</a:t>
            </a:r>
            <a:r>
              <a:rPr lang="zh-TW" altLang="zh-TW" dirty="0">
                <a:latin typeface="Times New Roman"/>
                <a:ea typeface="標楷體"/>
              </a:rPr>
              <a:t>表中排開水量數值越大，可表示當天該條件下的發酵速率越快</a:t>
            </a:r>
          </a:p>
          <a:p>
            <a:pPr marL="0" indent="0">
              <a:buNone/>
            </a:pPr>
            <a:endParaRPr lang="zh-TW" altLang="en-US" dirty="0"/>
          </a:p>
        </p:txBody>
      </p:sp>
    </p:spTree>
    <p:extLst>
      <p:ext uri="{BB962C8B-B14F-4D97-AF65-F5344CB8AC3E}">
        <p14:creationId xmlns:p14="http://schemas.microsoft.com/office/powerpoint/2010/main" val="3980570519"/>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rgbClr val="FF0000"/>
                </a:solidFill>
                <a:latin typeface="華康勘亭流" panose="03000809000000000000" pitchFamily="65" charset="-120"/>
                <a:ea typeface="華康勘亭流" panose="03000809000000000000" pitchFamily="65" charset="-120"/>
              </a:rPr>
              <a:t>電流化學效應</a:t>
            </a:r>
          </a:p>
        </p:txBody>
      </p:sp>
      <p:sp>
        <p:nvSpPr>
          <p:cNvPr id="3" name="內容版面配置區 2"/>
          <p:cNvSpPr>
            <a:spLocks noGrp="1"/>
          </p:cNvSpPr>
          <p:nvPr>
            <p:ph idx="1"/>
          </p:nvPr>
        </p:nvSpPr>
        <p:spPr/>
        <p:txBody>
          <a:bodyPr/>
          <a:lstStyle/>
          <a:p>
            <a:r>
              <a:rPr lang="zh-TW" altLang="en-US" dirty="0">
                <a:solidFill>
                  <a:srgbClr val="0066FF"/>
                </a:solidFill>
                <a:latin typeface="華康勘亭流" panose="03000809000000000000" pitchFamily="65" charset="-120"/>
                <a:ea typeface="華康勘亭流" panose="03000809000000000000" pitchFamily="65" charset="-120"/>
              </a:rPr>
              <a:t>電解水</a:t>
            </a:r>
            <a:endParaRPr lang="en-US" altLang="zh-TW" dirty="0">
              <a:solidFill>
                <a:srgbClr val="0066FF"/>
              </a:solidFill>
              <a:latin typeface="華康勘亭流" panose="03000809000000000000" pitchFamily="65" charset="-120"/>
              <a:ea typeface="華康勘亭流" panose="03000809000000000000" pitchFamily="65" charset="-120"/>
            </a:endParaRPr>
          </a:p>
          <a:p>
            <a:r>
              <a:rPr lang="zh-TW" altLang="en-US" dirty="0">
                <a:solidFill>
                  <a:srgbClr val="0066FF"/>
                </a:solidFill>
                <a:latin typeface="華康勘亭流" panose="03000809000000000000" pitchFamily="65" charset="-120"/>
                <a:ea typeface="華康勘亭流" panose="03000809000000000000" pitchFamily="65" charset="-120"/>
              </a:rPr>
              <a:t>電解硫酸銅</a:t>
            </a:r>
            <a:endParaRPr lang="en-US" altLang="zh-TW" dirty="0">
              <a:solidFill>
                <a:srgbClr val="0066FF"/>
              </a:solidFill>
              <a:latin typeface="華康勘亭流" panose="03000809000000000000" pitchFamily="65" charset="-120"/>
              <a:ea typeface="華康勘亭流" panose="03000809000000000000" pitchFamily="65" charset="-120"/>
            </a:endParaRPr>
          </a:p>
          <a:p>
            <a:r>
              <a:rPr lang="zh-TW" altLang="en-US" dirty="0">
                <a:solidFill>
                  <a:srgbClr val="0066FF"/>
                </a:solidFill>
                <a:latin typeface="華康勘亭流" panose="03000809000000000000" pitchFamily="65" charset="-120"/>
                <a:ea typeface="華康勘亭流" panose="03000809000000000000" pitchFamily="65" charset="-120"/>
              </a:rPr>
              <a:t>電鍍</a:t>
            </a:r>
          </a:p>
        </p:txBody>
      </p:sp>
    </p:spTree>
    <p:extLst>
      <p:ext uri="{BB962C8B-B14F-4D97-AF65-F5344CB8AC3E}">
        <p14:creationId xmlns:p14="http://schemas.microsoft.com/office/powerpoint/2010/main" val="194885386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body" idx="1"/>
          </p:nvPr>
        </p:nvSpPr>
        <p:spPr>
          <a:xfrm>
            <a:off x="395288" y="404813"/>
            <a:ext cx="8229600" cy="4525962"/>
          </a:xfrm>
        </p:spPr>
        <p:txBody>
          <a:bodyPr/>
          <a:lstStyle/>
          <a:p>
            <a:r>
              <a:rPr lang="en-US" altLang="zh-TW" sz="2400">
                <a:solidFill>
                  <a:srgbClr val="FF0000"/>
                </a:solidFill>
              </a:rPr>
              <a:t>106</a:t>
            </a:r>
            <a:r>
              <a:rPr lang="zh-TW" altLang="en-US"/>
              <a:t>小安進行電解水的反應，其實驗如右圖所示，在正極產生</a:t>
            </a:r>
            <a:r>
              <a:rPr lang="en-US" altLang="zh-TW"/>
              <a:t>8</a:t>
            </a:r>
            <a:r>
              <a:rPr lang="zh-TW" altLang="en-US"/>
              <a:t>公克的氣體</a:t>
            </a:r>
            <a:r>
              <a:rPr lang="en-US" altLang="zh-TW"/>
              <a:t>X</a:t>
            </a:r>
            <a:r>
              <a:rPr lang="zh-TW" altLang="en-US"/>
              <a:t>。若氣體</a:t>
            </a:r>
            <a:r>
              <a:rPr lang="en-US" altLang="zh-TW"/>
              <a:t>X</a:t>
            </a:r>
            <a:r>
              <a:rPr lang="zh-TW" altLang="en-US"/>
              <a:t>全部由電解水的反應產生，則消耗的水為多少莫耳？（氫、氧的原子量分別為</a:t>
            </a:r>
            <a:r>
              <a:rPr lang="en-US" altLang="zh-TW"/>
              <a:t>1</a:t>
            </a:r>
            <a:r>
              <a:rPr lang="zh-TW" altLang="en-US"/>
              <a:t>、</a:t>
            </a:r>
            <a:r>
              <a:rPr lang="en-US" altLang="zh-TW"/>
              <a:t>16</a:t>
            </a:r>
            <a:r>
              <a:rPr lang="zh-TW" altLang="en-US"/>
              <a:t>）</a:t>
            </a:r>
            <a:br>
              <a:rPr lang="zh-TW" altLang="en-US"/>
            </a:br>
            <a:r>
              <a:rPr lang="en-US" altLang="zh-TW"/>
              <a:t>(A) 0.25</a:t>
            </a:r>
            <a:r>
              <a:rPr lang="zh-TW" altLang="en-US"/>
              <a:t>　　</a:t>
            </a:r>
            <a:br>
              <a:rPr lang="zh-TW" altLang="en-US"/>
            </a:br>
            <a:r>
              <a:rPr lang="en-US" altLang="zh-TW"/>
              <a:t>(B) 0.5</a:t>
            </a:r>
            <a:br>
              <a:rPr lang="en-US" altLang="zh-TW"/>
            </a:br>
            <a:r>
              <a:rPr lang="en-US" altLang="zh-TW"/>
              <a:t>(C) 1</a:t>
            </a:r>
            <a:r>
              <a:rPr lang="zh-TW" altLang="en-US"/>
              <a:t>　　　　</a:t>
            </a:r>
            <a:br>
              <a:rPr lang="zh-TW" altLang="en-US"/>
            </a:br>
            <a:r>
              <a:rPr lang="en-US" altLang="zh-TW"/>
              <a:t>(D) 4</a:t>
            </a:r>
          </a:p>
          <a:p>
            <a:endParaRPr lang="en-US" altLang="zh-TW"/>
          </a:p>
        </p:txBody>
      </p:sp>
      <p:sp>
        <p:nvSpPr>
          <p:cNvPr id="310275" name="Rectangle 3"/>
          <p:cNvSpPr>
            <a:spLocks noChangeArrowheads="1"/>
          </p:cNvSpPr>
          <p:nvPr/>
        </p:nvSpPr>
        <p:spPr bwMode="auto">
          <a:xfrm>
            <a:off x="755650" y="5373688"/>
            <a:ext cx="18430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800"/>
              <a:t>【</a:t>
            </a:r>
            <a:r>
              <a:rPr lang="zh-TW" altLang="en-US" sz="2800"/>
              <a:t>答案</a:t>
            </a:r>
            <a:r>
              <a:rPr lang="en-US" altLang="zh-TW" sz="2800"/>
              <a:t>】B</a:t>
            </a:r>
          </a:p>
        </p:txBody>
      </p:sp>
      <p:pic>
        <p:nvPicPr>
          <p:cNvPr id="310276" name="Picture 4" descr="106Y8ML2A0-K-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75" y="2636838"/>
            <a:ext cx="3049588"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0275"/>
                                        </p:tgtEl>
                                        <p:attrNameLst>
                                          <p:attrName>style.visibility</p:attrName>
                                        </p:attrNameLst>
                                      </p:cBhvr>
                                      <p:to>
                                        <p:strVal val="visible"/>
                                      </p:to>
                                    </p:set>
                                    <p:animEffect transition="in" filter="box(in)">
                                      <p:cBhvr>
                                        <p:cTn id="7" dur="500"/>
                                        <p:tgtEl>
                                          <p:spTgt spid="310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755576" y="476672"/>
            <a:ext cx="7772400" cy="266429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kern="100">
                <a:solidFill>
                  <a:srgbClr val="FF0000"/>
                </a:solidFill>
                <a:latin typeface="華康中黑體" panose="020B0509000000000000" pitchFamily="49" charset="-120"/>
                <a:ea typeface="華康中黑體" panose="020B0509000000000000" pitchFamily="49" charset="-120"/>
                <a:cs typeface="Times New Roman"/>
              </a:rPr>
              <a:t>107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欣如進行電解水的實驗，其裝置及收集到</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X</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Y</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二種氣體的體積，如附圖</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一</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所示。若將此直流電源改接到附圖</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二</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的電鍍裝置進行銅片鍍鎳，應如何正確連接和選用電鍍液？</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r>
            <a:b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b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(A)</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甲極接銅片，乙極接鎳片，電鍍液選用硫酸鎳溶液</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(B)</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甲極接銅片，乙極接鎳片，電鍍液選用硫酸銅溶液</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(C)</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甲極接鎳片，乙極接銅片，電鍍液選用硫酸鎳溶液</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(D)</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甲極接鎳片，乙極接銅片，電鍍液選用硫酸銅溶液</a:t>
            </a:r>
            <a:endParaRPr kumimoji="0" lang="zh-TW" altLang="en-US" sz="2400" dirty="0">
              <a:latin typeface="華康中黑體" panose="020B0509000000000000" pitchFamily="49" charset="-120"/>
              <a:ea typeface="華康中黑體" panose="020B0509000000000000" pitchFamily="49" charset="-120"/>
            </a:endParaRPr>
          </a:p>
        </p:txBody>
      </p:sp>
      <p:graphicFrame>
        <p:nvGraphicFramePr>
          <p:cNvPr id="3" name="物件 2"/>
          <p:cNvGraphicFramePr>
            <a:graphicFrameLocks noChangeAspect="1"/>
          </p:cNvGraphicFramePr>
          <p:nvPr>
            <p:extLst>
              <p:ext uri="{D42A27DB-BD31-4B8C-83A1-F6EECF244321}">
                <p14:modId xmlns:p14="http://schemas.microsoft.com/office/powerpoint/2010/main" val="186039458"/>
              </p:ext>
            </p:extLst>
          </p:nvPr>
        </p:nvGraphicFramePr>
        <p:xfrm>
          <a:off x="611560" y="3140968"/>
          <a:ext cx="5302407" cy="3240360"/>
        </p:xfrm>
        <a:graphic>
          <a:graphicData uri="http://schemas.openxmlformats.org/presentationml/2006/ole">
            <mc:AlternateContent xmlns:mc="http://schemas.openxmlformats.org/markup-compatibility/2006">
              <mc:Choice xmlns:v="urn:schemas-microsoft-com:vml" Requires="v">
                <p:oleObj spid="_x0000_s286776" name="Picture" r:id="rId3" imgW="2995253" imgH="1830701" progId="Word.Picture.8">
                  <p:embed/>
                </p:oleObj>
              </mc:Choice>
              <mc:Fallback>
                <p:oleObj name="Picture" r:id="rId3" imgW="2995253" imgH="1830701"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140968"/>
                        <a:ext cx="5302407" cy="3240360"/>
                      </a:xfrm>
                      <a:prstGeom prst="rect">
                        <a:avLst/>
                      </a:prstGeom>
                      <a:noFill/>
                    </p:spPr>
                  </p:pic>
                </p:oleObj>
              </mc:Fallback>
            </mc:AlternateContent>
          </a:graphicData>
        </a:graphic>
      </p:graphicFrame>
      <p:sp>
        <p:nvSpPr>
          <p:cNvPr id="4" name="矩形 3"/>
          <p:cNvSpPr/>
          <p:nvPr/>
        </p:nvSpPr>
        <p:spPr>
          <a:xfrm>
            <a:off x="6176663" y="3284984"/>
            <a:ext cx="2502024" cy="2585323"/>
          </a:xfrm>
          <a:prstGeom prst="rect">
            <a:avLst/>
          </a:prstGeom>
        </p:spPr>
        <p:txBody>
          <a:bodyPr wrap="square">
            <a:spAutoFit/>
          </a:bodyPr>
          <a:lstStyle/>
          <a:p>
            <a:pPr fontAlgn="auto">
              <a:spcBef>
                <a:spcPts val="0"/>
              </a:spcBef>
              <a:spcAft>
                <a:spcPts val="0"/>
              </a:spcAf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(A)</a:t>
            </a:r>
            <a:endParaRPr kumimoji="0" lang="zh-TW" altLang="zh-TW" kern="100" dirty="0">
              <a:solidFill>
                <a:prstClr val="black"/>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標楷體"/>
                <a:cs typeface="Times New Roman"/>
              </a:rPr>
              <a:t>解析：</a:t>
            </a:r>
            <a:r>
              <a:rPr kumimoji="0" lang="zh-TW" altLang="zh-TW" kern="100" dirty="0">
                <a:solidFill>
                  <a:srgbClr val="0000FF"/>
                </a:solidFill>
                <a:latin typeface="Calibri"/>
                <a:ea typeface="新細明體"/>
                <a:cs typeface="Times New Roman"/>
              </a:rPr>
              <a:t>銅片鍍鎳，則電鍍液需含鎳離子，且鎳片須接正極，才能放出鎳離子。由電解水圖可知</a:t>
            </a:r>
            <a:r>
              <a:rPr kumimoji="0" lang="en-US" altLang="zh-TW" kern="100" dirty="0">
                <a:solidFill>
                  <a:srgbClr val="0000FF"/>
                </a:solidFill>
                <a:latin typeface="Calibri"/>
                <a:ea typeface="新細明體"/>
                <a:cs typeface="Times New Roman"/>
              </a:rPr>
              <a:t>X</a:t>
            </a:r>
            <a:r>
              <a:rPr kumimoji="0" lang="zh-TW" altLang="zh-TW" kern="100" dirty="0">
                <a:solidFill>
                  <a:srgbClr val="0000FF"/>
                </a:solidFill>
                <a:latin typeface="Calibri"/>
                <a:ea typeface="新細明體"/>
                <a:cs typeface="Times New Roman"/>
              </a:rPr>
              <a:t>為氫氣、</a:t>
            </a:r>
            <a:r>
              <a:rPr kumimoji="0" lang="en-US" altLang="zh-TW" kern="100" dirty="0">
                <a:solidFill>
                  <a:srgbClr val="0000FF"/>
                </a:solidFill>
                <a:latin typeface="Calibri"/>
                <a:ea typeface="新細明體"/>
                <a:cs typeface="Times New Roman"/>
              </a:rPr>
              <a:t>Y</a:t>
            </a:r>
            <a:r>
              <a:rPr kumimoji="0" lang="zh-TW" altLang="zh-TW" kern="100" dirty="0">
                <a:solidFill>
                  <a:srgbClr val="0000FF"/>
                </a:solidFill>
                <a:latin typeface="Calibri"/>
                <a:ea typeface="新細明體"/>
                <a:cs typeface="Times New Roman"/>
              </a:rPr>
              <a:t>為氧氣，故甲為負極、乙為正極，即甲接銅片、乙接鎳片。故選</a:t>
            </a:r>
            <a:r>
              <a:rPr kumimoji="0" lang="en-US" altLang="zh-TW" kern="100" dirty="0">
                <a:solidFill>
                  <a:srgbClr val="0000FF"/>
                </a:solidFill>
                <a:latin typeface="Calibri"/>
                <a:ea typeface="新細明體"/>
                <a:cs typeface="Times New Roman"/>
              </a:rPr>
              <a:t>(A)</a:t>
            </a:r>
            <a:r>
              <a:rPr kumimoji="0" lang="zh-TW" altLang="zh-TW" kern="100" dirty="0">
                <a:solidFill>
                  <a:srgbClr val="0000FF"/>
                </a:solidFill>
                <a:latin typeface="Calibri"/>
                <a:ea typeface="新細明體"/>
                <a:cs typeface="Times New Roman"/>
              </a:rPr>
              <a:t>。</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302576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14514"/>
            <a:ext cx="8429625" cy="3342453"/>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000000"/>
                </a:solidFill>
                <a:latin typeface="Times New Roman"/>
                <a:ea typeface="標楷體" pitchFamily="65" charset="-120"/>
              </a:rPr>
              <a:t>33</a:t>
            </a:r>
            <a:r>
              <a:rPr lang="en-US" sz="3200" dirty="0">
                <a:solidFill>
                  <a:srgbClr val="000000"/>
                </a:solidFill>
                <a:latin typeface="Times New Roman"/>
                <a:ea typeface="標楷體" pitchFamily="65" charset="-120"/>
              </a:rPr>
              <a:t>.	</a:t>
            </a:r>
            <a:r>
              <a:rPr lang="en-US" sz="3200" dirty="0" smtClean="0">
                <a:solidFill>
                  <a:srgbClr val="FF0000"/>
                </a:solidFill>
                <a:latin typeface="Times New Roman"/>
                <a:ea typeface="標楷體" pitchFamily="65" charset="-120"/>
              </a:rPr>
              <a:t>110</a:t>
            </a:r>
            <a:r>
              <a:rPr lang="zh-TW" altLang="en-US" sz="3200" dirty="0" smtClean="0">
                <a:solidFill>
                  <a:srgbClr val="000000"/>
                </a:solidFill>
                <a:latin typeface="Times New Roman"/>
                <a:ea typeface="標楷體" pitchFamily="65" charset="-120"/>
              </a:rPr>
              <a:t>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十四</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為在鑰匙上鍍銅實驗的正確裝置圖，圖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十五</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是以相同的電源裝置，將紅色導線改接碳棒甲，黑色導線改接碳棒乙所組成的電解裝置。接著再以相同的電源裝置，將紅色導線改接銅棒丙，黑色導線改接銅棒丁組成另一個電解裝置如圖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十六</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a:t>
            </a:r>
          </a:p>
        </p:txBody>
      </p:sp>
      <p:grpSp>
        <p:nvGrpSpPr>
          <p:cNvPr id="2" name="群組 1"/>
          <p:cNvGrpSpPr/>
          <p:nvPr/>
        </p:nvGrpSpPr>
        <p:grpSpPr>
          <a:xfrm>
            <a:off x="658512" y="3132917"/>
            <a:ext cx="7872192" cy="3619283"/>
            <a:chOff x="658512" y="3132917"/>
            <a:chExt cx="7872192" cy="3619283"/>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9748" y="3564430"/>
              <a:ext cx="7623546" cy="314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081394" y="3761784"/>
              <a:ext cx="430887" cy="1018658"/>
            </a:xfrm>
            <a:prstGeom prst="rect">
              <a:avLst/>
            </a:prstGeom>
            <a:noFill/>
            <a:ln w="19050">
              <a:noFill/>
            </a:ln>
          </p:spPr>
          <p:txBody>
            <a:bodyPr vert="eaVert" wrap="square" lIns="0" tIns="0" rIns="0" bIns="0" anchor="t">
              <a:spAutoFit/>
            </a:bodyPr>
            <a:lstStyle/>
            <a:p>
              <a:pPr algn="ctr"/>
              <a:r>
                <a:rPr lang="zh-TW" altLang="en-US" sz="2800">
                  <a:solidFill>
                    <a:srgbClr val="000000"/>
                  </a:solidFill>
                  <a:effectLst>
                    <a:glow rad="127000">
                      <a:srgbClr val="FFFFFF"/>
                    </a:glow>
                  </a:effectLst>
                  <a:latin typeface="Times New Roman" panose="02020603050405020304" pitchFamily="18" charset="0"/>
                  <a:ea typeface="標楷體" pitchFamily="65" charset="-120"/>
                </a:rPr>
                <a:t>鑰匙</a:t>
              </a:r>
            </a:p>
          </p:txBody>
        </p:sp>
        <p:sp>
          <p:nvSpPr>
            <p:cNvPr id="7" name="矩形 6"/>
            <p:cNvSpPr/>
            <p:nvPr/>
          </p:nvSpPr>
          <p:spPr>
            <a:xfrm>
              <a:off x="658512" y="4135989"/>
              <a:ext cx="430887" cy="1632966"/>
            </a:xfrm>
            <a:prstGeom prst="rect">
              <a:avLst/>
            </a:prstGeom>
            <a:noFill/>
            <a:ln w="19050">
              <a:noFill/>
            </a:ln>
          </p:spPr>
          <p:txBody>
            <a:bodyPr vert="eaVert" wrap="square" lIns="0" tIns="0" rIns="0" bIns="0" anchor="t">
              <a:spAutoFit/>
            </a:bodyPr>
            <a:lstStyle/>
            <a:p>
              <a:pPr algn="ctr"/>
              <a:r>
                <a:rPr lang="zh-TW" altLang="en-US" sz="2800">
                  <a:solidFill>
                    <a:srgbClr val="000000"/>
                  </a:solidFill>
                  <a:effectLst>
                    <a:glow rad="127000">
                      <a:srgbClr val="FFFFFF"/>
                    </a:glow>
                  </a:effectLst>
                  <a:latin typeface="Times New Roman" panose="02020603050405020304" pitchFamily="18" charset="0"/>
                  <a:ea typeface="標楷體" pitchFamily="65" charset="-120"/>
                </a:rPr>
                <a:t>紅色導線</a:t>
              </a:r>
            </a:p>
          </p:txBody>
        </p:sp>
        <p:sp>
          <p:nvSpPr>
            <p:cNvPr id="8" name="矩形 7"/>
            <p:cNvSpPr/>
            <p:nvPr/>
          </p:nvSpPr>
          <p:spPr>
            <a:xfrm>
              <a:off x="2504569" y="3443022"/>
              <a:ext cx="430887" cy="1018658"/>
            </a:xfrm>
            <a:prstGeom prst="rect">
              <a:avLst/>
            </a:prstGeom>
            <a:noFill/>
            <a:ln w="19050">
              <a:noFill/>
            </a:ln>
          </p:spPr>
          <p:txBody>
            <a:bodyPr vert="eaVert" wrap="square" lIns="0" tIns="0" rIns="0" bIns="0" anchor="t">
              <a:spAutoFit/>
            </a:bodyPr>
            <a:lstStyle/>
            <a:p>
              <a:pPr algn="ctr"/>
              <a:r>
                <a:rPr lang="zh-TW" altLang="en-US" sz="2800">
                  <a:solidFill>
                    <a:srgbClr val="000000"/>
                  </a:solidFill>
                  <a:effectLst>
                    <a:glow rad="127000">
                      <a:srgbClr val="FFFFFF"/>
                    </a:glow>
                  </a:effectLst>
                  <a:latin typeface="Times New Roman" panose="02020603050405020304" pitchFamily="18" charset="0"/>
                  <a:ea typeface="標楷體" pitchFamily="65" charset="-120"/>
                </a:rPr>
                <a:t>銅片</a:t>
              </a:r>
            </a:p>
          </p:txBody>
        </p:sp>
        <p:sp>
          <p:nvSpPr>
            <p:cNvPr id="9" name="矩形 8"/>
            <p:cNvSpPr/>
            <p:nvPr/>
          </p:nvSpPr>
          <p:spPr>
            <a:xfrm>
              <a:off x="1401623" y="5287720"/>
              <a:ext cx="1074450" cy="601703"/>
            </a:xfrm>
            <a:prstGeom prst="rect">
              <a:avLst/>
            </a:prstGeom>
            <a:noFill/>
            <a:ln w="19050">
              <a:noFill/>
            </a:ln>
          </p:spPr>
          <p:txBody>
            <a:bodyPr vert="horz" wrap="square" lIns="0" tIns="0" rIns="0" bIns="0" anchor="t">
              <a:spAutoFit/>
            </a:bodyPr>
            <a:lstStyle/>
            <a:p>
              <a:pPr algn="ctr">
                <a:lnSpc>
                  <a:spcPts val="2300"/>
                </a:lnSpc>
              </a:pPr>
              <a:r>
                <a:rPr lang="zh-TW" altLang="en-US" sz="2800">
                  <a:solidFill>
                    <a:srgbClr val="000000"/>
                  </a:solidFill>
                  <a:effectLst>
                    <a:glow rad="127000">
                      <a:srgbClr val="FFFFFF"/>
                    </a:glow>
                  </a:effectLst>
                  <a:latin typeface="Times New Roman" panose="02020603050405020304" pitchFamily="18" charset="0"/>
                  <a:ea typeface="標楷體" pitchFamily="65" charset="-120"/>
                </a:rPr>
                <a:t>硫酸銅</a:t>
              </a:r>
              <a:endParaRPr lang="en-US" altLang="zh-TW" sz="2800">
                <a:solidFill>
                  <a:srgbClr val="000000"/>
                </a:solidFill>
                <a:effectLst>
                  <a:glow rad="127000">
                    <a:srgbClr val="FFFFFF"/>
                  </a:glow>
                </a:effectLst>
                <a:latin typeface="Times New Roman" panose="02020603050405020304" pitchFamily="18" charset="0"/>
                <a:ea typeface="標楷體" pitchFamily="65" charset="-120"/>
              </a:endParaRPr>
            </a:p>
            <a:p>
              <a:pPr algn="ctr">
                <a:lnSpc>
                  <a:spcPts val="2300"/>
                </a:lnSpc>
              </a:pPr>
              <a:r>
                <a:rPr lang="zh-TW" altLang="en-US" sz="2800">
                  <a:solidFill>
                    <a:srgbClr val="000000"/>
                  </a:solidFill>
                  <a:effectLst>
                    <a:glow rad="127000">
                      <a:srgbClr val="FFFFFF"/>
                    </a:glow>
                  </a:effectLst>
                  <a:latin typeface="Times New Roman" panose="02020603050405020304" pitchFamily="18" charset="0"/>
                  <a:ea typeface="標楷體" pitchFamily="65" charset="-120"/>
                </a:rPr>
                <a:t>水溶液</a:t>
              </a:r>
            </a:p>
          </p:txBody>
        </p:sp>
        <p:sp>
          <p:nvSpPr>
            <p:cNvPr id="11" name="矩形 10"/>
            <p:cNvSpPr/>
            <p:nvPr/>
          </p:nvSpPr>
          <p:spPr>
            <a:xfrm>
              <a:off x="1196124" y="6061453"/>
              <a:ext cx="1429135" cy="294953"/>
            </a:xfrm>
            <a:prstGeom prst="rect">
              <a:avLst/>
            </a:prstGeom>
            <a:noFill/>
            <a:ln w="19050">
              <a:noFill/>
            </a:ln>
          </p:spPr>
          <p:txBody>
            <a:bodyPr vert="horz" wrap="square" lIns="0" tIns="0" rIns="0" bIns="0" anchor="t">
              <a:spAutoFit/>
            </a:bodyPr>
            <a:lstStyle/>
            <a:p>
              <a:pPr algn="ctr">
                <a:lnSpc>
                  <a:spcPts val="2300"/>
                </a:lnSpc>
              </a:pPr>
              <a:r>
                <a:rPr lang="zh-TW" altLang="en-US" sz="2800">
                  <a:solidFill>
                    <a:srgbClr val="000000"/>
                  </a:solidFill>
                  <a:effectLst>
                    <a:glow rad="127000">
                      <a:srgbClr val="FFFFFF"/>
                    </a:glow>
                  </a:effectLst>
                  <a:latin typeface="Times New Roman" panose="02020603050405020304" pitchFamily="18" charset="0"/>
                  <a:ea typeface="標楷體" pitchFamily="65" charset="-120"/>
                </a:rPr>
                <a:t>直流電源</a:t>
              </a:r>
            </a:p>
          </p:txBody>
        </p:sp>
        <p:sp>
          <p:nvSpPr>
            <p:cNvPr id="12" name="矩形 11"/>
            <p:cNvSpPr/>
            <p:nvPr/>
          </p:nvSpPr>
          <p:spPr>
            <a:xfrm>
              <a:off x="1196124" y="6445449"/>
              <a:ext cx="1429135" cy="306751"/>
            </a:xfrm>
            <a:prstGeom prst="rect">
              <a:avLst/>
            </a:prstGeom>
            <a:noFill/>
            <a:ln w="19050">
              <a:noFill/>
            </a:ln>
          </p:spPr>
          <p:txBody>
            <a:bodyPr vert="horz" wrap="square" lIns="0" tIns="0" rIns="0" bIns="0" anchor="t">
              <a:spAutoFit/>
            </a:bodyPr>
            <a:lstStyle/>
            <a:p>
              <a:pPr algn="ctr">
                <a:lnSpc>
                  <a:spcPts val="2300"/>
                </a:lnSpc>
              </a:pPr>
              <a:r>
                <a:rPr lang="zh-TW" altLang="en-US" sz="2800">
                  <a:solidFill>
                    <a:srgbClr val="000000"/>
                  </a:solidFill>
                  <a:effectLst>
                    <a:glow rad="127000">
                      <a:srgbClr val="FFFFFF"/>
                    </a:glow>
                  </a:effectLst>
                  <a:latin typeface="Times New Roman" panose="02020603050405020304" pitchFamily="18" charset="0"/>
                  <a:ea typeface="標楷體" pitchFamily="65" charset="-120"/>
                </a:rPr>
                <a:t>圖</a:t>
              </a:r>
              <a:r>
                <a:rPr lang="en-US" altLang="zh-TW" sz="2800">
                  <a:solidFill>
                    <a:srgbClr val="000000"/>
                  </a:solidFill>
                  <a:effectLst>
                    <a:glow rad="127000">
                      <a:srgbClr val="FFFFFF"/>
                    </a:glow>
                  </a:effectLst>
                  <a:latin typeface="Times New Roman" panose="02020603050405020304" pitchFamily="18" charset="0"/>
                  <a:ea typeface="標楷體" pitchFamily="65" charset="-120"/>
                </a:rPr>
                <a:t>(</a:t>
              </a:r>
              <a:r>
                <a:rPr lang="zh-TW" altLang="en-US" sz="2800">
                  <a:solidFill>
                    <a:srgbClr val="000000"/>
                  </a:solidFill>
                  <a:effectLst>
                    <a:glow rad="127000">
                      <a:srgbClr val="FFFFFF"/>
                    </a:glow>
                  </a:effectLst>
                  <a:latin typeface="Times New Roman" panose="02020603050405020304" pitchFamily="18" charset="0"/>
                  <a:ea typeface="標楷體" pitchFamily="65" charset="-120"/>
                </a:rPr>
                <a:t>十四</a:t>
              </a:r>
              <a:r>
                <a:rPr lang="en-US" altLang="zh-TW" sz="2800">
                  <a:solidFill>
                    <a:srgbClr val="000000"/>
                  </a:solidFill>
                  <a:effectLst>
                    <a:glow rad="127000">
                      <a:srgbClr val="FFFFFF"/>
                    </a:glow>
                  </a:effectLst>
                  <a:latin typeface="Times New Roman" panose="02020603050405020304" pitchFamily="18" charset="0"/>
                  <a:ea typeface="標楷體" pitchFamily="65" charset="-120"/>
                </a:rPr>
                <a:t>)</a:t>
              </a:r>
              <a:endParaRPr lang="zh-TW" altLang="en-US" sz="2800">
                <a:solidFill>
                  <a:srgbClr val="000000"/>
                </a:solidFill>
                <a:effectLst>
                  <a:glow rad="127000">
                    <a:srgbClr val="FFFFFF"/>
                  </a:glow>
                </a:effectLst>
                <a:latin typeface="Times New Roman" panose="02020603050405020304" pitchFamily="18" charset="0"/>
                <a:ea typeface="標楷體" pitchFamily="65" charset="-120"/>
              </a:endParaRPr>
            </a:p>
          </p:txBody>
        </p:sp>
        <p:sp>
          <p:nvSpPr>
            <p:cNvPr id="13" name="矩形 12"/>
            <p:cNvSpPr/>
            <p:nvPr/>
          </p:nvSpPr>
          <p:spPr>
            <a:xfrm>
              <a:off x="5276118" y="3154689"/>
              <a:ext cx="430887" cy="1214190"/>
            </a:xfrm>
            <a:prstGeom prst="rect">
              <a:avLst/>
            </a:prstGeom>
            <a:noFill/>
            <a:ln w="19050">
              <a:noFill/>
            </a:ln>
          </p:spPr>
          <p:txBody>
            <a:bodyPr vert="eaVert" wrap="square" lIns="0" tIns="0" rIns="0" bIns="0" anchor="t">
              <a:spAutoFit/>
            </a:bodyPr>
            <a:lstStyle/>
            <a:p>
              <a:pPr algn="ctr"/>
              <a:r>
                <a:rPr lang="zh-TW" altLang="en-US" sz="2800">
                  <a:solidFill>
                    <a:srgbClr val="000000"/>
                  </a:solidFill>
                  <a:effectLst>
                    <a:glow rad="127000">
                      <a:srgbClr val="FFFFFF"/>
                    </a:glow>
                  </a:effectLst>
                  <a:latin typeface="Times New Roman" panose="02020603050405020304" pitchFamily="18" charset="0"/>
                  <a:ea typeface="標楷體" pitchFamily="65" charset="-120"/>
                </a:rPr>
                <a:t>碳棒乙</a:t>
              </a:r>
            </a:p>
          </p:txBody>
        </p:sp>
        <p:sp>
          <p:nvSpPr>
            <p:cNvPr id="14" name="矩形 13"/>
            <p:cNvSpPr/>
            <p:nvPr/>
          </p:nvSpPr>
          <p:spPr>
            <a:xfrm>
              <a:off x="5491561" y="4309871"/>
              <a:ext cx="430887" cy="1547976"/>
            </a:xfrm>
            <a:prstGeom prst="rect">
              <a:avLst/>
            </a:prstGeom>
            <a:noFill/>
            <a:ln w="19050">
              <a:noFill/>
            </a:ln>
          </p:spPr>
          <p:txBody>
            <a:bodyPr vert="eaVert" wrap="square" lIns="0" tIns="0" rIns="0" bIns="0" anchor="t">
              <a:spAutoFit/>
            </a:bodyPr>
            <a:lstStyle/>
            <a:p>
              <a:pPr algn="ctr"/>
              <a:r>
                <a:rPr lang="zh-TW" altLang="en-US" sz="2800">
                  <a:solidFill>
                    <a:srgbClr val="000000"/>
                  </a:solidFill>
                  <a:effectLst>
                    <a:glow rad="127000">
                      <a:srgbClr val="FFFFFF"/>
                    </a:glow>
                  </a:effectLst>
                  <a:latin typeface="Times New Roman" panose="02020603050405020304" pitchFamily="18" charset="0"/>
                  <a:ea typeface="標楷體" pitchFamily="65" charset="-120"/>
                </a:rPr>
                <a:t>黑色導線</a:t>
              </a:r>
            </a:p>
          </p:txBody>
        </p:sp>
        <p:sp>
          <p:nvSpPr>
            <p:cNvPr id="17" name="矩形 16"/>
            <p:cNvSpPr/>
            <p:nvPr/>
          </p:nvSpPr>
          <p:spPr>
            <a:xfrm>
              <a:off x="3520794" y="3154689"/>
              <a:ext cx="430887" cy="1214190"/>
            </a:xfrm>
            <a:prstGeom prst="rect">
              <a:avLst/>
            </a:prstGeom>
            <a:noFill/>
            <a:ln w="19050">
              <a:noFill/>
            </a:ln>
          </p:spPr>
          <p:txBody>
            <a:bodyPr vert="eaVert" wrap="square" lIns="0" tIns="0" rIns="0" bIns="0" anchor="t">
              <a:spAutoFit/>
            </a:bodyPr>
            <a:lstStyle/>
            <a:p>
              <a:pPr algn="ctr"/>
              <a:r>
                <a:rPr lang="zh-TW" altLang="en-US" sz="2800">
                  <a:solidFill>
                    <a:srgbClr val="000000"/>
                  </a:solidFill>
                  <a:effectLst>
                    <a:glow rad="127000">
                      <a:srgbClr val="FFFFFF"/>
                    </a:glow>
                  </a:effectLst>
                  <a:latin typeface="Times New Roman" panose="02020603050405020304" pitchFamily="18" charset="0"/>
                  <a:ea typeface="標楷體" pitchFamily="65" charset="-120"/>
                </a:rPr>
                <a:t>碳棒甲</a:t>
              </a:r>
            </a:p>
          </p:txBody>
        </p:sp>
        <p:sp>
          <p:nvSpPr>
            <p:cNvPr id="18" name="矩形 17"/>
            <p:cNvSpPr/>
            <p:nvPr/>
          </p:nvSpPr>
          <p:spPr>
            <a:xfrm>
              <a:off x="3305350" y="4185954"/>
              <a:ext cx="430887" cy="1632966"/>
            </a:xfrm>
            <a:prstGeom prst="rect">
              <a:avLst/>
            </a:prstGeom>
            <a:noFill/>
            <a:ln w="19050">
              <a:noFill/>
            </a:ln>
          </p:spPr>
          <p:txBody>
            <a:bodyPr vert="eaVert" wrap="square" lIns="0" tIns="0" rIns="0" bIns="0" anchor="t">
              <a:spAutoFit/>
            </a:bodyPr>
            <a:lstStyle/>
            <a:p>
              <a:pPr algn="ctr"/>
              <a:r>
                <a:rPr lang="zh-TW" altLang="en-US" sz="2800">
                  <a:solidFill>
                    <a:srgbClr val="000000"/>
                  </a:solidFill>
                  <a:effectLst>
                    <a:glow rad="127000">
                      <a:srgbClr val="FFFFFF"/>
                    </a:glow>
                  </a:effectLst>
                  <a:latin typeface="Times New Roman" panose="02020603050405020304" pitchFamily="18" charset="0"/>
                  <a:ea typeface="標楷體" pitchFamily="65" charset="-120"/>
                </a:rPr>
                <a:t>紅色導線</a:t>
              </a:r>
            </a:p>
          </p:txBody>
        </p:sp>
        <p:sp>
          <p:nvSpPr>
            <p:cNvPr id="22" name="矩形 21"/>
            <p:cNvSpPr/>
            <p:nvPr/>
          </p:nvSpPr>
          <p:spPr>
            <a:xfrm>
              <a:off x="4154996" y="5287720"/>
              <a:ext cx="1074450" cy="601703"/>
            </a:xfrm>
            <a:prstGeom prst="rect">
              <a:avLst/>
            </a:prstGeom>
            <a:noFill/>
            <a:ln w="19050">
              <a:noFill/>
            </a:ln>
          </p:spPr>
          <p:txBody>
            <a:bodyPr vert="horz" wrap="square" lIns="0" tIns="0" rIns="0" bIns="0" anchor="t">
              <a:spAutoFit/>
            </a:bodyPr>
            <a:lstStyle/>
            <a:p>
              <a:pPr algn="ctr">
                <a:lnSpc>
                  <a:spcPts val="2300"/>
                </a:lnSpc>
              </a:pPr>
              <a:r>
                <a:rPr lang="zh-TW" altLang="en-US" sz="2800">
                  <a:solidFill>
                    <a:srgbClr val="000000"/>
                  </a:solidFill>
                  <a:effectLst>
                    <a:glow rad="127000">
                      <a:srgbClr val="FFFFFF"/>
                    </a:glow>
                  </a:effectLst>
                  <a:latin typeface="Times New Roman" panose="02020603050405020304" pitchFamily="18" charset="0"/>
                  <a:ea typeface="標楷體" pitchFamily="65" charset="-120"/>
                </a:rPr>
                <a:t>硫酸銅</a:t>
              </a:r>
              <a:endParaRPr lang="en-US" altLang="zh-TW" sz="2800">
                <a:solidFill>
                  <a:srgbClr val="000000"/>
                </a:solidFill>
                <a:effectLst>
                  <a:glow rad="127000">
                    <a:srgbClr val="FFFFFF"/>
                  </a:glow>
                </a:effectLst>
                <a:latin typeface="Times New Roman" panose="02020603050405020304" pitchFamily="18" charset="0"/>
                <a:ea typeface="標楷體" pitchFamily="65" charset="-120"/>
              </a:endParaRPr>
            </a:p>
            <a:p>
              <a:pPr algn="ctr">
                <a:lnSpc>
                  <a:spcPts val="2300"/>
                </a:lnSpc>
              </a:pPr>
              <a:r>
                <a:rPr lang="zh-TW" altLang="en-US" sz="2800">
                  <a:solidFill>
                    <a:srgbClr val="000000"/>
                  </a:solidFill>
                  <a:effectLst>
                    <a:glow rad="127000">
                      <a:srgbClr val="FFFFFF"/>
                    </a:glow>
                  </a:effectLst>
                  <a:latin typeface="Times New Roman" panose="02020603050405020304" pitchFamily="18" charset="0"/>
                  <a:ea typeface="標楷體" pitchFamily="65" charset="-120"/>
                </a:rPr>
                <a:t>水溶液</a:t>
              </a:r>
            </a:p>
          </p:txBody>
        </p:sp>
        <p:sp>
          <p:nvSpPr>
            <p:cNvPr id="23" name="矩形 22"/>
            <p:cNvSpPr/>
            <p:nvPr/>
          </p:nvSpPr>
          <p:spPr>
            <a:xfrm>
              <a:off x="3949497" y="6061453"/>
              <a:ext cx="1429135" cy="294953"/>
            </a:xfrm>
            <a:prstGeom prst="rect">
              <a:avLst/>
            </a:prstGeom>
            <a:noFill/>
            <a:ln w="19050">
              <a:noFill/>
            </a:ln>
          </p:spPr>
          <p:txBody>
            <a:bodyPr vert="horz" wrap="square" lIns="0" tIns="0" rIns="0" bIns="0" anchor="t">
              <a:spAutoFit/>
            </a:bodyPr>
            <a:lstStyle/>
            <a:p>
              <a:pPr algn="ctr">
                <a:lnSpc>
                  <a:spcPts val="2300"/>
                </a:lnSpc>
              </a:pPr>
              <a:r>
                <a:rPr lang="zh-TW" altLang="en-US" sz="2800">
                  <a:solidFill>
                    <a:srgbClr val="000000"/>
                  </a:solidFill>
                  <a:effectLst>
                    <a:glow rad="127000">
                      <a:srgbClr val="FFFFFF"/>
                    </a:glow>
                  </a:effectLst>
                  <a:latin typeface="Times New Roman" panose="02020603050405020304" pitchFamily="18" charset="0"/>
                  <a:ea typeface="標楷體" pitchFamily="65" charset="-120"/>
                </a:rPr>
                <a:t>直流電源</a:t>
              </a:r>
            </a:p>
          </p:txBody>
        </p:sp>
        <p:sp>
          <p:nvSpPr>
            <p:cNvPr id="24" name="矩形 23"/>
            <p:cNvSpPr/>
            <p:nvPr/>
          </p:nvSpPr>
          <p:spPr>
            <a:xfrm>
              <a:off x="3949497" y="6445449"/>
              <a:ext cx="1429135" cy="294953"/>
            </a:xfrm>
            <a:prstGeom prst="rect">
              <a:avLst/>
            </a:prstGeom>
            <a:noFill/>
            <a:ln w="19050">
              <a:noFill/>
            </a:ln>
          </p:spPr>
          <p:txBody>
            <a:bodyPr vert="horz" wrap="square" lIns="0" tIns="0" rIns="0" bIns="0" anchor="t">
              <a:spAutoFit/>
            </a:bodyPr>
            <a:lstStyle/>
            <a:p>
              <a:pPr algn="ctr">
                <a:lnSpc>
                  <a:spcPts val="2300"/>
                </a:lnSpc>
              </a:pPr>
              <a:r>
                <a:rPr lang="zh-TW" altLang="en-US" sz="2800">
                  <a:solidFill>
                    <a:srgbClr val="000000"/>
                  </a:solidFill>
                  <a:effectLst>
                    <a:glow rad="127000">
                      <a:srgbClr val="FFFFFF"/>
                    </a:glow>
                  </a:effectLst>
                  <a:latin typeface="Times New Roman" panose="02020603050405020304" pitchFamily="18" charset="0"/>
                  <a:ea typeface="標楷體" pitchFamily="65" charset="-120"/>
                </a:rPr>
                <a:t>圖</a:t>
              </a:r>
              <a:r>
                <a:rPr lang="en-US" altLang="zh-TW" sz="2800">
                  <a:solidFill>
                    <a:srgbClr val="000000"/>
                  </a:solidFill>
                  <a:effectLst>
                    <a:glow rad="127000">
                      <a:srgbClr val="FFFFFF"/>
                    </a:glow>
                  </a:effectLst>
                  <a:latin typeface="Times New Roman" panose="02020603050405020304" pitchFamily="18" charset="0"/>
                  <a:ea typeface="標楷體" pitchFamily="65" charset="-120"/>
                </a:rPr>
                <a:t>(</a:t>
              </a:r>
              <a:r>
                <a:rPr lang="zh-TW" altLang="en-US" sz="2800">
                  <a:solidFill>
                    <a:srgbClr val="000000"/>
                  </a:solidFill>
                  <a:effectLst>
                    <a:glow rad="127000">
                      <a:srgbClr val="FFFFFF"/>
                    </a:glow>
                  </a:effectLst>
                  <a:latin typeface="Times New Roman" panose="02020603050405020304" pitchFamily="18" charset="0"/>
                  <a:ea typeface="標楷體" pitchFamily="65" charset="-120"/>
                </a:rPr>
                <a:t>十五</a:t>
              </a:r>
              <a:r>
                <a:rPr lang="en-US" altLang="zh-TW" sz="2800">
                  <a:solidFill>
                    <a:srgbClr val="000000"/>
                  </a:solidFill>
                  <a:effectLst>
                    <a:glow rad="127000">
                      <a:srgbClr val="FFFFFF"/>
                    </a:glow>
                  </a:effectLst>
                  <a:latin typeface="Times New Roman" panose="02020603050405020304" pitchFamily="18" charset="0"/>
                  <a:ea typeface="標楷體" pitchFamily="65" charset="-120"/>
                </a:rPr>
                <a:t>)</a:t>
              </a:r>
              <a:endParaRPr lang="zh-TW" altLang="en-US" sz="2800">
                <a:solidFill>
                  <a:srgbClr val="000000"/>
                </a:solidFill>
                <a:effectLst>
                  <a:glow rad="127000">
                    <a:srgbClr val="FFFFFF"/>
                  </a:glow>
                </a:effectLst>
                <a:latin typeface="Times New Roman" panose="02020603050405020304" pitchFamily="18" charset="0"/>
                <a:ea typeface="標楷體" pitchFamily="65" charset="-120"/>
              </a:endParaRPr>
            </a:p>
          </p:txBody>
        </p:sp>
        <p:sp>
          <p:nvSpPr>
            <p:cNvPr id="25" name="矩形 24"/>
            <p:cNvSpPr/>
            <p:nvPr/>
          </p:nvSpPr>
          <p:spPr>
            <a:xfrm>
              <a:off x="6047476" y="3154689"/>
              <a:ext cx="430887" cy="1214190"/>
            </a:xfrm>
            <a:prstGeom prst="rect">
              <a:avLst/>
            </a:prstGeom>
            <a:noFill/>
            <a:ln w="19050">
              <a:noFill/>
            </a:ln>
          </p:spPr>
          <p:txBody>
            <a:bodyPr vert="eaVert" wrap="square" lIns="0" tIns="0" rIns="0" bIns="0" anchor="t">
              <a:spAutoFit/>
            </a:bodyPr>
            <a:lstStyle/>
            <a:p>
              <a:pPr algn="ctr"/>
              <a:r>
                <a:rPr lang="zh-TW" altLang="en-US" sz="2800">
                  <a:solidFill>
                    <a:srgbClr val="000000"/>
                  </a:solidFill>
                  <a:effectLst>
                    <a:glow rad="127000">
                      <a:srgbClr val="FFFFFF"/>
                    </a:glow>
                  </a:effectLst>
                  <a:latin typeface="Times New Roman" panose="02020603050405020304" pitchFamily="18" charset="0"/>
                  <a:ea typeface="標楷體" pitchFamily="65" charset="-120"/>
                </a:rPr>
                <a:t>銅棒丙</a:t>
              </a:r>
            </a:p>
          </p:txBody>
        </p:sp>
        <p:sp>
          <p:nvSpPr>
            <p:cNvPr id="26" name="矩形 25"/>
            <p:cNvSpPr/>
            <p:nvPr/>
          </p:nvSpPr>
          <p:spPr>
            <a:xfrm>
              <a:off x="5982295" y="4267376"/>
              <a:ext cx="430887" cy="1632966"/>
            </a:xfrm>
            <a:prstGeom prst="rect">
              <a:avLst/>
            </a:prstGeom>
            <a:noFill/>
            <a:ln w="19050">
              <a:noFill/>
            </a:ln>
          </p:spPr>
          <p:txBody>
            <a:bodyPr vert="eaVert" wrap="square" lIns="0" tIns="0" rIns="0" bIns="0" anchor="t">
              <a:spAutoFit/>
            </a:bodyPr>
            <a:lstStyle/>
            <a:p>
              <a:pPr algn="ctr"/>
              <a:r>
                <a:rPr lang="zh-TW" altLang="en-US" sz="2800">
                  <a:solidFill>
                    <a:srgbClr val="000000"/>
                  </a:solidFill>
                  <a:effectLst>
                    <a:glow rad="127000">
                      <a:srgbClr val="FFFFFF"/>
                    </a:glow>
                  </a:effectLst>
                  <a:latin typeface="Times New Roman" panose="02020603050405020304" pitchFamily="18" charset="0"/>
                  <a:ea typeface="標楷體" pitchFamily="65" charset="-120"/>
                </a:rPr>
                <a:t>紅色導線</a:t>
              </a:r>
            </a:p>
          </p:txBody>
        </p:sp>
        <p:sp>
          <p:nvSpPr>
            <p:cNvPr id="27" name="矩形 26"/>
            <p:cNvSpPr/>
            <p:nvPr/>
          </p:nvSpPr>
          <p:spPr>
            <a:xfrm>
              <a:off x="8099817" y="3132917"/>
              <a:ext cx="430887" cy="1214190"/>
            </a:xfrm>
            <a:prstGeom prst="rect">
              <a:avLst/>
            </a:prstGeom>
            <a:noFill/>
            <a:ln w="19050">
              <a:noFill/>
            </a:ln>
          </p:spPr>
          <p:txBody>
            <a:bodyPr vert="eaVert" wrap="square" lIns="0" tIns="0" rIns="0" bIns="0" anchor="t">
              <a:spAutoFit/>
            </a:bodyPr>
            <a:lstStyle/>
            <a:p>
              <a:pPr algn="ctr"/>
              <a:r>
                <a:rPr lang="zh-TW" altLang="en-US" sz="2800">
                  <a:solidFill>
                    <a:srgbClr val="000000"/>
                  </a:solidFill>
                  <a:effectLst>
                    <a:glow rad="127000">
                      <a:srgbClr val="FFFFFF"/>
                    </a:glow>
                  </a:effectLst>
                  <a:latin typeface="Times New Roman" panose="02020603050405020304" pitchFamily="18" charset="0"/>
                  <a:ea typeface="標楷體" pitchFamily="65" charset="-120"/>
                </a:rPr>
                <a:t>銅棒丁</a:t>
              </a:r>
            </a:p>
          </p:txBody>
        </p:sp>
        <p:sp>
          <p:nvSpPr>
            <p:cNvPr id="29" name="矩形 28"/>
            <p:cNvSpPr/>
            <p:nvPr/>
          </p:nvSpPr>
          <p:spPr>
            <a:xfrm>
              <a:off x="8096684" y="4309871"/>
              <a:ext cx="430887" cy="1547976"/>
            </a:xfrm>
            <a:prstGeom prst="rect">
              <a:avLst/>
            </a:prstGeom>
            <a:noFill/>
            <a:ln w="19050">
              <a:noFill/>
            </a:ln>
          </p:spPr>
          <p:txBody>
            <a:bodyPr vert="eaVert" wrap="square" lIns="0" tIns="0" rIns="0" bIns="0" anchor="t">
              <a:spAutoFit/>
            </a:bodyPr>
            <a:lstStyle/>
            <a:p>
              <a:pPr algn="ctr"/>
              <a:r>
                <a:rPr lang="zh-TW" altLang="en-US" sz="2800">
                  <a:solidFill>
                    <a:srgbClr val="000000"/>
                  </a:solidFill>
                  <a:effectLst>
                    <a:glow rad="127000">
                      <a:srgbClr val="FFFFFF"/>
                    </a:glow>
                  </a:effectLst>
                  <a:latin typeface="Times New Roman" panose="02020603050405020304" pitchFamily="18" charset="0"/>
                  <a:ea typeface="標楷體" pitchFamily="65" charset="-120"/>
                </a:rPr>
                <a:t>黑色導線</a:t>
              </a:r>
            </a:p>
          </p:txBody>
        </p:sp>
        <p:sp>
          <p:nvSpPr>
            <p:cNvPr id="30" name="矩形 29"/>
            <p:cNvSpPr/>
            <p:nvPr/>
          </p:nvSpPr>
          <p:spPr>
            <a:xfrm>
              <a:off x="6779274" y="5287720"/>
              <a:ext cx="1074450" cy="601703"/>
            </a:xfrm>
            <a:prstGeom prst="rect">
              <a:avLst/>
            </a:prstGeom>
            <a:noFill/>
            <a:ln w="19050">
              <a:noFill/>
            </a:ln>
          </p:spPr>
          <p:txBody>
            <a:bodyPr vert="horz" wrap="square" lIns="0" tIns="0" rIns="0" bIns="0" anchor="t">
              <a:spAutoFit/>
            </a:bodyPr>
            <a:lstStyle/>
            <a:p>
              <a:pPr algn="ctr">
                <a:lnSpc>
                  <a:spcPts val="2300"/>
                </a:lnSpc>
              </a:pPr>
              <a:r>
                <a:rPr lang="zh-TW" altLang="en-US" sz="2800">
                  <a:solidFill>
                    <a:srgbClr val="000000"/>
                  </a:solidFill>
                  <a:effectLst>
                    <a:glow rad="127000">
                      <a:srgbClr val="FFFFFF"/>
                    </a:glow>
                  </a:effectLst>
                  <a:latin typeface="Times New Roman" panose="02020603050405020304" pitchFamily="18" charset="0"/>
                  <a:ea typeface="標楷體" pitchFamily="65" charset="-120"/>
                </a:rPr>
                <a:t>硫酸銅</a:t>
              </a:r>
              <a:endParaRPr lang="en-US" altLang="zh-TW" sz="2800">
                <a:solidFill>
                  <a:srgbClr val="000000"/>
                </a:solidFill>
                <a:effectLst>
                  <a:glow rad="127000">
                    <a:srgbClr val="FFFFFF"/>
                  </a:glow>
                </a:effectLst>
                <a:latin typeface="Times New Roman" panose="02020603050405020304" pitchFamily="18" charset="0"/>
                <a:ea typeface="標楷體" pitchFamily="65" charset="-120"/>
              </a:endParaRPr>
            </a:p>
            <a:p>
              <a:pPr algn="ctr">
                <a:lnSpc>
                  <a:spcPts val="2300"/>
                </a:lnSpc>
              </a:pPr>
              <a:r>
                <a:rPr lang="zh-TW" altLang="en-US" sz="2800">
                  <a:solidFill>
                    <a:srgbClr val="000000"/>
                  </a:solidFill>
                  <a:effectLst>
                    <a:glow rad="127000">
                      <a:srgbClr val="FFFFFF"/>
                    </a:glow>
                  </a:effectLst>
                  <a:latin typeface="Times New Roman" panose="02020603050405020304" pitchFamily="18" charset="0"/>
                  <a:ea typeface="標楷體" pitchFamily="65" charset="-120"/>
                </a:rPr>
                <a:t>水溶液</a:t>
              </a:r>
            </a:p>
          </p:txBody>
        </p:sp>
        <p:sp>
          <p:nvSpPr>
            <p:cNvPr id="31" name="矩形 30"/>
            <p:cNvSpPr/>
            <p:nvPr/>
          </p:nvSpPr>
          <p:spPr>
            <a:xfrm>
              <a:off x="6573775" y="6061453"/>
              <a:ext cx="1429135" cy="294953"/>
            </a:xfrm>
            <a:prstGeom prst="rect">
              <a:avLst/>
            </a:prstGeom>
            <a:noFill/>
            <a:ln w="19050">
              <a:noFill/>
            </a:ln>
          </p:spPr>
          <p:txBody>
            <a:bodyPr vert="horz" wrap="square" lIns="0" tIns="0" rIns="0" bIns="0" anchor="t">
              <a:spAutoFit/>
            </a:bodyPr>
            <a:lstStyle/>
            <a:p>
              <a:pPr algn="ctr">
                <a:lnSpc>
                  <a:spcPts val="2300"/>
                </a:lnSpc>
              </a:pPr>
              <a:r>
                <a:rPr lang="zh-TW" altLang="en-US" sz="2800">
                  <a:solidFill>
                    <a:srgbClr val="000000"/>
                  </a:solidFill>
                  <a:effectLst>
                    <a:glow rad="127000">
                      <a:srgbClr val="FFFFFF"/>
                    </a:glow>
                  </a:effectLst>
                  <a:latin typeface="Times New Roman" panose="02020603050405020304" pitchFamily="18" charset="0"/>
                  <a:ea typeface="標楷體" pitchFamily="65" charset="-120"/>
                </a:rPr>
                <a:t>直流電源</a:t>
              </a:r>
            </a:p>
          </p:txBody>
        </p:sp>
        <p:sp>
          <p:nvSpPr>
            <p:cNvPr id="32" name="矩形 31"/>
            <p:cNvSpPr/>
            <p:nvPr/>
          </p:nvSpPr>
          <p:spPr>
            <a:xfrm>
              <a:off x="6573775" y="6445449"/>
              <a:ext cx="1429135" cy="294953"/>
            </a:xfrm>
            <a:prstGeom prst="rect">
              <a:avLst/>
            </a:prstGeom>
            <a:noFill/>
            <a:ln w="19050">
              <a:noFill/>
            </a:ln>
          </p:spPr>
          <p:txBody>
            <a:bodyPr vert="horz" wrap="square" lIns="0" tIns="0" rIns="0" bIns="0" anchor="t">
              <a:spAutoFit/>
            </a:bodyPr>
            <a:lstStyle/>
            <a:p>
              <a:pPr algn="ctr">
                <a:lnSpc>
                  <a:spcPts val="2300"/>
                </a:lnSpc>
              </a:pPr>
              <a:r>
                <a:rPr lang="zh-TW" altLang="en-US" sz="2800">
                  <a:solidFill>
                    <a:srgbClr val="000000"/>
                  </a:solidFill>
                  <a:effectLst>
                    <a:glow rad="127000">
                      <a:srgbClr val="FFFFFF"/>
                    </a:glow>
                  </a:effectLst>
                  <a:latin typeface="Times New Roman" panose="02020603050405020304" pitchFamily="18" charset="0"/>
                  <a:ea typeface="標楷體" pitchFamily="65" charset="-120"/>
                </a:rPr>
                <a:t>圖</a:t>
              </a:r>
              <a:r>
                <a:rPr lang="en-US" altLang="zh-TW" sz="2800">
                  <a:solidFill>
                    <a:srgbClr val="000000"/>
                  </a:solidFill>
                  <a:effectLst>
                    <a:glow rad="127000">
                      <a:srgbClr val="FFFFFF"/>
                    </a:glow>
                  </a:effectLst>
                  <a:latin typeface="Times New Roman" panose="02020603050405020304" pitchFamily="18" charset="0"/>
                  <a:ea typeface="標楷體" pitchFamily="65" charset="-120"/>
                </a:rPr>
                <a:t>(</a:t>
              </a:r>
              <a:r>
                <a:rPr lang="zh-TW" altLang="en-US" sz="2800">
                  <a:solidFill>
                    <a:srgbClr val="000000"/>
                  </a:solidFill>
                  <a:effectLst>
                    <a:glow rad="127000">
                      <a:srgbClr val="FFFFFF"/>
                    </a:glow>
                  </a:effectLst>
                  <a:latin typeface="Times New Roman" panose="02020603050405020304" pitchFamily="18" charset="0"/>
                  <a:ea typeface="標楷體" pitchFamily="65" charset="-120"/>
                </a:rPr>
                <a:t>十六</a:t>
              </a:r>
              <a:r>
                <a:rPr lang="en-US" altLang="zh-TW" sz="2800">
                  <a:solidFill>
                    <a:srgbClr val="000000"/>
                  </a:solidFill>
                  <a:effectLst>
                    <a:glow rad="127000">
                      <a:srgbClr val="FFFFFF"/>
                    </a:glow>
                  </a:effectLst>
                  <a:latin typeface="Times New Roman" panose="02020603050405020304" pitchFamily="18" charset="0"/>
                  <a:ea typeface="標楷體" pitchFamily="65" charset="-120"/>
                </a:rPr>
                <a:t>)</a:t>
              </a:r>
              <a:endParaRPr lang="zh-TW" altLang="en-US" sz="2800">
                <a:solidFill>
                  <a:srgbClr val="000000"/>
                </a:solidFill>
                <a:effectLst>
                  <a:glow rad="127000">
                    <a:srgbClr val="FFFFFF"/>
                  </a:glow>
                </a:effectLst>
                <a:latin typeface="Times New Roman" panose="02020603050405020304" pitchFamily="18" charset="0"/>
                <a:ea typeface="標楷體" pitchFamily="65" charset="-120"/>
              </a:endParaRPr>
            </a:p>
          </p:txBody>
        </p:sp>
        <p:sp>
          <p:nvSpPr>
            <p:cNvPr id="35" name="矩形 34"/>
            <p:cNvSpPr/>
            <p:nvPr/>
          </p:nvSpPr>
          <p:spPr>
            <a:xfrm>
              <a:off x="2808629" y="4265481"/>
              <a:ext cx="430887" cy="1547976"/>
            </a:xfrm>
            <a:prstGeom prst="rect">
              <a:avLst/>
            </a:prstGeom>
            <a:noFill/>
            <a:ln w="19050">
              <a:noFill/>
            </a:ln>
          </p:spPr>
          <p:txBody>
            <a:bodyPr vert="eaVert" wrap="square" lIns="0" tIns="0" rIns="0" bIns="0" anchor="t">
              <a:spAutoFit/>
            </a:bodyPr>
            <a:lstStyle/>
            <a:p>
              <a:pPr algn="ctr"/>
              <a:r>
                <a:rPr lang="zh-TW" altLang="en-US" sz="2800">
                  <a:solidFill>
                    <a:srgbClr val="000000"/>
                  </a:solidFill>
                  <a:effectLst>
                    <a:glow rad="127000">
                      <a:srgbClr val="FFFFFF"/>
                    </a:glow>
                  </a:effectLst>
                  <a:latin typeface="Times New Roman" panose="02020603050405020304" pitchFamily="18" charset="0"/>
                  <a:ea typeface="標楷體" pitchFamily="65" charset="-120"/>
                </a:rPr>
                <a:t>黑色導線</a:t>
              </a:r>
            </a:p>
          </p:txBody>
        </p:sp>
      </p:grpSp>
    </p:spTree>
    <p:extLst>
      <p:ext uri="{BB962C8B-B14F-4D97-AF65-F5344CB8AC3E}">
        <p14:creationId xmlns:p14="http://schemas.microsoft.com/office/powerpoint/2010/main" val="362869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05732"/>
            <a:ext cx="8429625" cy="2800767"/>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	</a:t>
            </a:r>
            <a:r>
              <a:rPr lang="zh-TW" altLang="en-US" sz="3200">
                <a:solidFill>
                  <a:srgbClr val="000000"/>
                </a:solidFill>
                <a:latin typeface="Times New Roman"/>
                <a:ea typeface="標楷體" pitchFamily="65" charset="-120"/>
              </a:rPr>
              <a:t>在圖</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十五</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和圖</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十六</a:t>
            </a:r>
            <a:r>
              <a:rPr lang="en-US" altLang="zh-TW" sz="3200">
                <a:solidFill>
                  <a:srgbClr val="000000"/>
                </a:solidFill>
                <a:latin typeface="Times New Roman"/>
                <a:ea typeface="標楷體" pitchFamily="65" charset="-120"/>
              </a:rPr>
              <a:t>)</a:t>
            </a:r>
            <a:r>
              <a:rPr lang="zh-TW" altLang="en-US" sz="3200">
                <a:solidFill>
                  <a:srgbClr val="000000"/>
                </a:solidFill>
                <a:latin typeface="Times New Roman"/>
                <a:ea typeface="標楷體" pitchFamily="65" charset="-120"/>
              </a:rPr>
              <a:t>兩組電解硫酸銅實驗過程中，哪一支電極附近產生的主要產物為氧氣？</a:t>
            </a:r>
          </a:p>
          <a:p>
            <a:pPr marL="541338" indent="-541338" algn="just">
              <a:lnSpc>
                <a:spcPct val="110000"/>
              </a:lnSpc>
            </a:pPr>
            <a:r>
              <a:rPr lang="en-US" altLang="zh-TW" sz="3200">
                <a:solidFill>
                  <a:srgbClr val="000000"/>
                </a:solidFill>
                <a:latin typeface="Times New Roman"/>
                <a:ea typeface="標楷體" pitchFamily="65" charset="-120"/>
              </a:rPr>
              <a:t>	(A)</a:t>
            </a:r>
            <a:r>
              <a:rPr lang="zh-TW" altLang="en-US" sz="3200">
                <a:solidFill>
                  <a:srgbClr val="000000"/>
                </a:solidFill>
                <a:latin typeface="Times New Roman"/>
                <a:ea typeface="標楷體" pitchFamily="65" charset="-120"/>
              </a:rPr>
              <a:t>碳棒甲</a:t>
            </a:r>
            <a:r>
              <a:rPr lang="en-US" altLang="zh-TW" sz="3200">
                <a:solidFill>
                  <a:srgbClr val="000000"/>
                </a:solidFill>
                <a:latin typeface="Times New Roman"/>
                <a:ea typeface="標楷體" pitchFamily="65" charset="-120"/>
              </a:rPr>
              <a:t>		(B)</a:t>
            </a:r>
            <a:r>
              <a:rPr lang="zh-TW" altLang="en-US" sz="3200">
                <a:solidFill>
                  <a:srgbClr val="000000"/>
                </a:solidFill>
                <a:latin typeface="Times New Roman"/>
                <a:ea typeface="標楷體" pitchFamily="65" charset="-120"/>
              </a:rPr>
              <a:t>碳棒乙</a:t>
            </a:r>
          </a:p>
          <a:p>
            <a:pPr marL="541338" indent="-541338" algn="just">
              <a:lnSpc>
                <a:spcPct val="110000"/>
              </a:lnSpc>
            </a:pPr>
            <a:r>
              <a:rPr lang="en-US" altLang="zh-TW" sz="3200">
                <a:solidFill>
                  <a:srgbClr val="000000"/>
                </a:solidFill>
                <a:latin typeface="Times New Roman"/>
                <a:ea typeface="標楷體" pitchFamily="65" charset="-120"/>
              </a:rPr>
              <a:t>	(C)</a:t>
            </a:r>
            <a:r>
              <a:rPr lang="zh-TW" altLang="en-US" sz="3200">
                <a:solidFill>
                  <a:srgbClr val="000000"/>
                </a:solidFill>
                <a:latin typeface="Times New Roman"/>
                <a:ea typeface="標楷體" pitchFamily="65" charset="-120"/>
              </a:rPr>
              <a:t>銅棒丙</a:t>
            </a:r>
            <a:r>
              <a:rPr lang="en-US" altLang="zh-TW" sz="3200">
                <a:solidFill>
                  <a:srgbClr val="000000"/>
                </a:solidFill>
                <a:latin typeface="Times New Roman"/>
                <a:ea typeface="標楷體" pitchFamily="65" charset="-120"/>
              </a:rPr>
              <a:t>		(D)</a:t>
            </a:r>
            <a:r>
              <a:rPr lang="zh-TW" altLang="en-US" sz="3200">
                <a:solidFill>
                  <a:srgbClr val="000000"/>
                </a:solidFill>
                <a:latin typeface="Times New Roman"/>
                <a:ea typeface="標楷體" pitchFamily="65" charset="-120"/>
              </a:rPr>
              <a:t>銅棒丁</a:t>
            </a:r>
          </a:p>
        </p:txBody>
      </p:sp>
    </p:spTree>
    <p:extLst>
      <p:ext uri="{BB962C8B-B14F-4D97-AF65-F5344CB8AC3E}">
        <p14:creationId xmlns:p14="http://schemas.microsoft.com/office/powerpoint/2010/main" val="401013985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6"/>
            <a:ext cx="8229600" cy="5793507"/>
          </a:xfrm>
        </p:spPr>
        <p:txBody>
          <a:bodyPr/>
          <a:lstStyle/>
          <a:p>
            <a:r>
              <a:rPr lang="en-US" altLang="zh-TW" dirty="0" smtClean="0">
                <a:solidFill>
                  <a:srgbClr val="FF0000"/>
                </a:solidFill>
                <a:latin typeface="Times New Roman"/>
                <a:ea typeface="華康中明體"/>
                <a:cs typeface="Times New Roman"/>
              </a:rPr>
              <a:t>111</a:t>
            </a:r>
            <a:r>
              <a:rPr lang="en-US" altLang="zh-TW" dirty="0" smtClean="0">
                <a:latin typeface="Times New Roman"/>
                <a:ea typeface="華康中明體"/>
                <a:cs typeface="Times New Roman"/>
              </a:rPr>
              <a:t>30</a:t>
            </a:r>
            <a:r>
              <a:rPr lang="zh-TW" altLang="zh-TW" dirty="0" smtClean="0">
                <a:latin typeface="Times New Roman"/>
                <a:ea typeface="華康中明體"/>
                <a:cs typeface="Times New Roman"/>
              </a:rPr>
              <a:t>圖</a:t>
            </a:r>
            <a:r>
              <a:rPr lang="en-US" altLang="zh-TW" dirty="0">
                <a:latin typeface="Times New Roman"/>
                <a:ea typeface="華康中明體"/>
              </a:rPr>
              <a:t>(</a:t>
            </a:r>
            <a:r>
              <a:rPr lang="zh-TW" altLang="zh-TW" dirty="0">
                <a:latin typeface="Times New Roman"/>
                <a:ea typeface="華康中明體"/>
                <a:cs typeface="Times New Roman"/>
              </a:rPr>
              <a:t>十六</a:t>
            </a:r>
            <a:r>
              <a:rPr lang="en-US" altLang="zh-TW" dirty="0">
                <a:latin typeface="Times New Roman"/>
                <a:ea typeface="華康中明體"/>
              </a:rPr>
              <a:t>)</a:t>
            </a:r>
            <a:r>
              <a:rPr lang="zh-TW" altLang="zh-TW" dirty="0">
                <a:latin typeface="Times New Roman"/>
                <a:ea typeface="華康中明體"/>
                <a:cs typeface="Times New Roman"/>
              </a:rPr>
              <a:t>分別為在鑰匙上鍍銅和鋅銅電池的裝置示意圖。已知圖中的</a:t>
            </a:r>
            <a:r>
              <a:rPr lang="en-US" altLang="zh-TW" dirty="0">
                <a:latin typeface="Times New Roman"/>
                <a:ea typeface="華康中明體"/>
              </a:rPr>
              <a:t> </a:t>
            </a:r>
            <a:r>
              <a:rPr lang="zh-TW" altLang="zh-TW" dirty="0">
                <a:latin typeface="Times New Roman"/>
                <a:ea typeface="華康中明體"/>
                <a:cs typeface="Times New Roman"/>
              </a:rPr>
              <a:t>和</a:t>
            </a:r>
            <a:r>
              <a:rPr lang="en-US" altLang="zh-TW" dirty="0">
                <a:latin typeface="Times New Roman"/>
                <a:ea typeface="華康中明體"/>
              </a:rPr>
              <a:t> </a:t>
            </a:r>
            <a:r>
              <a:rPr lang="zh-TW" altLang="zh-TW" dirty="0">
                <a:latin typeface="Times New Roman"/>
                <a:ea typeface="華康中明體"/>
                <a:cs typeface="Times New Roman"/>
              </a:rPr>
              <a:t>，其中一個代表電子流動方向，另一個代表電流流動方向。依據圖中資訊判斷，鋅銅電池中乙電極進行的反應，應為下列何者？</a:t>
            </a:r>
            <a:endParaRPr lang="zh-TW" altLang="en-US" dirty="0"/>
          </a:p>
        </p:txBody>
      </p:sp>
      <p:pic>
        <p:nvPicPr>
          <p:cNvPr id="1026" name="Picture 2" descr="自然30"/>
          <p:cNvPicPr>
            <a:picLocks noChangeAspect="1" noChangeArrowheads="1"/>
          </p:cNvPicPr>
          <p:nvPr/>
        </p:nvPicPr>
        <p:blipFill>
          <a:blip r:embed="rId2">
            <a:extLst>
              <a:ext uri="{28A0092B-C50C-407E-A947-70E740481C1C}">
                <a14:useLocalDpi xmlns:a14="http://schemas.microsoft.com/office/drawing/2010/main" val="0"/>
              </a:ext>
            </a:extLst>
          </a:blip>
          <a:srcRect b="13519"/>
          <a:stretch>
            <a:fillRect/>
          </a:stretch>
        </p:blipFill>
        <p:spPr bwMode="auto">
          <a:xfrm>
            <a:off x="653476" y="2924944"/>
            <a:ext cx="7524556" cy="330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774929"/>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76673"/>
            <a:ext cx="8229600" cy="2232248"/>
          </a:xfrm>
        </p:spPr>
        <p:txBody>
          <a:bodyPr/>
          <a:lstStyle/>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a:latin typeface="Times New Roman"/>
                <a:ea typeface="標楷體"/>
              </a:rPr>
              <a:t>(A)</a:t>
            </a:r>
            <a:r>
              <a:rPr lang="en-US" altLang="zh-TW" dirty="0" err="1">
                <a:latin typeface="Times New Roman"/>
                <a:ea typeface="標楷體"/>
              </a:rPr>
              <a:t>Cu</a:t>
            </a:r>
            <a:r>
              <a:rPr lang="en-US" altLang="zh-TW" baseline="30000" dirty="0" err="1">
                <a:latin typeface="Times New Roman"/>
                <a:ea typeface="標楷體"/>
              </a:rPr>
              <a:t>2</a:t>
            </a:r>
            <a:r>
              <a:rPr lang="en-US" altLang="zh-TW" baseline="30000" dirty="0">
                <a:latin typeface="Times New Roman"/>
                <a:ea typeface="標楷體"/>
              </a:rPr>
              <a:t>+</a:t>
            </a:r>
            <a:r>
              <a:rPr lang="en-US" altLang="zh-TW" dirty="0">
                <a:latin typeface="Times New Roman"/>
                <a:ea typeface="標楷體"/>
              </a:rPr>
              <a:t> + </a:t>
            </a:r>
            <a:r>
              <a:rPr lang="en-US" altLang="zh-TW" dirty="0" err="1">
                <a:latin typeface="Times New Roman"/>
                <a:ea typeface="標楷體"/>
              </a:rPr>
              <a:t>2e</a:t>
            </a:r>
            <a:r>
              <a:rPr lang="zh-TW" altLang="zh-TW" baseline="30000" dirty="0">
                <a:latin typeface="Times New Roman"/>
                <a:ea typeface="標楷體"/>
              </a:rPr>
              <a:t>－</a:t>
            </a:r>
            <a:r>
              <a:rPr lang="en-US" altLang="zh-TW" dirty="0">
                <a:latin typeface="Times New Roman"/>
                <a:ea typeface="標楷體"/>
              </a:rPr>
              <a:t> → Cu	(B)Cu → </a:t>
            </a:r>
            <a:r>
              <a:rPr lang="en-US" altLang="zh-TW" dirty="0" err="1">
                <a:latin typeface="Times New Roman"/>
                <a:ea typeface="標楷體"/>
              </a:rPr>
              <a:t>Cu</a:t>
            </a:r>
            <a:r>
              <a:rPr lang="en-US" altLang="zh-TW" baseline="30000" dirty="0" err="1">
                <a:latin typeface="Times New Roman"/>
                <a:ea typeface="標楷體"/>
              </a:rPr>
              <a:t>2</a:t>
            </a:r>
            <a:r>
              <a:rPr lang="en-US" altLang="zh-TW" baseline="30000" dirty="0">
                <a:latin typeface="Times New Roman"/>
                <a:ea typeface="標楷體"/>
              </a:rPr>
              <a:t>+</a:t>
            </a:r>
            <a:r>
              <a:rPr lang="en-US" altLang="zh-TW" dirty="0">
                <a:latin typeface="Times New Roman"/>
                <a:ea typeface="標楷體"/>
              </a:rPr>
              <a:t> + </a:t>
            </a:r>
            <a:r>
              <a:rPr lang="en-US" altLang="zh-TW" dirty="0" err="1">
                <a:latin typeface="Times New Roman"/>
                <a:ea typeface="標楷體"/>
              </a:rPr>
              <a:t>2e</a:t>
            </a:r>
            <a:r>
              <a:rPr lang="zh-TW" altLang="zh-TW" baseline="30000" dirty="0">
                <a:latin typeface="Times New Roman"/>
                <a:ea typeface="標楷體"/>
              </a:rPr>
              <a:t>－</a:t>
            </a:r>
            <a:endParaRPr lang="zh-TW" altLang="zh-TW" dirty="0">
              <a:latin typeface="Times New Roman"/>
              <a:ea typeface="標楷體"/>
            </a:endParaRPr>
          </a:p>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dirty="0">
                <a:latin typeface="Times New Roman"/>
                <a:ea typeface="標楷體"/>
              </a:rPr>
              <a:t>(C)</a:t>
            </a:r>
            <a:r>
              <a:rPr lang="en-US" altLang="zh-TW" dirty="0" err="1">
                <a:latin typeface="Times New Roman"/>
                <a:ea typeface="標楷體"/>
              </a:rPr>
              <a:t>Zn</a:t>
            </a:r>
            <a:r>
              <a:rPr lang="en-US" altLang="zh-TW" baseline="30000" dirty="0" err="1">
                <a:latin typeface="Times New Roman"/>
                <a:ea typeface="標楷體"/>
              </a:rPr>
              <a:t>2</a:t>
            </a:r>
            <a:r>
              <a:rPr lang="en-US" altLang="zh-TW" baseline="30000" dirty="0">
                <a:latin typeface="Times New Roman"/>
                <a:ea typeface="標楷體"/>
              </a:rPr>
              <a:t>+</a:t>
            </a:r>
            <a:r>
              <a:rPr lang="en-US" altLang="zh-TW" dirty="0">
                <a:latin typeface="Times New Roman"/>
                <a:ea typeface="標楷體"/>
              </a:rPr>
              <a:t> + </a:t>
            </a:r>
            <a:r>
              <a:rPr lang="en-US" altLang="zh-TW" dirty="0" err="1">
                <a:latin typeface="Times New Roman"/>
                <a:ea typeface="標楷體"/>
              </a:rPr>
              <a:t>2e</a:t>
            </a:r>
            <a:r>
              <a:rPr lang="zh-TW" altLang="zh-TW" baseline="30000" dirty="0">
                <a:latin typeface="Times New Roman"/>
                <a:ea typeface="標楷體"/>
              </a:rPr>
              <a:t>－</a:t>
            </a:r>
            <a:r>
              <a:rPr lang="en-US" altLang="zh-TW" dirty="0">
                <a:latin typeface="Times New Roman"/>
                <a:ea typeface="標楷體"/>
              </a:rPr>
              <a:t> → Zn	(D)Zn → </a:t>
            </a:r>
            <a:r>
              <a:rPr lang="en-US" altLang="zh-TW" dirty="0" err="1">
                <a:latin typeface="Times New Roman"/>
                <a:ea typeface="標楷體"/>
              </a:rPr>
              <a:t>Zn</a:t>
            </a:r>
            <a:r>
              <a:rPr lang="en-US" altLang="zh-TW" baseline="30000" dirty="0" err="1">
                <a:latin typeface="Times New Roman"/>
                <a:ea typeface="標楷體"/>
              </a:rPr>
              <a:t>2</a:t>
            </a:r>
            <a:r>
              <a:rPr lang="en-US" altLang="zh-TW" baseline="30000" dirty="0">
                <a:latin typeface="Times New Roman"/>
                <a:ea typeface="標楷體"/>
              </a:rPr>
              <a:t>+</a:t>
            </a:r>
            <a:r>
              <a:rPr lang="en-US" altLang="zh-TW" dirty="0">
                <a:latin typeface="Times New Roman"/>
                <a:ea typeface="標楷體"/>
              </a:rPr>
              <a:t> + </a:t>
            </a:r>
            <a:r>
              <a:rPr lang="en-US" altLang="zh-TW" dirty="0" err="1">
                <a:latin typeface="Times New Roman"/>
                <a:ea typeface="標楷體"/>
              </a:rPr>
              <a:t>2e</a:t>
            </a:r>
            <a:r>
              <a:rPr lang="zh-TW" altLang="zh-TW" baseline="30000" dirty="0">
                <a:latin typeface="Times New Roman"/>
                <a:ea typeface="標楷體"/>
              </a:rPr>
              <a:t>－</a:t>
            </a:r>
            <a:endParaRPr lang="zh-TW" altLang="zh-TW" dirty="0">
              <a:effectLst/>
              <a:latin typeface="Times New Roman"/>
              <a:ea typeface="標楷體"/>
            </a:endParaRPr>
          </a:p>
        </p:txBody>
      </p:sp>
      <p:sp>
        <p:nvSpPr>
          <p:cNvPr id="7" name="文字方塊 6"/>
          <p:cNvSpPr txBox="1"/>
          <p:nvPr/>
        </p:nvSpPr>
        <p:spPr>
          <a:xfrm>
            <a:off x="971600" y="3429000"/>
            <a:ext cx="7344816" cy="2659574"/>
          </a:xfrm>
          <a:prstGeom prst="rect">
            <a:avLst/>
          </a:prstGeom>
          <a:noFill/>
        </p:spPr>
        <p:txBody>
          <a:bodyPr wrap="square" rtlCol="0">
            <a:spAutoFit/>
          </a:bodyPr>
          <a:lstStyle/>
          <a:p>
            <a:pPr marL="762000" indent="-762000" algn="just">
              <a:lnSpc>
                <a:spcPct val="120000"/>
              </a:lnSpc>
              <a:spcAft>
                <a:spcPts val="240"/>
              </a:spcAft>
              <a:tabLst>
                <a:tab pos="684530" algn="r"/>
                <a:tab pos="1431290" algn="l"/>
                <a:tab pos="2302510" algn="l"/>
                <a:tab pos="3182620" algn="l"/>
              </a:tabLst>
            </a:pPr>
            <a:r>
              <a:rPr lang="zh-TW" altLang="zh-TW" sz="2800" dirty="0">
                <a:solidFill>
                  <a:srgbClr val="FF0000"/>
                </a:solidFill>
                <a:latin typeface="Times New Roman"/>
              </a:rPr>
              <a:t>試題解析：根據題目敘述及圖</a:t>
            </a:r>
            <a:r>
              <a:rPr lang="en-US" altLang="zh-TW" sz="2800" dirty="0">
                <a:solidFill>
                  <a:srgbClr val="FF0000"/>
                </a:solidFill>
                <a:latin typeface="Times New Roman"/>
              </a:rPr>
              <a:t>(</a:t>
            </a:r>
            <a:r>
              <a:rPr lang="zh-TW" altLang="zh-TW" sz="2800" dirty="0">
                <a:solidFill>
                  <a:srgbClr val="FF0000"/>
                </a:solidFill>
                <a:latin typeface="Times New Roman"/>
              </a:rPr>
              <a:t>十六</a:t>
            </a:r>
            <a:r>
              <a:rPr lang="en-US" altLang="zh-TW" sz="2800" dirty="0">
                <a:solidFill>
                  <a:srgbClr val="FF0000"/>
                </a:solidFill>
                <a:latin typeface="Times New Roman"/>
              </a:rPr>
              <a:t>)</a:t>
            </a:r>
            <a:r>
              <a:rPr lang="zh-TW" altLang="zh-TW" sz="2800" dirty="0">
                <a:solidFill>
                  <a:srgbClr val="FF0000"/>
                </a:solidFill>
                <a:latin typeface="Times New Roman"/>
              </a:rPr>
              <a:t>所示，甲電極是鋅銅電池的鋅極（負極），乙電池是銅極（正極），其反應式：甲</a:t>
            </a:r>
            <a:r>
              <a:rPr lang="zh-TW" altLang="zh-TW" sz="2800" dirty="0">
                <a:solidFill>
                  <a:srgbClr val="FF0000"/>
                </a:solidFill>
                <a:latin typeface="Times New Roman"/>
                <a:cs typeface="新細明體"/>
              </a:rPr>
              <a:t>：</a:t>
            </a:r>
            <a:r>
              <a:rPr lang="en-US" altLang="zh-TW" sz="2800" dirty="0" err="1">
                <a:solidFill>
                  <a:srgbClr val="FF0000"/>
                </a:solidFill>
                <a:latin typeface="Times New Roman"/>
              </a:rPr>
              <a:t>Zn→Zn</a:t>
            </a:r>
            <a:r>
              <a:rPr lang="en-US" altLang="zh-TW" sz="2800" baseline="30000" dirty="0" err="1">
                <a:solidFill>
                  <a:srgbClr val="FF0000"/>
                </a:solidFill>
                <a:latin typeface="Times New Roman"/>
              </a:rPr>
              <a:t>2</a:t>
            </a:r>
            <a:r>
              <a:rPr lang="en-US" altLang="zh-TW" sz="2800" baseline="30000" dirty="0">
                <a:solidFill>
                  <a:srgbClr val="FF0000"/>
                </a:solidFill>
                <a:latin typeface="Times New Roman"/>
              </a:rPr>
              <a:t>+</a:t>
            </a:r>
            <a:r>
              <a:rPr lang="zh-TW" altLang="zh-TW" sz="2800" dirty="0">
                <a:solidFill>
                  <a:srgbClr val="FF0000"/>
                </a:solidFill>
                <a:latin typeface="Times New Roman"/>
              </a:rPr>
              <a:t>＋</a:t>
            </a:r>
            <a:r>
              <a:rPr lang="en-US" altLang="zh-TW" sz="2800" dirty="0" err="1">
                <a:solidFill>
                  <a:srgbClr val="FF0000"/>
                </a:solidFill>
                <a:latin typeface="Times New Roman"/>
              </a:rPr>
              <a:t>2e</a:t>
            </a:r>
            <a:r>
              <a:rPr lang="zh-TW" altLang="zh-TW" sz="2800" baseline="30000" dirty="0">
                <a:solidFill>
                  <a:srgbClr val="FF0000"/>
                </a:solidFill>
                <a:latin typeface="Times New Roman"/>
              </a:rPr>
              <a:t>－</a:t>
            </a:r>
            <a:r>
              <a:rPr lang="zh-TW" altLang="zh-TW" sz="2800" dirty="0">
                <a:solidFill>
                  <a:srgbClr val="FF0000"/>
                </a:solidFill>
                <a:latin typeface="Times New Roman"/>
              </a:rPr>
              <a:t>；乙</a:t>
            </a:r>
            <a:r>
              <a:rPr lang="zh-TW" altLang="zh-TW" sz="2800" dirty="0">
                <a:solidFill>
                  <a:srgbClr val="FF0000"/>
                </a:solidFill>
                <a:latin typeface="Times New Roman"/>
                <a:cs typeface="新細明體"/>
              </a:rPr>
              <a:t>：</a:t>
            </a:r>
            <a:r>
              <a:rPr lang="en-US" altLang="zh-TW" sz="2800" dirty="0" err="1">
                <a:solidFill>
                  <a:srgbClr val="FF0000"/>
                </a:solidFill>
                <a:latin typeface="Times New Roman"/>
              </a:rPr>
              <a:t>Cu</a:t>
            </a:r>
            <a:r>
              <a:rPr lang="en-US" altLang="zh-TW" sz="2800" baseline="30000" dirty="0" err="1">
                <a:solidFill>
                  <a:srgbClr val="FF0000"/>
                </a:solidFill>
                <a:latin typeface="Times New Roman"/>
              </a:rPr>
              <a:t>2</a:t>
            </a:r>
            <a:r>
              <a:rPr lang="en-US" altLang="zh-TW" sz="2800" baseline="30000" dirty="0">
                <a:solidFill>
                  <a:srgbClr val="FF0000"/>
                </a:solidFill>
                <a:latin typeface="Times New Roman"/>
              </a:rPr>
              <a:t>+</a:t>
            </a:r>
            <a:r>
              <a:rPr lang="en-US" altLang="zh-TW" sz="2800" dirty="0">
                <a:solidFill>
                  <a:srgbClr val="FF0000"/>
                </a:solidFill>
                <a:latin typeface="Times New Roman"/>
              </a:rPr>
              <a:t> + </a:t>
            </a:r>
            <a:r>
              <a:rPr lang="en-US" altLang="zh-TW" sz="2800" dirty="0" err="1">
                <a:solidFill>
                  <a:srgbClr val="FF0000"/>
                </a:solidFill>
                <a:latin typeface="Times New Roman"/>
              </a:rPr>
              <a:t>2e</a:t>
            </a:r>
            <a:r>
              <a:rPr lang="zh-TW" altLang="zh-TW" sz="2800" baseline="30000" dirty="0">
                <a:solidFill>
                  <a:srgbClr val="FF0000"/>
                </a:solidFill>
                <a:latin typeface="Times New Roman"/>
              </a:rPr>
              <a:t>－</a:t>
            </a:r>
            <a:r>
              <a:rPr lang="en-US" altLang="zh-TW" sz="2800" dirty="0">
                <a:solidFill>
                  <a:srgbClr val="FF0000"/>
                </a:solidFill>
                <a:latin typeface="Times New Roman"/>
              </a:rPr>
              <a:t>→Cu</a:t>
            </a:r>
            <a:endParaRPr lang="zh-TW" altLang="zh-TW" sz="2800" dirty="0">
              <a:latin typeface="Times New Roman"/>
              <a:ea typeface="標楷體"/>
            </a:endParaRPr>
          </a:p>
          <a:p>
            <a:pPr marL="762000" indent="-762000" algn="just">
              <a:lnSpc>
                <a:spcPct val="120000"/>
              </a:lnSpc>
              <a:spcAft>
                <a:spcPts val="240"/>
              </a:spcAft>
              <a:tabLst>
                <a:tab pos="684530" algn="r"/>
                <a:tab pos="1431290" algn="l"/>
                <a:tab pos="2302510" algn="l"/>
                <a:tab pos="3182620" algn="l"/>
              </a:tabLst>
            </a:pPr>
            <a:r>
              <a:rPr lang="zh-TW" altLang="zh-TW" sz="2800" dirty="0">
                <a:solidFill>
                  <a:srgbClr val="FF0000"/>
                </a:solidFill>
                <a:latin typeface="Times New Roman"/>
              </a:rPr>
              <a:t>故選【</a:t>
            </a:r>
            <a:r>
              <a:rPr lang="en-US" altLang="zh-TW" sz="2800" dirty="0">
                <a:solidFill>
                  <a:srgbClr val="FF0000"/>
                </a:solidFill>
                <a:latin typeface="Times New Roman"/>
              </a:rPr>
              <a:t>A</a:t>
            </a:r>
            <a:r>
              <a:rPr lang="zh-TW" altLang="zh-TW" sz="2800" dirty="0">
                <a:solidFill>
                  <a:srgbClr val="FF0000"/>
                </a:solidFill>
                <a:latin typeface="Times New Roman"/>
              </a:rPr>
              <a:t>】</a:t>
            </a:r>
            <a:endParaRPr lang="zh-TW" altLang="zh-TW" sz="2800" dirty="0">
              <a:effectLst/>
              <a:latin typeface="Times New Roman"/>
              <a:ea typeface="標楷體"/>
            </a:endParaRPr>
          </a:p>
        </p:txBody>
      </p:sp>
    </p:spTree>
    <p:extLst>
      <p:ext uri="{BB962C8B-B14F-4D97-AF65-F5344CB8AC3E}">
        <p14:creationId xmlns:p14="http://schemas.microsoft.com/office/powerpoint/2010/main" val="208271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097022"/>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rgbClr val="FF0000"/>
                </a:solidFill>
                <a:latin typeface="華康勘亭流" panose="03000809000000000000" pitchFamily="65" charset="-120"/>
                <a:ea typeface="華康勘亭流" panose="03000809000000000000" pitchFamily="65" charset="-120"/>
              </a:rPr>
              <a:t>靜電</a:t>
            </a:r>
          </a:p>
        </p:txBody>
      </p:sp>
      <p:sp>
        <p:nvSpPr>
          <p:cNvPr id="3" name="內容版面配置區 2"/>
          <p:cNvSpPr>
            <a:spLocks noGrp="1"/>
          </p:cNvSpPr>
          <p:nvPr>
            <p:ph idx="1"/>
          </p:nvPr>
        </p:nvSpPr>
        <p:spPr/>
        <p:txBody>
          <a:bodyPr/>
          <a:lstStyle/>
          <a:p>
            <a:r>
              <a:rPr lang="zh-TW" altLang="en-US" dirty="0"/>
              <a:t>摩擦起電</a:t>
            </a:r>
            <a:endParaRPr lang="en-US" altLang="zh-TW" dirty="0"/>
          </a:p>
          <a:p>
            <a:r>
              <a:rPr lang="zh-TW" altLang="en-US" dirty="0"/>
              <a:t>感應起電</a:t>
            </a:r>
            <a:endParaRPr lang="en-US" altLang="zh-TW" dirty="0"/>
          </a:p>
          <a:p>
            <a:r>
              <a:rPr lang="zh-TW" altLang="en-US" dirty="0"/>
              <a:t>接觸起電</a:t>
            </a:r>
            <a:endParaRPr lang="en-US" altLang="zh-TW" dirty="0"/>
          </a:p>
          <a:p>
            <a:r>
              <a:rPr lang="zh-TW" altLang="en-US" dirty="0"/>
              <a:t>庫倫定律        </a:t>
            </a:r>
          </a:p>
        </p:txBody>
      </p:sp>
    </p:spTree>
    <p:extLst>
      <p:ext uri="{BB962C8B-B14F-4D97-AF65-F5344CB8AC3E}">
        <p14:creationId xmlns:p14="http://schemas.microsoft.com/office/powerpoint/2010/main" val="400753958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830762" y="1869193"/>
            <a:ext cx="7093720" cy="4390859"/>
            <a:chOff x="830762" y="1869193"/>
            <a:chExt cx="7093720" cy="4390859"/>
          </a:xfrm>
        </p:grpSpPr>
        <p:grpSp>
          <p:nvGrpSpPr>
            <p:cNvPr id="2" name="Group 2"/>
            <p:cNvGrpSpPr>
              <a:grpSpLocks/>
            </p:cNvGrpSpPr>
            <p:nvPr/>
          </p:nvGrpSpPr>
          <p:grpSpPr bwMode="auto">
            <a:xfrm>
              <a:off x="1561871" y="1869193"/>
              <a:ext cx="5953580" cy="4390859"/>
              <a:chOff x="1821" y="16359"/>
              <a:chExt cx="4863" cy="3589"/>
            </a:xfrm>
          </p:grpSpPr>
          <p:pic>
            <p:nvPicPr>
              <p:cNvPr id="5124" name="Picture 4"/>
              <p:cNvPicPr>
                <a:picLocks noChangeAspect="1" noChangeArrowheads="1"/>
              </p:cNvPicPr>
              <p:nvPr/>
            </p:nvPicPr>
            <p:blipFill>
              <a:blip r:embed="rId3">
                <a:lum bright="-15000" contrast="40000"/>
                <a:extLst>
                  <a:ext uri="{28A0092B-C50C-407E-A947-70E740481C1C}">
                    <a14:useLocalDpi xmlns:a14="http://schemas.microsoft.com/office/drawing/2010/main" val="0"/>
                  </a:ext>
                </a:extLst>
              </a:blip>
              <a:srcRect t="15033"/>
              <a:stretch>
                <a:fillRect/>
              </a:stretch>
            </p:blipFill>
            <p:spPr bwMode="auto">
              <a:xfrm>
                <a:off x="1821" y="16359"/>
                <a:ext cx="4863" cy="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rotWithShape="1">
              <a:blip r:embed="rId4">
                <a:lum bright="-15000" contrast="40000"/>
                <a:extLst>
                  <a:ext uri="{28A0092B-C50C-407E-A947-70E740481C1C}">
                    <a14:useLocalDpi xmlns:a14="http://schemas.microsoft.com/office/drawing/2010/main" val="0"/>
                  </a:ext>
                </a:extLst>
              </a:blip>
              <a:srcRect b="3704"/>
              <a:stretch/>
            </p:blipFill>
            <p:spPr bwMode="auto">
              <a:xfrm>
                <a:off x="1885" y="18247"/>
                <a:ext cx="3328" cy="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矩形 5"/>
            <p:cNvSpPr/>
            <p:nvPr/>
          </p:nvSpPr>
          <p:spPr>
            <a:xfrm>
              <a:off x="1456633" y="3243362"/>
              <a:ext cx="2144189" cy="861774"/>
            </a:xfrm>
            <a:prstGeom prst="rect">
              <a:avLst/>
            </a:prstGeom>
            <a:solidFill>
              <a:schemeClr val="bg1"/>
            </a:solidFill>
          </p:spPr>
          <p:txBody>
            <a:bodyPr wrap="square" lIns="0" tIns="0" rIns="0" bIns="0">
              <a:spAutoFit/>
            </a:bodyPr>
            <a:lstStyle/>
            <a:p>
              <a:pPr marL="323850" indent="-323850" algn="just"/>
              <a:r>
                <a:rPr lang="zh-TW" altLang="en-US" sz="2800">
                  <a:solidFill>
                    <a:srgbClr val="000000"/>
                  </a:solidFill>
                  <a:latin typeface="Times New Roman" panose="02020603050405020304" pitchFamily="18" charset="0"/>
                  <a:ea typeface="標楷體" pitchFamily="65" charset="-120"/>
                  <a:sym typeface="Wingdings" panose="05000000000000000000" pitchFamily="2" charset="2"/>
                </a:rPr>
                <a:t>取一不帶電的金屬塊甲</a:t>
              </a:r>
              <a:endParaRPr lang="zh-TW" altLang="en-US" sz="2800">
                <a:solidFill>
                  <a:srgbClr val="000000"/>
                </a:solidFill>
                <a:latin typeface="Times New Roman" panose="02020603050405020304" pitchFamily="18" charset="0"/>
                <a:ea typeface="標楷體" pitchFamily="65" charset="-120"/>
              </a:endParaRPr>
            </a:p>
          </p:txBody>
        </p:sp>
        <p:sp>
          <p:nvSpPr>
            <p:cNvPr id="7" name="矩形 6"/>
            <p:cNvSpPr/>
            <p:nvPr/>
          </p:nvSpPr>
          <p:spPr>
            <a:xfrm>
              <a:off x="3058269" y="2588768"/>
              <a:ext cx="1085106"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絕緣體</a:t>
              </a:r>
              <a:endParaRPr lang="zh-TW" altLang="en-US" sz="2800" b="1">
                <a:solidFill>
                  <a:srgbClr val="000000"/>
                </a:solidFill>
                <a:latin typeface="Times New Roman" panose="02020603050405020304" pitchFamily="18" charset="0"/>
                <a:ea typeface="標楷體" pitchFamily="65" charset="-120"/>
              </a:endParaRPr>
            </a:p>
          </p:txBody>
        </p:sp>
        <p:sp>
          <p:nvSpPr>
            <p:cNvPr id="8" name="矩形 7"/>
            <p:cNvSpPr/>
            <p:nvPr/>
          </p:nvSpPr>
          <p:spPr>
            <a:xfrm>
              <a:off x="5097220" y="2340544"/>
              <a:ext cx="1085106"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金屬棒</a:t>
              </a:r>
              <a:endParaRPr lang="zh-TW" altLang="en-US" sz="2800" b="1">
                <a:solidFill>
                  <a:srgbClr val="000000"/>
                </a:solidFill>
                <a:latin typeface="Times New Roman" panose="02020603050405020304" pitchFamily="18" charset="0"/>
                <a:ea typeface="標楷體" pitchFamily="65" charset="-120"/>
              </a:endParaRPr>
            </a:p>
          </p:txBody>
        </p:sp>
        <p:sp>
          <p:nvSpPr>
            <p:cNvPr id="9" name="矩形 8"/>
            <p:cNvSpPr/>
            <p:nvPr/>
          </p:nvSpPr>
          <p:spPr>
            <a:xfrm>
              <a:off x="2468320" y="2402860"/>
              <a:ext cx="379655"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甲</a:t>
              </a:r>
              <a:endParaRPr lang="zh-TW" altLang="en-US" sz="2800" b="1">
                <a:solidFill>
                  <a:srgbClr val="000000"/>
                </a:solidFill>
                <a:latin typeface="Times New Roman" panose="02020603050405020304" pitchFamily="18" charset="0"/>
                <a:ea typeface="標楷體" pitchFamily="65" charset="-120"/>
              </a:endParaRPr>
            </a:p>
          </p:txBody>
        </p:sp>
        <p:sp>
          <p:nvSpPr>
            <p:cNvPr id="10" name="矩形 9"/>
            <p:cNvSpPr/>
            <p:nvPr/>
          </p:nvSpPr>
          <p:spPr>
            <a:xfrm>
              <a:off x="4538661" y="2402860"/>
              <a:ext cx="379655"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甲</a:t>
              </a:r>
              <a:endParaRPr lang="zh-TW" altLang="en-US" sz="2800" b="1">
                <a:solidFill>
                  <a:srgbClr val="000000"/>
                </a:solidFill>
                <a:latin typeface="Times New Roman" panose="02020603050405020304" pitchFamily="18" charset="0"/>
                <a:ea typeface="標楷體" pitchFamily="65" charset="-120"/>
              </a:endParaRPr>
            </a:p>
          </p:txBody>
        </p:sp>
        <p:sp>
          <p:nvSpPr>
            <p:cNvPr id="11" name="矩形 10"/>
            <p:cNvSpPr/>
            <p:nvPr/>
          </p:nvSpPr>
          <p:spPr>
            <a:xfrm>
              <a:off x="6469233" y="2402860"/>
              <a:ext cx="379655"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甲</a:t>
              </a:r>
              <a:endParaRPr lang="zh-TW" altLang="en-US" sz="2800" b="1">
                <a:solidFill>
                  <a:srgbClr val="000000"/>
                </a:solidFill>
                <a:latin typeface="Times New Roman" panose="02020603050405020304" pitchFamily="18" charset="0"/>
                <a:ea typeface="標楷體" pitchFamily="65" charset="-120"/>
              </a:endParaRPr>
            </a:p>
          </p:txBody>
        </p:sp>
        <p:sp>
          <p:nvSpPr>
            <p:cNvPr id="12" name="矩形 11"/>
            <p:cNvSpPr/>
            <p:nvPr/>
          </p:nvSpPr>
          <p:spPr>
            <a:xfrm>
              <a:off x="3658435" y="3243362"/>
              <a:ext cx="2113742" cy="1292662"/>
            </a:xfrm>
            <a:prstGeom prst="rect">
              <a:avLst/>
            </a:prstGeom>
            <a:solidFill>
              <a:schemeClr val="bg1"/>
            </a:solidFill>
          </p:spPr>
          <p:txBody>
            <a:bodyPr wrap="square" lIns="0" tIns="0" rIns="0" bIns="0">
              <a:spAutoFit/>
            </a:bodyPr>
            <a:lstStyle/>
            <a:p>
              <a:pPr marL="323850" indent="-323850" algn="just"/>
              <a:r>
                <a:rPr lang="zh-TW" altLang="en-US" sz="2800">
                  <a:solidFill>
                    <a:srgbClr val="000000"/>
                  </a:solidFill>
                  <a:latin typeface="Times New Roman" panose="02020603050405020304" pitchFamily="18" charset="0"/>
                  <a:ea typeface="標楷體" pitchFamily="65" charset="-120"/>
                  <a:sym typeface="Wingdings" panose="05000000000000000000" pitchFamily="2" charset="2"/>
                </a:rPr>
                <a:t>將帶負電的金屬棒接觸金屬塊甲</a:t>
              </a:r>
              <a:endParaRPr lang="zh-TW" altLang="en-US" sz="2800">
                <a:solidFill>
                  <a:srgbClr val="000000"/>
                </a:solidFill>
                <a:latin typeface="Times New Roman" panose="02020603050405020304" pitchFamily="18" charset="0"/>
                <a:ea typeface="標楷體" pitchFamily="65" charset="-120"/>
              </a:endParaRPr>
            </a:p>
          </p:txBody>
        </p:sp>
        <p:sp>
          <p:nvSpPr>
            <p:cNvPr id="13" name="矩形 12"/>
            <p:cNvSpPr/>
            <p:nvPr/>
          </p:nvSpPr>
          <p:spPr>
            <a:xfrm>
              <a:off x="5810740" y="3243362"/>
              <a:ext cx="2113742" cy="430887"/>
            </a:xfrm>
            <a:prstGeom prst="rect">
              <a:avLst/>
            </a:prstGeom>
            <a:solidFill>
              <a:schemeClr val="bg1"/>
            </a:solidFill>
          </p:spPr>
          <p:txBody>
            <a:bodyPr wrap="square" lIns="0" tIns="0" rIns="0" bIns="0">
              <a:spAutoFit/>
            </a:bodyPr>
            <a:lstStyle/>
            <a:p>
              <a:pPr marL="323850" indent="-323850" algn="just"/>
              <a:r>
                <a:rPr lang="zh-TW" altLang="en-US" sz="2800">
                  <a:solidFill>
                    <a:srgbClr val="000000"/>
                  </a:solidFill>
                  <a:latin typeface="Times New Roman" panose="02020603050405020304" pitchFamily="18" charset="0"/>
                  <a:ea typeface="標楷體" pitchFamily="65" charset="-120"/>
                  <a:sym typeface="Wingdings" panose="05000000000000000000" pitchFamily="2" charset="2"/>
                </a:rPr>
                <a:t>移走金屬棒</a:t>
              </a:r>
              <a:endParaRPr lang="zh-TW" altLang="en-US" sz="2800">
                <a:solidFill>
                  <a:srgbClr val="000000"/>
                </a:solidFill>
                <a:latin typeface="Times New Roman" panose="02020603050405020304" pitchFamily="18" charset="0"/>
                <a:ea typeface="標楷體" pitchFamily="65" charset="-120"/>
              </a:endParaRPr>
            </a:p>
          </p:txBody>
        </p:sp>
        <p:sp>
          <p:nvSpPr>
            <p:cNvPr id="14" name="矩形 13"/>
            <p:cNvSpPr/>
            <p:nvPr/>
          </p:nvSpPr>
          <p:spPr>
            <a:xfrm>
              <a:off x="830762" y="5829165"/>
              <a:ext cx="2877242" cy="430887"/>
            </a:xfrm>
            <a:prstGeom prst="rect">
              <a:avLst/>
            </a:prstGeom>
            <a:solidFill>
              <a:schemeClr val="bg1"/>
            </a:solidFill>
          </p:spPr>
          <p:txBody>
            <a:bodyPr wrap="square" lIns="0" tIns="0" rIns="0" bIns="0">
              <a:spAutoFit/>
            </a:bodyPr>
            <a:lstStyle/>
            <a:p>
              <a:pPr marL="323850" indent="-323850" algn="just"/>
              <a:r>
                <a:rPr lang="zh-TW" altLang="en-US" sz="2800">
                  <a:solidFill>
                    <a:srgbClr val="000000"/>
                  </a:solidFill>
                  <a:latin typeface="Times New Roman" panose="02020603050405020304" pitchFamily="18" charset="0"/>
                  <a:ea typeface="標楷體" pitchFamily="65" charset="-120"/>
                  <a:sym typeface="Wingdings" panose="05000000000000000000" pitchFamily="2" charset="2"/>
                </a:rPr>
                <a:t>將兩金屬塊接觸</a:t>
              </a:r>
              <a:endParaRPr lang="zh-TW" altLang="en-US" sz="2800">
                <a:solidFill>
                  <a:srgbClr val="000000"/>
                </a:solidFill>
                <a:latin typeface="Times New Roman" panose="02020603050405020304" pitchFamily="18" charset="0"/>
                <a:ea typeface="標楷體" pitchFamily="65" charset="-120"/>
              </a:endParaRPr>
            </a:p>
          </p:txBody>
        </p:sp>
        <p:sp>
          <p:nvSpPr>
            <p:cNvPr id="15" name="矩形 14"/>
            <p:cNvSpPr/>
            <p:nvPr/>
          </p:nvSpPr>
          <p:spPr>
            <a:xfrm>
              <a:off x="2716941" y="5145897"/>
              <a:ext cx="1085106"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絕緣體</a:t>
              </a:r>
              <a:endParaRPr lang="zh-TW" altLang="en-US" sz="2800" b="1">
                <a:solidFill>
                  <a:srgbClr val="000000"/>
                </a:solidFill>
                <a:latin typeface="Times New Roman" panose="02020603050405020304" pitchFamily="18" charset="0"/>
                <a:ea typeface="標楷體" pitchFamily="65" charset="-120"/>
              </a:endParaRPr>
            </a:p>
          </p:txBody>
        </p:sp>
        <p:sp>
          <p:nvSpPr>
            <p:cNvPr id="16" name="矩形 15"/>
            <p:cNvSpPr/>
            <p:nvPr/>
          </p:nvSpPr>
          <p:spPr>
            <a:xfrm>
              <a:off x="3734193" y="5829164"/>
              <a:ext cx="2877242" cy="430887"/>
            </a:xfrm>
            <a:prstGeom prst="rect">
              <a:avLst/>
            </a:prstGeom>
            <a:solidFill>
              <a:schemeClr val="bg1"/>
            </a:solidFill>
          </p:spPr>
          <p:txBody>
            <a:bodyPr wrap="square" lIns="0" tIns="0" rIns="0" bIns="0">
              <a:spAutoFit/>
            </a:bodyPr>
            <a:lstStyle/>
            <a:p>
              <a:pPr marL="323850" indent="-323850" algn="just"/>
              <a:r>
                <a:rPr lang="zh-TW" altLang="en-US" sz="2800">
                  <a:solidFill>
                    <a:srgbClr val="000000"/>
                  </a:solidFill>
                  <a:latin typeface="Times New Roman" panose="02020603050405020304" pitchFamily="18" charset="0"/>
                  <a:ea typeface="標楷體" pitchFamily="65" charset="-120"/>
                  <a:sym typeface="Wingdings" panose="05000000000000000000" pitchFamily="2" charset="2"/>
                </a:rPr>
                <a:t>分開兩金屬塊</a:t>
              </a:r>
              <a:endParaRPr lang="zh-TW" altLang="en-US" sz="2800">
                <a:solidFill>
                  <a:srgbClr val="000000"/>
                </a:solidFill>
                <a:latin typeface="Times New Roman" panose="02020603050405020304" pitchFamily="18" charset="0"/>
                <a:ea typeface="標楷體" pitchFamily="65" charset="-120"/>
              </a:endParaRPr>
            </a:p>
          </p:txBody>
        </p:sp>
      </p:grpSp>
      <p:sp>
        <p:nvSpPr>
          <p:cNvPr id="3" name="矩形 2"/>
          <p:cNvSpPr>
            <a:spLocks noChangeArrowheads="1"/>
          </p:cNvSpPr>
          <p:nvPr/>
        </p:nvSpPr>
        <p:spPr bwMode="auto">
          <a:xfrm>
            <a:off x="323849" y="549275"/>
            <a:ext cx="8429625" cy="1717393"/>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29</a:t>
            </a:r>
            <a:r>
              <a:rPr lang="zh-TW" altLang="en-US" sz="3200" dirty="0">
                <a:solidFill>
                  <a:srgbClr val="000000"/>
                </a:solidFill>
                <a:latin typeface="Times New Roman"/>
                <a:ea typeface="標楷體" pitchFamily="65" charset="-120"/>
              </a:rPr>
              <a:t>將甲、乙兩不帶電金屬塊進行圖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十二</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中的實驗步驟，關於步驟</a:t>
            </a:r>
            <a:r>
              <a:rPr lang="zh-TW" altLang="en-US" sz="3200" dirty="0">
                <a:solidFill>
                  <a:srgbClr val="000000"/>
                </a:solidFill>
                <a:latin typeface="Times New Roman"/>
                <a:ea typeface="標楷體" pitchFamily="65" charset="-120"/>
                <a:sym typeface="Wingdings" panose="05000000000000000000" pitchFamily="2" charset="2"/>
              </a:rPr>
              <a:t></a:t>
            </a:r>
            <a:r>
              <a:rPr lang="zh-TW" altLang="en-US" sz="3200" dirty="0">
                <a:solidFill>
                  <a:srgbClr val="000000"/>
                </a:solidFill>
                <a:latin typeface="Times New Roman"/>
                <a:ea typeface="標楷體" pitchFamily="65" charset="-120"/>
              </a:rPr>
              <a:t>中兩金屬塊的電性，應為下列何者？</a:t>
            </a:r>
          </a:p>
        </p:txBody>
      </p:sp>
    </p:spTree>
    <p:extLst>
      <p:ext uri="{BB962C8B-B14F-4D97-AF65-F5344CB8AC3E}">
        <p14:creationId xmlns:p14="http://schemas.microsoft.com/office/powerpoint/2010/main" val="3107335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404664"/>
            <a:ext cx="8229600" cy="4525963"/>
          </a:xfrm>
        </p:spPr>
        <p:txBody>
          <a:bodyPr/>
          <a:lstStyle/>
          <a:p>
            <a:pPr marL="762000" indent="-762000" algn="just">
              <a:lnSpc>
                <a:spcPct val="115000"/>
              </a:lnSpc>
              <a:spcAft>
                <a:spcPts val="240"/>
              </a:spcAft>
              <a:tabLst>
                <a:tab pos="684530" algn="r"/>
                <a:tab pos="1431290" algn="l"/>
                <a:tab pos="2302510" algn="l"/>
                <a:tab pos="3182620" algn="l"/>
              </a:tabLst>
            </a:pPr>
            <a:r>
              <a:rPr lang="zh-TW" altLang="zh-TW" dirty="0">
                <a:solidFill>
                  <a:srgbClr val="FF0000"/>
                </a:solidFill>
                <a:latin typeface="Times New Roman"/>
              </a:rPr>
              <a:t>試題解析：</a:t>
            </a:r>
            <a:r>
              <a:rPr lang="en-US" altLang="zh-TW" dirty="0">
                <a:solidFill>
                  <a:srgbClr val="FF0000"/>
                </a:solidFill>
                <a:latin typeface="Times New Roman"/>
              </a:rPr>
              <a:t>(A)</a:t>
            </a:r>
            <a:r>
              <a:rPr lang="zh-TW" altLang="zh-TW" dirty="0">
                <a:solidFill>
                  <a:srgbClr val="FF0000"/>
                </a:solidFill>
                <a:latin typeface="Times New Roman"/>
              </a:rPr>
              <a:t>由表</a:t>
            </a:r>
            <a:r>
              <a:rPr lang="en-US" altLang="zh-TW" dirty="0">
                <a:solidFill>
                  <a:srgbClr val="FF0000"/>
                </a:solidFill>
                <a:latin typeface="Times New Roman"/>
              </a:rPr>
              <a:t>(</a:t>
            </a:r>
            <a:r>
              <a:rPr lang="zh-TW" altLang="zh-TW" dirty="0">
                <a:solidFill>
                  <a:srgbClr val="FF0000"/>
                </a:solidFill>
                <a:latin typeface="Times New Roman"/>
              </a:rPr>
              <a:t>十</a:t>
            </a:r>
            <a:r>
              <a:rPr lang="en-US" altLang="zh-TW" dirty="0">
                <a:solidFill>
                  <a:srgbClr val="FF0000"/>
                </a:solidFill>
                <a:latin typeface="Times New Roman"/>
              </a:rPr>
              <a:t>)</a:t>
            </a:r>
            <a:r>
              <a:rPr lang="zh-TW" altLang="zh-TW" dirty="0">
                <a:solidFill>
                  <a:srgbClr val="FF0000"/>
                </a:solidFill>
                <a:latin typeface="Times New Roman"/>
              </a:rPr>
              <a:t>可知溫度愈高，收集氣體愈多，代表微生物活性升高。</a:t>
            </a:r>
            <a:r>
              <a:rPr lang="en-US" altLang="zh-TW" dirty="0">
                <a:solidFill>
                  <a:srgbClr val="FF0000"/>
                </a:solidFill>
                <a:latin typeface="Times New Roman"/>
              </a:rPr>
              <a:t>(B)</a:t>
            </a:r>
            <a:r>
              <a:rPr lang="zh-TW" altLang="zh-TW" dirty="0">
                <a:solidFill>
                  <a:srgbClr val="FF0000"/>
                </a:solidFill>
                <a:latin typeface="Times New Roman"/>
              </a:rPr>
              <a:t>可以使用排水集氣法收集到的氣體，表示其難溶於水。</a:t>
            </a:r>
            <a:r>
              <a:rPr lang="en-US" altLang="zh-TW" dirty="0">
                <a:solidFill>
                  <a:srgbClr val="FF0000"/>
                </a:solidFill>
                <a:latin typeface="Times New Roman"/>
              </a:rPr>
              <a:t>(C)</a:t>
            </a:r>
            <a:r>
              <a:rPr lang="zh-TW" altLang="zh-TW" dirty="0">
                <a:solidFill>
                  <a:srgbClr val="FF0000"/>
                </a:solidFill>
                <a:latin typeface="Times New Roman"/>
              </a:rPr>
              <a:t>無任何數據顯示此推論是否正確。</a:t>
            </a:r>
            <a:r>
              <a:rPr lang="en-US" altLang="zh-TW" dirty="0">
                <a:solidFill>
                  <a:srgbClr val="FF0000"/>
                </a:solidFill>
                <a:latin typeface="Times New Roman"/>
              </a:rPr>
              <a:t>(D)</a:t>
            </a:r>
            <a:r>
              <a:rPr lang="zh-TW" altLang="zh-TW" dirty="0">
                <a:solidFill>
                  <a:srgbClr val="FF0000"/>
                </a:solidFill>
                <a:latin typeface="Times New Roman"/>
              </a:rPr>
              <a:t>收集到的氣體愈多，代表反應速率愈快。</a:t>
            </a:r>
            <a:endParaRPr lang="zh-TW" altLang="zh-TW" dirty="0">
              <a:latin typeface="Times New Roman"/>
              <a:ea typeface="標楷體"/>
            </a:endParaRPr>
          </a:p>
          <a:p>
            <a:pPr marL="762000" indent="-762000" algn="just">
              <a:lnSpc>
                <a:spcPct val="120000"/>
              </a:lnSpc>
              <a:spcAft>
                <a:spcPts val="24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D</a:t>
            </a:r>
            <a:r>
              <a:rPr lang="zh-TW" altLang="zh-TW" dirty="0">
                <a:solidFill>
                  <a:srgbClr val="FF0000"/>
                </a:solidFill>
                <a:latin typeface="Times New Roman"/>
              </a:rPr>
              <a:t>】</a:t>
            </a:r>
            <a:endParaRPr lang="zh-TW" altLang="zh-TW" dirty="0">
              <a:latin typeface="Times New Roman"/>
              <a:ea typeface="標楷體"/>
            </a:endParaRPr>
          </a:p>
          <a:p>
            <a:endParaRPr lang="zh-TW" altLang="en-US" dirty="0"/>
          </a:p>
        </p:txBody>
      </p:sp>
    </p:spTree>
    <p:extLst>
      <p:ext uri="{BB962C8B-B14F-4D97-AF65-F5344CB8AC3E}">
        <p14:creationId xmlns:p14="http://schemas.microsoft.com/office/powerpoint/2010/main" val="3935374350"/>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2221377"/>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	(A)</a:t>
            </a:r>
            <a:r>
              <a:rPr lang="zh-TW" altLang="en-US" sz="3200">
                <a:solidFill>
                  <a:srgbClr val="000000"/>
                </a:solidFill>
                <a:latin typeface="Times New Roman"/>
                <a:ea typeface="標楷體" pitchFamily="65" charset="-120"/>
              </a:rPr>
              <a:t>甲：帶正電，乙：帶正電</a:t>
            </a:r>
          </a:p>
          <a:p>
            <a:pPr marL="541338" indent="-541338" algn="just">
              <a:lnSpc>
                <a:spcPct val="110000"/>
              </a:lnSpc>
            </a:pPr>
            <a:r>
              <a:rPr lang="en-US" altLang="zh-TW" sz="3200">
                <a:solidFill>
                  <a:srgbClr val="000000"/>
                </a:solidFill>
                <a:latin typeface="Times New Roman"/>
                <a:ea typeface="標楷體" pitchFamily="65" charset="-120"/>
              </a:rPr>
              <a:t>	(B)</a:t>
            </a:r>
            <a:r>
              <a:rPr lang="zh-TW" altLang="en-US" sz="3200">
                <a:solidFill>
                  <a:srgbClr val="000000"/>
                </a:solidFill>
                <a:latin typeface="Times New Roman"/>
                <a:ea typeface="標楷體" pitchFamily="65" charset="-120"/>
              </a:rPr>
              <a:t>甲：帶正電，乙：帶負電</a:t>
            </a:r>
          </a:p>
          <a:p>
            <a:pPr marL="541338" indent="-541338" algn="just">
              <a:lnSpc>
                <a:spcPct val="110000"/>
              </a:lnSpc>
            </a:pPr>
            <a:r>
              <a:rPr lang="en-US" altLang="zh-TW" sz="3200">
                <a:solidFill>
                  <a:srgbClr val="000000"/>
                </a:solidFill>
                <a:latin typeface="Times New Roman"/>
                <a:ea typeface="標楷體" pitchFamily="65" charset="-120"/>
              </a:rPr>
              <a:t>	(C)</a:t>
            </a:r>
            <a:r>
              <a:rPr lang="zh-TW" altLang="en-US" sz="3200">
                <a:solidFill>
                  <a:srgbClr val="000000"/>
                </a:solidFill>
                <a:latin typeface="Times New Roman"/>
                <a:ea typeface="標楷體" pitchFamily="65" charset="-120"/>
              </a:rPr>
              <a:t>甲：帶負電，乙：帶正電</a:t>
            </a:r>
          </a:p>
          <a:p>
            <a:pPr marL="541338" indent="-541338" algn="just">
              <a:lnSpc>
                <a:spcPct val="110000"/>
              </a:lnSpc>
            </a:pPr>
            <a:r>
              <a:rPr lang="en-US" altLang="zh-TW" sz="3200">
                <a:solidFill>
                  <a:srgbClr val="000000"/>
                </a:solidFill>
                <a:latin typeface="Times New Roman"/>
                <a:ea typeface="標楷體" pitchFamily="65" charset="-120"/>
              </a:rPr>
              <a:t>	(D)</a:t>
            </a:r>
            <a:r>
              <a:rPr lang="zh-TW" altLang="en-US" sz="3200">
                <a:solidFill>
                  <a:srgbClr val="000000"/>
                </a:solidFill>
                <a:latin typeface="Times New Roman"/>
                <a:ea typeface="標楷體" pitchFamily="65" charset="-120"/>
              </a:rPr>
              <a:t>甲：帶負電，乙：帶負電</a:t>
            </a:r>
          </a:p>
        </p:txBody>
      </p:sp>
    </p:spTree>
    <p:extLst>
      <p:ext uri="{BB962C8B-B14F-4D97-AF65-F5344CB8AC3E}">
        <p14:creationId xmlns:p14="http://schemas.microsoft.com/office/powerpoint/2010/main" val="3535907451"/>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8313" y="476250"/>
            <a:ext cx="8229600" cy="1439863"/>
          </a:xfrm>
        </p:spPr>
        <p:txBody>
          <a:bodyPr/>
          <a:lstStyle/>
          <a:p>
            <a:r>
              <a:rPr lang="zh-TW" altLang="en-US" sz="6000">
                <a:solidFill>
                  <a:srgbClr val="FF0000"/>
                </a:solidFill>
                <a:ea typeface="華康勘亭流" pitchFamily="65" charset="-120"/>
              </a:rPr>
              <a:t>基本電路</a:t>
            </a:r>
          </a:p>
        </p:txBody>
      </p:sp>
      <p:sp>
        <p:nvSpPr>
          <p:cNvPr id="82947" name="Rectangle 3"/>
          <p:cNvSpPr>
            <a:spLocks noGrp="1" noChangeArrowheads="1"/>
          </p:cNvSpPr>
          <p:nvPr>
            <p:ph type="body" idx="1"/>
          </p:nvPr>
        </p:nvSpPr>
        <p:spPr>
          <a:xfrm>
            <a:off x="457200" y="2060575"/>
            <a:ext cx="8229600" cy="4065588"/>
          </a:xfrm>
        </p:spPr>
        <p:txBody>
          <a:bodyPr/>
          <a:lstStyle/>
          <a:p>
            <a:pPr>
              <a:lnSpc>
                <a:spcPct val="90000"/>
              </a:lnSpc>
            </a:pPr>
            <a:r>
              <a:rPr lang="zh-TW" altLang="en-US">
                <a:solidFill>
                  <a:srgbClr val="0066FF"/>
                </a:solidFill>
                <a:ea typeface="華康中圓體" pitchFamily="49" charset="-120"/>
              </a:rPr>
              <a:t>電壓</a:t>
            </a:r>
          </a:p>
          <a:p>
            <a:pPr>
              <a:lnSpc>
                <a:spcPct val="90000"/>
              </a:lnSpc>
            </a:pPr>
            <a:r>
              <a:rPr lang="zh-TW" altLang="en-US">
                <a:solidFill>
                  <a:srgbClr val="0066FF"/>
                </a:solidFill>
                <a:ea typeface="華康中圓體" pitchFamily="49" charset="-120"/>
              </a:rPr>
              <a:t>電流</a:t>
            </a:r>
          </a:p>
          <a:p>
            <a:pPr>
              <a:lnSpc>
                <a:spcPct val="90000"/>
              </a:lnSpc>
            </a:pPr>
            <a:r>
              <a:rPr lang="zh-TW" altLang="en-US">
                <a:solidFill>
                  <a:srgbClr val="0066FF"/>
                </a:solidFill>
                <a:ea typeface="華康中圓體" pitchFamily="49" charset="-120"/>
              </a:rPr>
              <a:t>電阻</a:t>
            </a:r>
          </a:p>
          <a:p>
            <a:pPr>
              <a:lnSpc>
                <a:spcPct val="90000"/>
              </a:lnSpc>
            </a:pPr>
            <a:r>
              <a:rPr lang="zh-TW" altLang="en-US">
                <a:solidFill>
                  <a:srgbClr val="0066FF"/>
                </a:solidFill>
                <a:ea typeface="華康中圓體" pitchFamily="49" charset="-120"/>
              </a:rPr>
              <a:t>歐姆定律</a:t>
            </a:r>
          </a:p>
          <a:p>
            <a:pPr>
              <a:lnSpc>
                <a:spcPct val="90000"/>
              </a:lnSpc>
            </a:pPr>
            <a:r>
              <a:rPr lang="zh-TW" altLang="en-US">
                <a:solidFill>
                  <a:srgbClr val="0066FF"/>
                </a:solidFill>
                <a:ea typeface="華康中圓體" pitchFamily="49" charset="-120"/>
              </a:rPr>
              <a:t>電阻定律</a:t>
            </a:r>
          </a:p>
          <a:p>
            <a:pPr>
              <a:lnSpc>
                <a:spcPct val="90000"/>
              </a:lnSpc>
            </a:pPr>
            <a:r>
              <a:rPr kumimoji="0" lang="zh-TW" altLang="en-US">
                <a:solidFill>
                  <a:srgbClr val="0066FF"/>
                </a:solidFill>
                <a:ea typeface="華康中圓體" pitchFamily="49" charset="-120"/>
              </a:rPr>
              <a:t>電阻串聯並聯</a:t>
            </a:r>
          </a:p>
          <a:p>
            <a:pPr>
              <a:lnSpc>
                <a:spcPct val="90000"/>
              </a:lnSpc>
            </a:pPr>
            <a:r>
              <a:rPr kumimoji="0" lang="zh-TW" altLang="en-US">
                <a:solidFill>
                  <a:srgbClr val="0066FF"/>
                </a:solidFill>
                <a:ea typeface="華康中圓體" pitchFamily="49" charset="-120"/>
              </a:rPr>
              <a:t>電功率</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539750" y="260350"/>
            <a:ext cx="8229600" cy="3455988"/>
          </a:xfrm>
        </p:spPr>
        <p:txBody>
          <a:bodyPr/>
          <a:lstStyle/>
          <a:p>
            <a:r>
              <a:rPr kumimoji="0" lang="en-US" altLang="zh-TW" sz="2800">
                <a:solidFill>
                  <a:srgbClr val="FF0000"/>
                </a:solidFill>
              </a:rPr>
              <a:t>103</a:t>
            </a:r>
            <a:r>
              <a:rPr kumimoji="0" lang="zh-TW" altLang="en-US" sz="2600"/>
              <a:t>老</a:t>
            </a:r>
            <a:r>
              <a:rPr lang="zh-TW" altLang="en-US" sz="2600"/>
              <a:t>師要求同學將手中的材料連接成如附圖所示的電路裝置，小芬完成後觀察到燈泡發光，伏特計與安培計也都發生偏轉，正當她想記錄下她所觀察的讀數時，卻不小心碰撞了線路，結果燈泡熄滅，但伏特計與安培計的讀數仍不為零。甲、乙、丙、丁哪一個位置的導線鬆脫形成斷路，才會造成上述情況？（所使用的伏特計與安培計均已歸零） </a:t>
            </a:r>
            <a:r>
              <a:rPr lang="en-US" altLang="zh-TW" sz="2600"/>
              <a:t>(A)</a:t>
            </a:r>
            <a:r>
              <a:rPr lang="zh-TW" altLang="en-US" sz="2600"/>
              <a:t>甲　</a:t>
            </a:r>
            <a:r>
              <a:rPr lang="en-US" altLang="zh-TW" sz="2600"/>
              <a:t>(B)</a:t>
            </a:r>
            <a:r>
              <a:rPr lang="zh-TW" altLang="en-US" sz="2600"/>
              <a:t>乙　</a:t>
            </a:r>
            <a:r>
              <a:rPr lang="en-US" altLang="zh-TW" sz="2600"/>
              <a:t>(C)</a:t>
            </a:r>
            <a:r>
              <a:rPr lang="zh-TW" altLang="en-US" sz="2600"/>
              <a:t>丙　</a:t>
            </a:r>
            <a:r>
              <a:rPr lang="en-US" altLang="zh-TW" sz="2600"/>
              <a:t>(D)</a:t>
            </a:r>
            <a:r>
              <a:rPr lang="zh-TW" altLang="en-US" sz="2600"/>
              <a:t>丁</a:t>
            </a:r>
            <a:r>
              <a:rPr lang="zh-TW" altLang="en-US" sz="2800"/>
              <a:t> </a:t>
            </a:r>
          </a:p>
        </p:txBody>
      </p:sp>
      <p:pic>
        <p:nvPicPr>
          <p:cNvPr id="20484" name="Picture 4" descr="Y8F35A0-K-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644900"/>
            <a:ext cx="417671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5"/>
          <p:cNvSpPr>
            <a:spLocks noChangeArrowheads="1"/>
          </p:cNvSpPr>
          <p:nvPr/>
        </p:nvSpPr>
        <p:spPr bwMode="auto">
          <a:xfrm>
            <a:off x="6877050" y="5472113"/>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B</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ppt_x"/>
                                          </p:val>
                                        </p:tav>
                                        <p:tav tm="100000">
                                          <p:val>
                                            <p:strVal val="#ppt_x"/>
                                          </p:val>
                                        </p:tav>
                                      </p:tavLst>
                                    </p:anim>
                                    <p:anim calcmode="lin" valueType="num">
                                      <p:cBhvr additive="base">
                                        <p:cTn id="8"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395288" y="404813"/>
            <a:ext cx="8229600" cy="1439862"/>
          </a:xfrm>
        </p:spPr>
        <p:txBody>
          <a:bodyPr/>
          <a:lstStyle/>
          <a:p>
            <a:pPr>
              <a:lnSpc>
                <a:spcPct val="90000"/>
              </a:lnSpc>
            </a:pPr>
            <a:r>
              <a:rPr lang="en-US" altLang="zh-TW" sz="2800">
                <a:solidFill>
                  <a:srgbClr val="FF0000"/>
                </a:solidFill>
              </a:rPr>
              <a:t>104</a:t>
            </a:r>
          </a:p>
          <a:p>
            <a:pPr>
              <a:lnSpc>
                <a:spcPct val="90000"/>
              </a:lnSpc>
            </a:pPr>
            <a:r>
              <a:rPr lang="zh-TW" altLang="en-US" sz="2800"/>
              <a:t>若以箭頭方向表示電流方向，則下列選項中哪一個電路裝置表示的電流方向正確？ </a:t>
            </a:r>
          </a:p>
        </p:txBody>
      </p:sp>
      <p:pic>
        <p:nvPicPr>
          <p:cNvPr id="165891" name="Picture 3" descr="Y8ML2A0-K-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773238"/>
            <a:ext cx="2160588" cy="1957387"/>
          </a:xfrm>
          <a:prstGeom prst="rect">
            <a:avLst/>
          </a:prstGeom>
          <a:noFill/>
          <a:extLst>
            <a:ext uri="{909E8E84-426E-40DD-AFC4-6F175D3DCCD1}">
              <a14:hiddenFill xmlns:a14="http://schemas.microsoft.com/office/drawing/2010/main">
                <a:solidFill>
                  <a:srgbClr val="FFFFFF"/>
                </a:solidFill>
              </a14:hiddenFill>
            </a:ext>
          </a:extLst>
        </p:spPr>
      </p:pic>
      <p:pic>
        <p:nvPicPr>
          <p:cNvPr id="165892" name="Picture 4" descr="Y8ML2A0-K-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844675"/>
            <a:ext cx="2232025" cy="1760538"/>
          </a:xfrm>
          <a:prstGeom prst="rect">
            <a:avLst/>
          </a:prstGeom>
          <a:noFill/>
          <a:extLst>
            <a:ext uri="{909E8E84-426E-40DD-AFC4-6F175D3DCCD1}">
              <a14:hiddenFill xmlns:a14="http://schemas.microsoft.com/office/drawing/2010/main">
                <a:solidFill>
                  <a:srgbClr val="FFFFFF"/>
                </a:solidFill>
              </a14:hiddenFill>
            </a:ext>
          </a:extLst>
        </p:spPr>
      </p:pic>
      <p:pic>
        <p:nvPicPr>
          <p:cNvPr id="165893" name="Picture 5" descr="Y8ML2A0-K-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4108450"/>
            <a:ext cx="2089150" cy="1893888"/>
          </a:xfrm>
          <a:prstGeom prst="rect">
            <a:avLst/>
          </a:prstGeom>
          <a:noFill/>
          <a:extLst>
            <a:ext uri="{909E8E84-426E-40DD-AFC4-6F175D3DCCD1}">
              <a14:hiddenFill xmlns:a14="http://schemas.microsoft.com/office/drawing/2010/main">
                <a:solidFill>
                  <a:srgbClr val="FFFFFF"/>
                </a:solidFill>
              </a14:hiddenFill>
            </a:ext>
          </a:extLst>
        </p:spPr>
      </p:pic>
      <p:pic>
        <p:nvPicPr>
          <p:cNvPr id="165894" name="Picture 6" descr="Y8ML2A0-K-4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4149725"/>
            <a:ext cx="2016125" cy="1825625"/>
          </a:xfrm>
          <a:prstGeom prst="rect">
            <a:avLst/>
          </a:prstGeom>
          <a:noFill/>
          <a:extLst>
            <a:ext uri="{909E8E84-426E-40DD-AFC4-6F175D3DCCD1}">
              <a14:hiddenFill xmlns:a14="http://schemas.microsoft.com/office/drawing/2010/main">
                <a:solidFill>
                  <a:srgbClr val="FFFFFF"/>
                </a:solidFill>
              </a14:hiddenFill>
            </a:ext>
          </a:extLst>
        </p:spPr>
      </p:pic>
      <p:sp>
        <p:nvSpPr>
          <p:cNvPr id="165895" name="Rectangle 7"/>
          <p:cNvSpPr>
            <a:spLocks noChangeArrowheads="1"/>
          </p:cNvSpPr>
          <p:nvPr/>
        </p:nvSpPr>
        <p:spPr bwMode="auto">
          <a:xfrm>
            <a:off x="755650" y="1816100"/>
            <a:ext cx="792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Clr>
                <a:schemeClr val="tx1"/>
              </a:buClr>
              <a:buSzPct val="100000"/>
            </a:pPr>
            <a:r>
              <a:rPr lang="en-US" altLang="zh-TW">
                <a:solidFill>
                  <a:srgbClr val="000000"/>
                </a:solidFill>
                <a:latin typeface="Times New Roman" pitchFamily="18" charset="0"/>
                <a:cs typeface="Times New Roman" pitchFamily="18" charset="0"/>
              </a:rPr>
              <a:t>(A) </a:t>
            </a:r>
            <a:endParaRPr lang="en-US" altLang="zh-TW"/>
          </a:p>
        </p:txBody>
      </p:sp>
      <p:sp>
        <p:nvSpPr>
          <p:cNvPr id="165896" name="Rectangle 8"/>
          <p:cNvSpPr>
            <a:spLocks noChangeArrowheads="1"/>
          </p:cNvSpPr>
          <p:nvPr/>
        </p:nvSpPr>
        <p:spPr bwMode="auto">
          <a:xfrm>
            <a:off x="4859338" y="1727200"/>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1200">
                <a:solidFill>
                  <a:srgbClr val="000000"/>
                </a:solidFill>
                <a:latin typeface="Times New Roman" pitchFamily="18" charset="0"/>
                <a:cs typeface="Times New Roman" pitchFamily="18" charset="0"/>
              </a:rPr>
              <a:t>　</a:t>
            </a:r>
            <a:r>
              <a:rPr lang="en-US" altLang="zh-TW">
                <a:solidFill>
                  <a:srgbClr val="000000"/>
                </a:solidFill>
                <a:latin typeface="Times New Roman" pitchFamily="18" charset="0"/>
                <a:cs typeface="Times New Roman" pitchFamily="18" charset="0"/>
              </a:rPr>
              <a:t>(B)</a:t>
            </a:r>
            <a:r>
              <a:rPr lang="en-US" altLang="zh-TW" sz="1200">
                <a:solidFill>
                  <a:srgbClr val="000000"/>
                </a:solidFill>
                <a:latin typeface="Times New Roman" pitchFamily="18" charset="0"/>
                <a:cs typeface="Times New Roman" pitchFamily="18" charset="0"/>
              </a:rPr>
              <a:t> </a:t>
            </a:r>
            <a:endParaRPr lang="en-US" altLang="zh-TW"/>
          </a:p>
        </p:txBody>
      </p:sp>
      <p:sp>
        <p:nvSpPr>
          <p:cNvPr id="165897" name="Rectangle 9"/>
          <p:cNvSpPr>
            <a:spLocks noChangeArrowheads="1"/>
          </p:cNvSpPr>
          <p:nvPr/>
        </p:nvSpPr>
        <p:spPr bwMode="auto">
          <a:xfrm>
            <a:off x="755650" y="4030663"/>
            <a:ext cx="774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000000"/>
                </a:solidFill>
                <a:latin typeface="Times New Roman" pitchFamily="18" charset="0"/>
                <a:cs typeface="Times New Roman" pitchFamily="18" charset="0"/>
              </a:rPr>
              <a:t>　</a:t>
            </a:r>
            <a:r>
              <a:rPr lang="en-US" altLang="zh-TW">
                <a:solidFill>
                  <a:srgbClr val="000000"/>
                </a:solidFill>
                <a:latin typeface="Times New Roman" pitchFamily="18" charset="0"/>
                <a:cs typeface="Times New Roman" pitchFamily="18" charset="0"/>
              </a:rPr>
              <a:t>(C) </a:t>
            </a:r>
            <a:endParaRPr lang="en-US" altLang="zh-TW"/>
          </a:p>
        </p:txBody>
      </p:sp>
      <p:sp>
        <p:nvSpPr>
          <p:cNvPr id="165898" name="Rectangle 10"/>
          <p:cNvSpPr>
            <a:spLocks noChangeArrowheads="1"/>
          </p:cNvSpPr>
          <p:nvPr/>
        </p:nvSpPr>
        <p:spPr bwMode="auto">
          <a:xfrm>
            <a:off x="4603750" y="4391025"/>
            <a:ext cx="78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000000"/>
                </a:solidFill>
                <a:latin typeface="Times New Roman" pitchFamily="18" charset="0"/>
                <a:cs typeface="Times New Roman" pitchFamily="18" charset="0"/>
              </a:rPr>
              <a:t>　</a:t>
            </a:r>
            <a:r>
              <a:rPr lang="en-US" altLang="zh-TW">
                <a:solidFill>
                  <a:srgbClr val="000000"/>
                </a:solidFill>
                <a:latin typeface="Times New Roman" pitchFamily="18" charset="0"/>
                <a:cs typeface="Times New Roman" pitchFamily="18" charset="0"/>
              </a:rPr>
              <a:t>(D) </a:t>
            </a:r>
            <a:endParaRPr lang="en-US" altLang="zh-TW"/>
          </a:p>
        </p:txBody>
      </p:sp>
      <p:sp>
        <p:nvSpPr>
          <p:cNvPr id="165899" name="Rectangle 11"/>
          <p:cNvSpPr>
            <a:spLocks noChangeArrowheads="1"/>
          </p:cNvSpPr>
          <p:nvPr/>
        </p:nvSpPr>
        <p:spPr bwMode="auto">
          <a:xfrm>
            <a:off x="4029075" y="3246438"/>
            <a:ext cx="108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B</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Effect transition="in" filter="box(in)">
                                      <p:cBhvr>
                                        <p:cTn id="7" dur="500"/>
                                        <p:tgtEl>
                                          <p:spTgt spid="165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body" idx="1"/>
          </p:nvPr>
        </p:nvSpPr>
        <p:spPr>
          <a:xfrm>
            <a:off x="468313" y="260350"/>
            <a:ext cx="8229600" cy="3600450"/>
          </a:xfrm>
        </p:spPr>
        <p:txBody>
          <a:bodyPr/>
          <a:lstStyle/>
          <a:p>
            <a:r>
              <a:rPr lang="en-US" altLang="zh-TW" sz="2400" b="1">
                <a:solidFill>
                  <a:srgbClr val="FF0000"/>
                </a:solidFill>
              </a:rPr>
              <a:t>106</a:t>
            </a:r>
            <a:r>
              <a:rPr lang="zh-TW" altLang="en-US" sz="2800"/>
              <a:t>以導線連接五個燈座與一個電池，形成一個電路，然後將甲、乙、丙、丁、戊五個燈泡裝入燈座，如右圖所示。今圖中燈泡甲因燒毀而發生斷路，導致其他燈泡都不亮。已知將燈泡甲跟某一燈泡更換安裝位置後，未燒毀的四個燈泡均可再次發亮，則燈泡甲應與下列哪一燈泡互換位置？</a:t>
            </a:r>
            <a:br>
              <a:rPr lang="zh-TW" altLang="en-US" sz="2800"/>
            </a:br>
            <a:r>
              <a:rPr lang="en-US" altLang="zh-TW" sz="2800"/>
              <a:t>(A)</a:t>
            </a:r>
            <a:r>
              <a:rPr lang="zh-TW" altLang="en-US" sz="2800"/>
              <a:t>乙　　</a:t>
            </a:r>
            <a:r>
              <a:rPr lang="en-US" altLang="zh-TW" sz="2800"/>
              <a:t>(B)</a:t>
            </a:r>
            <a:r>
              <a:rPr lang="zh-TW" altLang="en-US" sz="2800"/>
              <a:t>丙</a:t>
            </a:r>
            <a:br>
              <a:rPr lang="zh-TW" altLang="en-US" sz="2800"/>
            </a:br>
            <a:r>
              <a:rPr lang="en-US" altLang="zh-TW" sz="2800"/>
              <a:t>(C)</a:t>
            </a:r>
            <a:r>
              <a:rPr lang="zh-TW" altLang="en-US" sz="2800"/>
              <a:t>丁　　</a:t>
            </a:r>
            <a:r>
              <a:rPr lang="en-US" altLang="zh-TW" sz="2800"/>
              <a:t>(D)</a:t>
            </a:r>
            <a:r>
              <a:rPr lang="zh-TW" altLang="en-US" sz="2800"/>
              <a:t>戊 </a:t>
            </a:r>
          </a:p>
        </p:txBody>
      </p:sp>
      <p:pic>
        <p:nvPicPr>
          <p:cNvPr id="299011" name="Picture 3" descr="106Y8ML2A0-K-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888" y="3333750"/>
            <a:ext cx="3951287"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2" name="Text Box 4"/>
          <p:cNvSpPr txBox="1">
            <a:spLocks noChangeArrowheads="1"/>
          </p:cNvSpPr>
          <p:nvPr/>
        </p:nvSpPr>
        <p:spPr bwMode="auto">
          <a:xfrm>
            <a:off x="1331913" y="4941888"/>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2400"/>
              <a:t>【</a:t>
            </a:r>
            <a:r>
              <a:rPr lang="zh-TW" altLang="en-US" sz="2400"/>
              <a:t>答案</a:t>
            </a:r>
            <a:r>
              <a:rPr lang="en-US" altLang="zh-TW" sz="2400"/>
              <a:t>】B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9012"/>
                                        </p:tgtEl>
                                        <p:attrNameLst>
                                          <p:attrName>style.visibility</p:attrName>
                                        </p:attrNameLst>
                                      </p:cBhvr>
                                      <p:to>
                                        <p:strVal val="visible"/>
                                      </p:to>
                                    </p:set>
                                    <p:animEffect transition="in" filter="box(in)">
                                      <p:cBhvr>
                                        <p:cTn id="7" dur="500"/>
                                        <p:tgtEl>
                                          <p:spTgt spid="299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2" grpId="0"/>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body" idx="1"/>
          </p:nvPr>
        </p:nvSpPr>
        <p:spPr>
          <a:xfrm>
            <a:off x="539750" y="404813"/>
            <a:ext cx="8229600" cy="4103687"/>
          </a:xfrm>
        </p:spPr>
        <p:txBody>
          <a:bodyPr/>
          <a:lstStyle/>
          <a:p>
            <a:r>
              <a:rPr lang="en-US" altLang="zh-TW" sz="2400">
                <a:solidFill>
                  <a:srgbClr val="FF0000"/>
                </a:solidFill>
              </a:rPr>
              <a:t>104</a:t>
            </a:r>
            <a:r>
              <a:rPr lang="zh-TW" altLang="en-US" sz="2400"/>
              <a:t>老師請阿民和阿仁各設計一個電路，此電路需同時達到下列三個要求：</a:t>
            </a:r>
          </a:p>
          <a:p>
            <a:pPr>
              <a:buFontTx/>
              <a:buNone/>
            </a:pPr>
            <a:r>
              <a:rPr lang="zh-TW" altLang="en-US" sz="2400"/>
              <a:t> </a:t>
            </a:r>
            <a:r>
              <a:rPr lang="en-US" altLang="zh-TW" sz="2400"/>
              <a:t>1</a:t>
            </a:r>
            <a:r>
              <a:rPr lang="zh-TW" altLang="en-US" sz="2400"/>
              <a:t>、包含三個電阻器和一個電池。</a:t>
            </a:r>
          </a:p>
          <a:p>
            <a:pPr>
              <a:buFontTx/>
              <a:buNone/>
            </a:pPr>
            <a:r>
              <a:rPr lang="zh-TW" altLang="en-US" sz="2400"/>
              <a:t> </a:t>
            </a:r>
            <a:r>
              <a:rPr lang="en-US" altLang="zh-TW" sz="2400"/>
              <a:t>2</a:t>
            </a:r>
            <a:r>
              <a:rPr lang="zh-TW" altLang="en-US" sz="2400"/>
              <a:t>、流過三個電阻器的電流大小相同。</a:t>
            </a:r>
          </a:p>
          <a:p>
            <a:pPr>
              <a:buFontTx/>
              <a:buNone/>
            </a:pPr>
            <a:r>
              <a:rPr lang="zh-TW" altLang="en-US" sz="2400"/>
              <a:t> </a:t>
            </a:r>
            <a:r>
              <a:rPr lang="en-US" altLang="zh-TW" sz="2400"/>
              <a:t>3</a:t>
            </a:r>
            <a:r>
              <a:rPr lang="zh-TW" altLang="en-US" sz="2400"/>
              <a:t>、三個電阻器的電功率相同。阿民和阿仁設計的電路圖如圖所示，若忽略導線電阻和電池內電阻，則關於兩人的設計圖是否符合老師的三個要求，下列何者正確？</a:t>
            </a:r>
            <a:br>
              <a:rPr lang="zh-TW" altLang="en-US" sz="2400"/>
            </a:br>
            <a:r>
              <a:rPr lang="zh-TW" altLang="en-US" sz="2400"/>
              <a:t/>
            </a:r>
            <a:br>
              <a:rPr lang="zh-TW" altLang="en-US" sz="2400"/>
            </a:br>
            <a:r>
              <a:rPr lang="en-US" altLang="zh-TW" sz="2400"/>
              <a:t>(A)</a:t>
            </a:r>
            <a:r>
              <a:rPr lang="zh-TW" altLang="en-US" sz="2400"/>
              <a:t>只有阿民符合　</a:t>
            </a:r>
            <a:r>
              <a:rPr lang="en-US" altLang="zh-TW" sz="2400"/>
              <a:t>(B)</a:t>
            </a:r>
            <a:r>
              <a:rPr lang="zh-TW" altLang="en-US" sz="2400"/>
              <a:t>只有阿仁符合　</a:t>
            </a:r>
            <a:r>
              <a:rPr lang="en-US" altLang="zh-TW" sz="2400"/>
              <a:t>(C)</a:t>
            </a:r>
            <a:r>
              <a:rPr lang="zh-TW" altLang="en-US" sz="2400"/>
              <a:t>阿民和阿仁都符合　</a:t>
            </a:r>
            <a:r>
              <a:rPr lang="en-US" altLang="zh-TW" sz="2400"/>
              <a:t>(D)</a:t>
            </a:r>
            <a:r>
              <a:rPr lang="zh-TW" altLang="en-US" sz="2400"/>
              <a:t>阿民和阿仁都不符合</a:t>
            </a:r>
            <a:r>
              <a:rPr lang="zh-TW" altLang="en-US" sz="2800"/>
              <a:t> </a:t>
            </a:r>
          </a:p>
        </p:txBody>
      </p:sp>
      <p:pic>
        <p:nvPicPr>
          <p:cNvPr id="166915" name="Picture 3" descr="2015-05-26_101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4437063"/>
            <a:ext cx="619283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Rectangle 4"/>
          <p:cNvSpPr>
            <a:spLocks noChangeArrowheads="1"/>
          </p:cNvSpPr>
          <p:nvPr/>
        </p:nvSpPr>
        <p:spPr bwMode="auto">
          <a:xfrm>
            <a:off x="7667625" y="4437063"/>
            <a:ext cx="109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box(in)">
                                      <p:cBhvr>
                                        <p:cTn id="7" dur="500"/>
                                        <p:tgtEl>
                                          <p:spTgt spid="166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68313" y="333375"/>
            <a:ext cx="8229600" cy="3167063"/>
          </a:xfrm>
        </p:spPr>
        <p:txBody>
          <a:bodyPr/>
          <a:lstStyle/>
          <a:p>
            <a:r>
              <a:rPr kumimoji="0" lang="en-US" altLang="zh-TW" sz="2800"/>
              <a:t>103</a:t>
            </a:r>
          </a:p>
          <a:p>
            <a:r>
              <a:rPr kumimoji="0" lang="zh-TW" altLang="en-US" sz="2800"/>
              <a:t>一</a:t>
            </a:r>
            <a:r>
              <a:rPr lang="zh-TW" altLang="en-US" sz="2800"/>
              <a:t>電路裝置如附圖所示，電池的電壓為</a:t>
            </a:r>
            <a:r>
              <a:rPr lang="en-US" altLang="zh-TW" sz="2800"/>
              <a:t>6V</a:t>
            </a:r>
            <a:r>
              <a:rPr lang="zh-TW" altLang="en-US" sz="2800"/>
              <a:t>，電阻器甲與電阻器乙並聯，此時流經</a:t>
            </a:r>
            <a:r>
              <a:rPr lang="en-US" altLang="zh-TW" sz="2800"/>
              <a:t>P</a:t>
            </a:r>
            <a:r>
              <a:rPr lang="zh-TW" altLang="en-US" sz="2800"/>
              <a:t>點之電流</a:t>
            </a:r>
            <a:r>
              <a:rPr lang="en-US" altLang="zh-TW" sz="2800"/>
              <a:t>I</a:t>
            </a:r>
            <a:r>
              <a:rPr lang="en-US" altLang="zh-TW" sz="2800" baseline="-25000"/>
              <a:t>1</a:t>
            </a:r>
            <a:r>
              <a:rPr lang="zh-TW" altLang="en-US" sz="2800"/>
              <a:t>為</a:t>
            </a:r>
            <a:r>
              <a:rPr lang="en-US" altLang="zh-TW" sz="2800"/>
              <a:t>2A</a:t>
            </a:r>
            <a:r>
              <a:rPr lang="zh-TW" altLang="en-US" sz="2800"/>
              <a:t>，流經</a:t>
            </a:r>
            <a:r>
              <a:rPr lang="en-US" altLang="zh-TW" sz="2800"/>
              <a:t>Q</a:t>
            </a:r>
            <a:r>
              <a:rPr lang="zh-TW" altLang="en-US" sz="2800"/>
              <a:t>點之電流</a:t>
            </a:r>
            <a:r>
              <a:rPr lang="en-US" altLang="zh-TW" sz="2800"/>
              <a:t>I</a:t>
            </a:r>
            <a:r>
              <a:rPr lang="en-US" altLang="zh-TW" sz="2800" baseline="-25000"/>
              <a:t>2</a:t>
            </a:r>
            <a:r>
              <a:rPr lang="zh-TW" altLang="en-US" sz="2800"/>
              <a:t>為</a:t>
            </a:r>
            <a:r>
              <a:rPr lang="en-US" altLang="zh-TW" sz="2800"/>
              <a:t>3A</a:t>
            </a:r>
            <a:r>
              <a:rPr lang="zh-TW" altLang="en-US" sz="2800"/>
              <a:t>。若不計導線的電阻與電池內電阻，且電阻器皆符合歐姆定律，則甲、乙電阻值的比為下列何者？ </a:t>
            </a:r>
          </a:p>
          <a:p>
            <a:pPr>
              <a:buFontTx/>
              <a:buNone/>
            </a:pPr>
            <a:r>
              <a:rPr lang="zh-TW" altLang="en-US" sz="2800"/>
              <a:t>    </a:t>
            </a:r>
            <a:r>
              <a:rPr lang="en-US" altLang="zh-TW" sz="2800"/>
              <a:t>(A) 1</a:t>
            </a:r>
            <a:r>
              <a:rPr lang="zh-TW" altLang="en-US" sz="2800"/>
              <a:t>：</a:t>
            </a:r>
            <a:r>
              <a:rPr lang="en-US" altLang="zh-TW" sz="2800"/>
              <a:t>2</a:t>
            </a:r>
            <a:r>
              <a:rPr lang="zh-TW" altLang="en-US" sz="2800"/>
              <a:t>　</a:t>
            </a:r>
            <a:r>
              <a:rPr lang="en-US" altLang="zh-TW" sz="2800"/>
              <a:t>(B) 2</a:t>
            </a:r>
            <a:r>
              <a:rPr lang="zh-TW" altLang="en-US" sz="2800"/>
              <a:t>：</a:t>
            </a:r>
            <a:r>
              <a:rPr lang="en-US" altLang="zh-TW" sz="2800"/>
              <a:t>1 (C) 2</a:t>
            </a:r>
            <a:r>
              <a:rPr lang="zh-TW" altLang="en-US" sz="2800"/>
              <a:t>：</a:t>
            </a:r>
            <a:r>
              <a:rPr lang="en-US" altLang="zh-TW" sz="2800"/>
              <a:t>3</a:t>
            </a:r>
            <a:r>
              <a:rPr lang="zh-TW" altLang="en-US" sz="2800"/>
              <a:t>　</a:t>
            </a:r>
            <a:r>
              <a:rPr lang="en-US" altLang="zh-TW" sz="2800"/>
              <a:t>(D) 3</a:t>
            </a:r>
            <a:r>
              <a:rPr lang="zh-TW" altLang="en-US" sz="2800"/>
              <a:t>：</a:t>
            </a:r>
            <a:r>
              <a:rPr lang="en-US" altLang="zh-TW" sz="2800"/>
              <a:t>2 </a:t>
            </a:r>
          </a:p>
        </p:txBody>
      </p:sp>
      <p:pic>
        <p:nvPicPr>
          <p:cNvPr id="23556" name="Picture 4" descr="Y8F35A0-K-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525838"/>
            <a:ext cx="295116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5"/>
          <p:cNvSpPr>
            <a:spLocks noChangeArrowheads="1"/>
          </p:cNvSpPr>
          <p:nvPr/>
        </p:nvSpPr>
        <p:spPr bwMode="auto">
          <a:xfrm>
            <a:off x="6948488" y="5329238"/>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ppt_x"/>
                                          </p:val>
                                        </p:tav>
                                        <p:tav tm="100000">
                                          <p:val>
                                            <p:strVal val="#ppt_x"/>
                                          </p:val>
                                        </p:tav>
                                      </p:tavLst>
                                    </p:anim>
                                    <p:anim calcmode="lin" valueType="num">
                                      <p:cBhvr additive="base">
                                        <p:cTn id="8"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body" idx="1"/>
          </p:nvPr>
        </p:nvSpPr>
        <p:spPr>
          <a:xfrm>
            <a:off x="468313" y="333375"/>
            <a:ext cx="8229600" cy="2808288"/>
          </a:xfrm>
        </p:spPr>
        <p:txBody>
          <a:bodyPr/>
          <a:lstStyle/>
          <a:p>
            <a:r>
              <a:rPr lang="en-US" altLang="zh-TW" sz="2800">
                <a:solidFill>
                  <a:srgbClr val="FF0000"/>
                </a:solidFill>
              </a:rPr>
              <a:t>106</a:t>
            </a:r>
            <a:r>
              <a:rPr lang="zh-TW" altLang="en-US" sz="2800"/>
              <a:t>一電路裝置如右圖所示，接通電流後，甲、乙、丙三個電阻器的耗電功率相等，且甲、乙、丙的電阻值分別為</a:t>
            </a:r>
            <a:r>
              <a:rPr lang="en-US" altLang="zh-TW" sz="2800"/>
              <a:t>R</a:t>
            </a:r>
            <a:r>
              <a:rPr lang="zh-TW" altLang="en-US" sz="2800"/>
              <a:t>甲、</a:t>
            </a:r>
            <a:r>
              <a:rPr lang="en-US" altLang="zh-TW" sz="2800"/>
              <a:t>R</a:t>
            </a:r>
            <a:r>
              <a:rPr lang="zh-TW" altLang="en-US" sz="2800"/>
              <a:t>乙、</a:t>
            </a:r>
            <a:r>
              <a:rPr lang="en-US" altLang="zh-TW" sz="2800"/>
              <a:t>R</a:t>
            </a:r>
            <a:r>
              <a:rPr lang="zh-TW" altLang="en-US" sz="2800"/>
              <a:t>丙，若導線電阻忽略不計，則下列關係式何者正確？</a:t>
            </a:r>
            <a:br>
              <a:rPr lang="zh-TW" altLang="en-US" sz="2800"/>
            </a:br>
            <a:r>
              <a:rPr lang="en-US" altLang="zh-TW" sz="2800"/>
              <a:t>(A) R</a:t>
            </a:r>
            <a:r>
              <a:rPr lang="zh-TW" altLang="en-US" sz="2800"/>
              <a:t>甲＋</a:t>
            </a:r>
            <a:r>
              <a:rPr lang="en-US" altLang="zh-TW" sz="2800"/>
              <a:t>R</a:t>
            </a:r>
            <a:r>
              <a:rPr lang="zh-TW" altLang="en-US" sz="2800"/>
              <a:t>乙＝</a:t>
            </a:r>
            <a:r>
              <a:rPr lang="en-US" altLang="zh-TW" sz="2800"/>
              <a:t>R</a:t>
            </a:r>
            <a:r>
              <a:rPr lang="zh-TW" altLang="en-US" sz="2800"/>
              <a:t>丙　　</a:t>
            </a:r>
            <a:r>
              <a:rPr lang="en-US" altLang="zh-TW" sz="2800"/>
              <a:t>(B) R</a:t>
            </a:r>
            <a:r>
              <a:rPr lang="zh-TW" altLang="en-US" sz="2800"/>
              <a:t>甲＋</a:t>
            </a:r>
            <a:r>
              <a:rPr lang="en-US" altLang="zh-TW" sz="2800"/>
              <a:t>R</a:t>
            </a:r>
            <a:r>
              <a:rPr lang="zh-TW" altLang="en-US" sz="2800"/>
              <a:t>乙＝</a:t>
            </a:r>
            <a:r>
              <a:rPr lang="en-US" altLang="zh-TW" sz="2800"/>
              <a:t>4R</a:t>
            </a:r>
            <a:r>
              <a:rPr lang="zh-TW" altLang="en-US" sz="2800"/>
              <a:t>丙</a:t>
            </a:r>
            <a:br>
              <a:rPr lang="zh-TW" altLang="en-US" sz="2800"/>
            </a:br>
            <a:r>
              <a:rPr lang="en-US" altLang="zh-TW" sz="2800"/>
              <a:t>(C) R</a:t>
            </a:r>
            <a:r>
              <a:rPr lang="zh-TW" altLang="en-US" sz="2800"/>
              <a:t>甲＝</a:t>
            </a:r>
            <a:r>
              <a:rPr lang="en-US" altLang="zh-TW" sz="2800"/>
              <a:t>R</a:t>
            </a:r>
            <a:r>
              <a:rPr lang="zh-TW" altLang="en-US" sz="2800"/>
              <a:t>乙＝</a:t>
            </a:r>
            <a:r>
              <a:rPr lang="en-US" altLang="zh-TW" sz="2800"/>
              <a:t>R</a:t>
            </a:r>
            <a:r>
              <a:rPr lang="zh-TW" altLang="en-US" sz="2800"/>
              <a:t>丙　　</a:t>
            </a:r>
            <a:r>
              <a:rPr lang="en-US" altLang="zh-TW" sz="2800"/>
              <a:t>(D) R</a:t>
            </a:r>
            <a:r>
              <a:rPr lang="zh-TW" altLang="en-US" sz="2800"/>
              <a:t>甲＝</a:t>
            </a:r>
            <a:r>
              <a:rPr lang="en-US" altLang="zh-TW" sz="2800"/>
              <a:t>R</a:t>
            </a:r>
            <a:r>
              <a:rPr lang="zh-TW" altLang="en-US" sz="2800"/>
              <a:t>乙＝</a:t>
            </a:r>
            <a:r>
              <a:rPr lang="en-US" altLang="zh-TW" sz="2800"/>
              <a:t>4R</a:t>
            </a:r>
            <a:r>
              <a:rPr lang="zh-TW" altLang="en-US" sz="2800"/>
              <a:t>丙</a:t>
            </a:r>
          </a:p>
          <a:p>
            <a:endParaRPr lang="en-US" altLang="zh-TW" sz="2800"/>
          </a:p>
        </p:txBody>
      </p:sp>
      <p:sp>
        <p:nvSpPr>
          <p:cNvPr id="324611" name="Rectangle 3"/>
          <p:cNvSpPr>
            <a:spLocks noChangeArrowheads="1"/>
          </p:cNvSpPr>
          <p:nvPr/>
        </p:nvSpPr>
        <p:spPr bwMode="auto">
          <a:xfrm>
            <a:off x="661988" y="5886450"/>
            <a:ext cx="1547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a:t>【</a:t>
            </a:r>
            <a:r>
              <a:rPr lang="zh-TW" altLang="en-US" sz="2400"/>
              <a:t>答案</a:t>
            </a:r>
            <a:r>
              <a:rPr lang="en-US" altLang="zh-TW" sz="2400"/>
              <a:t>】D</a:t>
            </a:r>
          </a:p>
        </p:txBody>
      </p:sp>
      <p:pic>
        <p:nvPicPr>
          <p:cNvPr id="324612" name="Picture 4" descr="106Y8ML2A0-K-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4813" y="3141663"/>
            <a:ext cx="306546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24611">
                                            <p:txEl>
                                              <p:pRg st="0" end="0"/>
                                            </p:txEl>
                                          </p:spTgt>
                                        </p:tgtEl>
                                        <p:attrNameLst>
                                          <p:attrName>style.visibility</p:attrName>
                                        </p:attrNameLst>
                                      </p:cBhvr>
                                      <p:to>
                                        <p:strVal val="visible"/>
                                      </p:to>
                                    </p:set>
                                    <p:animEffect transition="in" filter="box(in)">
                                      <p:cBhvr>
                                        <p:cTn id="7" dur="500"/>
                                        <p:tgtEl>
                                          <p:spTgt spid="3246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11560" y="332656"/>
            <a:ext cx="7772400" cy="3528392"/>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a:solidFill>
                  <a:srgbClr val="FF0000"/>
                </a:solidFill>
                <a:latin typeface="華康中黑體" panose="020B0509000000000000" pitchFamily="49" charset="-120"/>
                <a:ea typeface="華康中黑體" panose="020B0509000000000000" pitchFamily="49" charset="-120"/>
              </a:rPr>
              <a:t>107</a:t>
            </a:r>
            <a:r>
              <a:rPr kumimoji="0" lang="zh-TW" altLang="zh-TW" sz="2400">
                <a:latin typeface="華康中黑體" panose="020B0509000000000000" pitchFamily="49" charset="-120"/>
                <a:ea typeface="華康中黑體" panose="020B0509000000000000" pitchFamily="49" charset="-120"/>
              </a:rPr>
              <a:t>一電路裝置如附圖所示，圖中導線電阻與電池內電阻忽略不計，甲、乙兩個燈泡皆正常發亮。若因燈泡甲燒毀而使電流無法通過燈泡甲，則有關燈泡乙在燈泡甲燒毀後的敘述，下列何者最合理？</a:t>
            </a:r>
            <a:r>
              <a:rPr kumimoji="0" lang="en-US" altLang="zh-TW" sz="2400">
                <a:latin typeface="華康中黑體" panose="020B0509000000000000" pitchFamily="49" charset="-120"/>
                <a:ea typeface="華康中黑體" panose="020B0509000000000000" pitchFamily="49" charset="-120"/>
              </a:rPr>
              <a:t/>
            </a:r>
            <a:br>
              <a:rPr kumimoji="0" lang="en-US" altLang="zh-TW" sz="2400">
                <a:latin typeface="華康中黑體" panose="020B0509000000000000" pitchFamily="49" charset="-120"/>
                <a:ea typeface="華康中黑體" panose="020B0509000000000000" pitchFamily="49" charset="-120"/>
              </a:rPr>
            </a:br>
            <a:r>
              <a:rPr kumimoji="0" lang="en-US" altLang="zh-TW" sz="2400">
                <a:latin typeface="華康中黑體" panose="020B0509000000000000" pitchFamily="49" charset="-120"/>
                <a:ea typeface="華康中黑體" panose="020B0509000000000000" pitchFamily="49" charset="-120"/>
              </a:rPr>
              <a:t/>
            </a:r>
            <a:br>
              <a:rPr kumimoji="0" lang="en-US" altLang="zh-TW" sz="2400">
                <a:latin typeface="華康中黑體" panose="020B0509000000000000" pitchFamily="49" charset="-120"/>
                <a:ea typeface="華康中黑體" panose="020B0509000000000000" pitchFamily="49" charset="-120"/>
              </a:rPr>
            </a:br>
            <a:r>
              <a:rPr kumimoji="0" lang="en-US" altLang="zh-TW" sz="2400">
                <a:latin typeface="華康中黑體" panose="020B0509000000000000" pitchFamily="49" charset="-120"/>
                <a:ea typeface="華康中黑體" panose="020B0509000000000000" pitchFamily="49" charset="-120"/>
              </a:rPr>
              <a:t>(A)</a:t>
            </a:r>
            <a:r>
              <a:rPr kumimoji="0" lang="zh-TW" altLang="zh-TW" sz="2400">
                <a:latin typeface="華康中黑體" panose="020B0509000000000000" pitchFamily="49" charset="-120"/>
                <a:ea typeface="華康中黑體" panose="020B0509000000000000" pitchFamily="49" charset="-120"/>
              </a:rPr>
              <a:t>因電路發生斷路而使燈泡乙在未燒毀的情況下熄滅</a:t>
            </a:r>
            <a:r>
              <a:rPr kumimoji="0" lang="en-US" altLang="zh-TW" sz="2400">
                <a:latin typeface="華康中黑體" panose="020B0509000000000000" pitchFamily="49" charset="-120"/>
                <a:ea typeface="華康中黑體" panose="020B0509000000000000" pitchFamily="49" charset="-120"/>
              </a:rPr>
              <a:t>	(B)</a:t>
            </a:r>
            <a:r>
              <a:rPr kumimoji="0" lang="zh-TW" altLang="zh-TW" sz="2400">
                <a:latin typeface="華康中黑體" panose="020B0509000000000000" pitchFamily="49" charset="-120"/>
                <a:ea typeface="華康中黑體" panose="020B0509000000000000" pitchFamily="49" charset="-120"/>
              </a:rPr>
              <a:t>因電路發生短路而使燈泡乙在未燒毀的情況下熄滅</a:t>
            </a:r>
            <a:r>
              <a:rPr kumimoji="0" lang="en-US" altLang="zh-TW" sz="2400">
                <a:latin typeface="華康中黑體" panose="020B0509000000000000" pitchFamily="49" charset="-120"/>
                <a:ea typeface="華康中黑體" panose="020B0509000000000000" pitchFamily="49" charset="-120"/>
              </a:rPr>
              <a:t>	(C)</a:t>
            </a:r>
            <a:r>
              <a:rPr kumimoji="0" lang="zh-TW" altLang="zh-TW" sz="2400">
                <a:latin typeface="華康中黑體" panose="020B0509000000000000" pitchFamily="49" charset="-120"/>
                <a:ea typeface="華康中黑體" panose="020B0509000000000000" pitchFamily="49" charset="-120"/>
              </a:rPr>
              <a:t>流經燈泡乙的電流變為原本的</a:t>
            </a:r>
            <a:r>
              <a:rPr kumimoji="0" lang="en-US" altLang="zh-TW" sz="2400">
                <a:latin typeface="華康中黑體" panose="020B0509000000000000" pitchFamily="49" charset="-120"/>
                <a:ea typeface="華康中黑體" panose="020B0509000000000000" pitchFamily="49" charset="-120"/>
              </a:rPr>
              <a:t>2</a:t>
            </a:r>
            <a:r>
              <a:rPr kumimoji="0" lang="zh-TW" altLang="zh-TW" sz="2400">
                <a:latin typeface="華康中黑體" panose="020B0509000000000000" pitchFamily="49" charset="-120"/>
                <a:ea typeface="華康中黑體" panose="020B0509000000000000" pitchFamily="49" charset="-120"/>
              </a:rPr>
              <a:t>倍而使其亮度增加</a:t>
            </a:r>
            <a:r>
              <a:rPr kumimoji="0" lang="en-US" altLang="zh-TW" sz="2400">
                <a:latin typeface="華康中黑體" panose="020B0509000000000000" pitchFamily="49" charset="-120"/>
                <a:ea typeface="華康中黑體" panose="020B0509000000000000" pitchFamily="49" charset="-120"/>
              </a:rPr>
              <a:t>	(D)</a:t>
            </a:r>
            <a:r>
              <a:rPr kumimoji="0" lang="zh-TW" altLang="zh-TW" sz="2400">
                <a:latin typeface="華康中黑體" panose="020B0509000000000000" pitchFamily="49" charset="-120"/>
                <a:ea typeface="華康中黑體" panose="020B0509000000000000" pitchFamily="49" charset="-120"/>
              </a:rPr>
              <a:t>燈泡乙仍正常發亮且流經燈泡乙的電流大小仍不變</a:t>
            </a: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2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3861048"/>
            <a:ext cx="1800200" cy="2367136"/>
          </a:xfrm>
          <a:prstGeom prst="rect">
            <a:avLst/>
          </a:prstGeom>
          <a:noFill/>
          <a:ln>
            <a:noFill/>
          </a:ln>
        </p:spPr>
      </p:pic>
      <p:sp>
        <p:nvSpPr>
          <p:cNvPr id="4" name="矩形 3"/>
          <p:cNvSpPr/>
          <p:nvPr/>
        </p:nvSpPr>
        <p:spPr>
          <a:xfrm>
            <a:off x="3779912" y="4725144"/>
            <a:ext cx="4572000" cy="923330"/>
          </a:xfrm>
          <a:prstGeom prst="rect">
            <a:avLst/>
          </a:prstGeom>
        </p:spPr>
        <p:txBody>
          <a:bodyPr>
            <a:spAutoFit/>
          </a:bodyPr>
          <a:lstStyle/>
          <a:p>
            <a:pPr fontAlgn="auto">
              <a:spcBef>
                <a:spcPts val="0"/>
              </a:spcBef>
              <a:spcAft>
                <a:spcPts val="0"/>
              </a:spcAf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(D)</a:t>
            </a:r>
            <a:endParaRPr kumimoji="0" lang="zh-TW" altLang="zh-TW" kern="100" dirty="0">
              <a:solidFill>
                <a:prstClr val="black"/>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標楷體"/>
                <a:cs typeface="Times New Roman"/>
              </a:rPr>
              <a:t>解析：</a:t>
            </a:r>
            <a:r>
              <a:rPr kumimoji="0" lang="zh-TW" altLang="zh-TW" kern="100" dirty="0">
                <a:solidFill>
                  <a:srgbClr val="0000FF"/>
                </a:solidFill>
                <a:latin typeface="Calibri"/>
                <a:ea typeface="新細明體"/>
                <a:cs typeface="Times New Roman"/>
              </a:rPr>
              <a:t>甲、</a:t>
            </a:r>
            <a:r>
              <a:rPr kumimoji="0" lang="zh-TW" altLang="zh-TW" i="1" kern="100" dirty="0">
                <a:solidFill>
                  <a:srgbClr val="0000FF"/>
                </a:solidFill>
                <a:latin typeface="Calibri"/>
                <a:ea typeface="新細明體"/>
                <a:cs typeface="Times New Roman"/>
              </a:rPr>
              <a:t>乙並聯，電路各自獨立，故燈泡甲燒毀後，燈泡</a:t>
            </a:r>
            <a:r>
              <a:rPr kumimoji="0" lang="zh-TW" altLang="zh-TW" kern="100" dirty="0">
                <a:solidFill>
                  <a:srgbClr val="0000FF"/>
                </a:solidFill>
                <a:latin typeface="Calibri"/>
                <a:ea typeface="新細明體"/>
                <a:cs typeface="Times New Roman"/>
              </a:rPr>
              <a:t>乙不受影響。</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295651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body" idx="1"/>
          </p:nvPr>
        </p:nvSpPr>
        <p:spPr>
          <a:xfrm>
            <a:off x="539750" y="260350"/>
            <a:ext cx="8229600" cy="3673475"/>
          </a:xfrm>
        </p:spPr>
        <p:txBody>
          <a:bodyPr/>
          <a:lstStyle/>
          <a:p>
            <a:r>
              <a:rPr lang="zh-TW" altLang="en-US" sz="2800"/>
              <a:t>如附圖所示，有甲、乙、丙三個電阻器，其電阻值分別固定為</a:t>
            </a:r>
            <a:r>
              <a:rPr lang="en-US" altLang="zh-TW" sz="2800"/>
              <a:t>3Ω</a:t>
            </a:r>
            <a:r>
              <a:rPr lang="zh-TW" altLang="en-US" sz="2800"/>
              <a:t>、</a:t>
            </a:r>
            <a:r>
              <a:rPr lang="en-US" altLang="zh-TW" sz="2800"/>
              <a:t>6Ω</a:t>
            </a:r>
            <a:r>
              <a:rPr lang="zh-TW" altLang="en-US" sz="2800"/>
              <a:t>、</a:t>
            </a:r>
            <a:r>
              <a:rPr lang="en-US" altLang="zh-TW" sz="2800"/>
              <a:t>12Ω</a:t>
            </a:r>
            <a:r>
              <a:rPr lang="zh-TW" altLang="en-US" sz="2800"/>
              <a:t>，與一電壓固定為</a:t>
            </a:r>
            <a:r>
              <a:rPr lang="en-US" altLang="zh-TW" sz="2800"/>
              <a:t>24 V</a:t>
            </a:r>
            <a:r>
              <a:rPr lang="zh-TW" altLang="en-US" sz="2800"/>
              <a:t>的電池連接成通電的電路，且導線的電阻及電池的內電阻忽略不計。若通電</a:t>
            </a:r>
            <a:r>
              <a:rPr lang="en-US" altLang="zh-TW" sz="2800"/>
              <a:t>2</a:t>
            </a:r>
            <a:r>
              <a:rPr lang="zh-TW" altLang="en-US" sz="2800"/>
              <a:t>分鐘的期間，甲、乙、丙三個電阻器消耗的電能分別為</a:t>
            </a:r>
            <a:r>
              <a:rPr lang="en-US" altLang="zh-TW" sz="2800"/>
              <a:t>E</a:t>
            </a:r>
            <a:r>
              <a:rPr lang="zh-TW" altLang="en-US" sz="2800"/>
              <a:t>甲、</a:t>
            </a:r>
            <a:r>
              <a:rPr lang="en-US" altLang="zh-TW" sz="2800"/>
              <a:t>E</a:t>
            </a:r>
            <a:r>
              <a:rPr lang="zh-TW" altLang="en-US" sz="2800"/>
              <a:t>乙、</a:t>
            </a:r>
            <a:r>
              <a:rPr lang="en-US" altLang="zh-TW" sz="2800"/>
              <a:t>E</a:t>
            </a:r>
            <a:r>
              <a:rPr lang="zh-TW" altLang="en-US" sz="2800"/>
              <a:t>丙，則</a:t>
            </a:r>
            <a:r>
              <a:rPr lang="en-US" altLang="zh-TW" sz="2800"/>
              <a:t>E</a:t>
            </a:r>
            <a:r>
              <a:rPr lang="zh-TW" altLang="en-US" sz="2800"/>
              <a:t>甲、</a:t>
            </a:r>
            <a:r>
              <a:rPr lang="en-US" altLang="zh-TW" sz="2800"/>
              <a:t>E</a:t>
            </a:r>
            <a:r>
              <a:rPr lang="zh-TW" altLang="en-US" sz="2800"/>
              <a:t>乙、</a:t>
            </a:r>
            <a:r>
              <a:rPr lang="en-US" altLang="zh-TW" sz="2800"/>
              <a:t>E</a:t>
            </a:r>
            <a:r>
              <a:rPr lang="zh-TW" altLang="en-US" sz="2800"/>
              <a:t>丙 的關係，下列何者正確？ </a:t>
            </a:r>
            <a:r>
              <a:rPr lang="en-US" altLang="zh-TW" sz="2800"/>
              <a:t>(A) E</a:t>
            </a:r>
            <a:r>
              <a:rPr lang="zh-TW" altLang="en-US" sz="2800"/>
              <a:t>甲＞</a:t>
            </a:r>
            <a:r>
              <a:rPr lang="en-US" altLang="zh-TW" sz="2800"/>
              <a:t>E</a:t>
            </a:r>
            <a:r>
              <a:rPr lang="zh-TW" altLang="en-US" sz="2800"/>
              <a:t>乙　</a:t>
            </a:r>
            <a:r>
              <a:rPr lang="en-US" altLang="zh-TW" sz="2800"/>
              <a:t>(B) E</a:t>
            </a:r>
            <a:r>
              <a:rPr lang="zh-TW" altLang="en-US" sz="2800"/>
              <a:t>丙＞</a:t>
            </a:r>
            <a:r>
              <a:rPr lang="en-US" altLang="zh-TW" sz="2800"/>
              <a:t>E</a:t>
            </a:r>
            <a:r>
              <a:rPr lang="zh-TW" altLang="en-US" sz="2800"/>
              <a:t>甲　</a:t>
            </a:r>
            <a:r>
              <a:rPr lang="en-US" altLang="zh-TW" sz="2800"/>
              <a:t>(C) E</a:t>
            </a:r>
            <a:r>
              <a:rPr lang="zh-TW" altLang="en-US" sz="2800"/>
              <a:t>丙＝</a:t>
            </a:r>
            <a:r>
              <a:rPr lang="en-US" altLang="zh-TW" sz="2800"/>
              <a:t>0.5 E</a:t>
            </a:r>
            <a:r>
              <a:rPr lang="zh-TW" altLang="en-US" sz="2800"/>
              <a:t>甲　</a:t>
            </a:r>
            <a:r>
              <a:rPr lang="en-US" altLang="zh-TW" sz="2800"/>
              <a:t>(D) E</a:t>
            </a:r>
            <a:r>
              <a:rPr lang="zh-TW" altLang="en-US" sz="2800"/>
              <a:t>乙＝</a:t>
            </a:r>
            <a:r>
              <a:rPr lang="en-US" altLang="zh-TW" sz="2800"/>
              <a:t>4 E</a:t>
            </a:r>
            <a:r>
              <a:rPr lang="zh-TW" altLang="en-US" sz="2800"/>
              <a:t>甲 </a:t>
            </a:r>
          </a:p>
        </p:txBody>
      </p:sp>
      <p:pic>
        <p:nvPicPr>
          <p:cNvPr id="206851" name="Picture 3" descr="Y8F39A0-K-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3076575"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Rectangle 4"/>
          <p:cNvSpPr>
            <a:spLocks noChangeArrowheads="1"/>
          </p:cNvSpPr>
          <p:nvPr/>
        </p:nvSpPr>
        <p:spPr bwMode="auto">
          <a:xfrm>
            <a:off x="7164388" y="5400675"/>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B</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6852"/>
                                        </p:tgtEl>
                                        <p:attrNameLst>
                                          <p:attrName>style.visibility</p:attrName>
                                        </p:attrNameLst>
                                      </p:cBhvr>
                                      <p:to>
                                        <p:strVal val="visible"/>
                                      </p:to>
                                    </p:set>
                                    <p:anim calcmode="lin" valueType="num">
                                      <p:cBhvr additive="base">
                                        <p:cTn id="7" dur="500" fill="hold"/>
                                        <p:tgtEl>
                                          <p:spTgt spid="206852"/>
                                        </p:tgtEl>
                                        <p:attrNameLst>
                                          <p:attrName>ppt_x</p:attrName>
                                        </p:attrNameLst>
                                      </p:cBhvr>
                                      <p:tavLst>
                                        <p:tav tm="0">
                                          <p:val>
                                            <p:strVal val="#ppt_x"/>
                                          </p:val>
                                        </p:tav>
                                        <p:tav tm="100000">
                                          <p:val>
                                            <p:strVal val="#ppt_x"/>
                                          </p:val>
                                        </p:tav>
                                      </p:tavLst>
                                    </p:anim>
                                    <p:anim calcmode="lin" valueType="num">
                                      <p:cBhvr additive="base">
                                        <p:cTn id="8" dur="500" fill="hold"/>
                                        <p:tgtEl>
                                          <p:spTgt spid="2068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Tree>
    <p:extLst>
      <p:ext uri="{BB962C8B-B14F-4D97-AF65-F5344CB8AC3E}">
        <p14:creationId xmlns:p14="http://schemas.microsoft.com/office/powerpoint/2010/main" val="4031517675"/>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body" idx="1"/>
          </p:nvPr>
        </p:nvSpPr>
        <p:spPr>
          <a:xfrm>
            <a:off x="539750" y="404813"/>
            <a:ext cx="8229600" cy="4319587"/>
          </a:xfrm>
        </p:spPr>
        <p:txBody>
          <a:bodyPr/>
          <a:lstStyle/>
          <a:p>
            <a:pPr marL="268288" indent="-268288">
              <a:lnSpc>
                <a:spcPct val="80000"/>
              </a:lnSpc>
            </a:pPr>
            <a:r>
              <a:rPr lang="en-US" altLang="zh-TW" sz="2400"/>
              <a:t>105</a:t>
            </a:r>
            <a:r>
              <a:rPr lang="zh-TW" altLang="en-US" sz="2400"/>
              <a:t>小青將包裝口香糖的鋁箔紙剪成如附圖中所示的形狀，圖中甲、丙兩處截面面積相等，中央乙處截面面積較甲、丙處小。接著她取一個電壓為</a:t>
            </a:r>
            <a:r>
              <a:rPr lang="en-US" altLang="zh-TW" sz="2400"/>
              <a:t>9 V </a:t>
            </a:r>
            <a:r>
              <a:rPr lang="zh-TW" altLang="en-US" sz="2400"/>
              <a:t>的電池，並使裁剪過的鋁箔紙呈拱形彎曲，讓兩端斜線處分別接觸</a:t>
            </a:r>
            <a:br>
              <a:rPr lang="zh-TW" altLang="en-US" sz="2400"/>
            </a:br>
            <a:r>
              <a:rPr lang="zh-TW" altLang="en-US" sz="2400"/>
              <a:t>電池的正極、負極，接觸後鋁箔紙溫度上升，隨即在乙處起火燃燒。</a:t>
            </a:r>
            <a:r>
              <a:rPr lang="zh-TW" altLang="en-US" sz="2000"/>
              <a:t> </a:t>
            </a:r>
            <a:r>
              <a:rPr lang="en-US" altLang="zh-TW" sz="2400"/>
              <a:t>(1)</a:t>
            </a:r>
            <a:r>
              <a:rPr lang="zh-TW" altLang="en-US" sz="2400"/>
              <a:t>本實驗中鋁箔紙起火燃燒，最適合以下列何種科學現象來解釋？</a:t>
            </a:r>
            <a:br>
              <a:rPr lang="zh-TW" altLang="en-US" sz="2400"/>
            </a:br>
            <a:r>
              <a:rPr lang="en-US" altLang="zh-TW" sz="2400"/>
              <a:t>(A)</a:t>
            </a:r>
            <a:r>
              <a:rPr lang="zh-TW" altLang="en-US" sz="2400"/>
              <a:t>靜電感應　　　　</a:t>
            </a:r>
            <a:r>
              <a:rPr lang="en-US" altLang="zh-TW" sz="2400"/>
              <a:t>(B)</a:t>
            </a:r>
            <a:r>
              <a:rPr lang="zh-TW" altLang="en-US" sz="2400"/>
              <a:t>電磁感應</a:t>
            </a:r>
            <a:br>
              <a:rPr lang="zh-TW" altLang="en-US" sz="2400"/>
            </a:br>
            <a:r>
              <a:rPr lang="en-US" altLang="zh-TW" sz="2400"/>
              <a:t>(C)</a:t>
            </a:r>
            <a:r>
              <a:rPr lang="zh-TW" altLang="en-US" sz="2400"/>
              <a:t>電流的磁效應　　</a:t>
            </a:r>
            <a:r>
              <a:rPr lang="en-US" altLang="zh-TW" sz="2400"/>
              <a:t>(D)</a:t>
            </a:r>
            <a:r>
              <a:rPr lang="zh-TW" altLang="en-US" sz="2400"/>
              <a:t>電流的熱效應</a:t>
            </a:r>
            <a:br>
              <a:rPr lang="zh-TW" altLang="en-US" sz="2400"/>
            </a:br>
            <a:r>
              <a:rPr lang="en-US" altLang="zh-TW" sz="2400"/>
              <a:t>(2)</a:t>
            </a:r>
            <a:r>
              <a:rPr lang="zh-TW" altLang="en-US" sz="2400"/>
              <a:t>已知通過鋁箔紙甲、乙、丙三處截面的電流分別為 </a:t>
            </a:r>
            <a:r>
              <a:rPr lang="en-US" altLang="zh-TW" sz="2400"/>
              <a:t>I</a:t>
            </a:r>
            <a:r>
              <a:rPr lang="zh-TW" altLang="en-US" sz="2400"/>
              <a:t>甲、</a:t>
            </a:r>
            <a:r>
              <a:rPr lang="en-US" altLang="zh-TW" sz="2400"/>
              <a:t>I</a:t>
            </a:r>
            <a:r>
              <a:rPr lang="zh-TW" altLang="en-US" sz="2400"/>
              <a:t>乙、</a:t>
            </a:r>
            <a:r>
              <a:rPr lang="en-US" altLang="zh-TW" sz="2400"/>
              <a:t>I</a:t>
            </a:r>
            <a:r>
              <a:rPr lang="zh-TW" altLang="en-US" sz="2400"/>
              <a:t>丙，則 </a:t>
            </a:r>
            <a:r>
              <a:rPr lang="en-US" altLang="zh-TW" sz="2400"/>
              <a:t>I</a:t>
            </a:r>
            <a:r>
              <a:rPr lang="zh-TW" altLang="en-US" sz="2400"/>
              <a:t>甲、</a:t>
            </a:r>
            <a:r>
              <a:rPr lang="en-US" altLang="zh-TW" sz="2400"/>
              <a:t>I</a:t>
            </a:r>
            <a:r>
              <a:rPr lang="zh-TW" altLang="en-US" sz="2400"/>
              <a:t>乙、</a:t>
            </a:r>
            <a:r>
              <a:rPr lang="en-US" altLang="zh-TW" sz="2400"/>
              <a:t>I</a:t>
            </a:r>
            <a:r>
              <a:rPr lang="zh-TW" altLang="en-US" sz="2400"/>
              <a:t>丙三者的大小關係應為下列何者？</a:t>
            </a:r>
            <a:br>
              <a:rPr lang="zh-TW" altLang="en-US" sz="2400"/>
            </a:br>
            <a:r>
              <a:rPr lang="en-US" altLang="zh-TW" sz="2400"/>
              <a:t>(A) I</a:t>
            </a:r>
            <a:r>
              <a:rPr lang="zh-TW" altLang="en-US" sz="2400"/>
              <a:t>甲＝</a:t>
            </a:r>
            <a:r>
              <a:rPr lang="en-US" altLang="zh-TW" sz="2400"/>
              <a:t>I</a:t>
            </a:r>
            <a:r>
              <a:rPr lang="zh-TW" altLang="en-US" sz="2400"/>
              <a:t>乙＝</a:t>
            </a:r>
            <a:r>
              <a:rPr lang="en-US" altLang="zh-TW" sz="2400"/>
              <a:t>I</a:t>
            </a:r>
            <a:r>
              <a:rPr lang="zh-TW" altLang="en-US" sz="2400"/>
              <a:t>丙　　</a:t>
            </a:r>
            <a:r>
              <a:rPr lang="en-US" altLang="zh-TW" sz="2400"/>
              <a:t>(B) I</a:t>
            </a:r>
            <a:r>
              <a:rPr lang="zh-TW" altLang="en-US" sz="2400"/>
              <a:t>甲＞</a:t>
            </a:r>
            <a:r>
              <a:rPr lang="en-US" altLang="zh-TW" sz="2400"/>
              <a:t>I</a:t>
            </a:r>
            <a:r>
              <a:rPr lang="zh-TW" altLang="en-US" sz="2400"/>
              <a:t>乙＞</a:t>
            </a:r>
            <a:r>
              <a:rPr lang="en-US" altLang="zh-TW" sz="2400"/>
              <a:t>I</a:t>
            </a:r>
            <a:r>
              <a:rPr lang="zh-TW" altLang="en-US" sz="2400"/>
              <a:t>丙</a:t>
            </a:r>
            <a:br>
              <a:rPr lang="zh-TW" altLang="en-US" sz="2400"/>
            </a:br>
            <a:r>
              <a:rPr lang="en-US" altLang="zh-TW" sz="2400"/>
              <a:t>(C) I</a:t>
            </a:r>
            <a:r>
              <a:rPr lang="zh-TW" altLang="en-US" sz="2400"/>
              <a:t>甲＜</a:t>
            </a:r>
            <a:r>
              <a:rPr lang="en-US" altLang="zh-TW" sz="2400"/>
              <a:t>I</a:t>
            </a:r>
            <a:r>
              <a:rPr lang="zh-TW" altLang="en-US" sz="2400"/>
              <a:t>乙＜</a:t>
            </a:r>
            <a:r>
              <a:rPr lang="en-US" altLang="zh-TW" sz="2400"/>
              <a:t>I</a:t>
            </a:r>
            <a:r>
              <a:rPr lang="zh-TW" altLang="en-US" sz="2400"/>
              <a:t>丙　　</a:t>
            </a:r>
            <a:r>
              <a:rPr lang="en-US" altLang="zh-TW" sz="2400"/>
              <a:t>(D) I</a:t>
            </a:r>
            <a:r>
              <a:rPr lang="zh-TW" altLang="en-US" sz="2400"/>
              <a:t>乙＞</a:t>
            </a:r>
            <a:r>
              <a:rPr lang="en-US" altLang="zh-TW" sz="2400"/>
              <a:t>I</a:t>
            </a:r>
            <a:r>
              <a:rPr lang="zh-TW" altLang="en-US" sz="2400"/>
              <a:t>甲＝</a:t>
            </a:r>
            <a:r>
              <a:rPr lang="en-US" altLang="zh-TW" sz="2400"/>
              <a:t>I</a:t>
            </a:r>
            <a:r>
              <a:rPr lang="zh-TW" altLang="en-US" sz="2400"/>
              <a:t>丙</a:t>
            </a:r>
          </a:p>
        </p:txBody>
      </p:sp>
      <p:pic>
        <p:nvPicPr>
          <p:cNvPr id="277507" name="Picture 3" descr="Y8ML7A0-K-2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59325"/>
            <a:ext cx="684212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8" name="Picture 4" descr="Y8ML7A0-K-2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4365625"/>
            <a:ext cx="1462088"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9" name="Text Box 5"/>
          <p:cNvSpPr txBox="1">
            <a:spLocks noChangeArrowheads="1"/>
          </p:cNvSpPr>
          <p:nvPr/>
        </p:nvSpPr>
        <p:spPr bwMode="auto">
          <a:xfrm>
            <a:off x="8027988" y="2565400"/>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a:solidFill>
                  <a:srgbClr val="CC0000"/>
                </a:solidFill>
              </a:rPr>
              <a:t>(1)D</a:t>
            </a:r>
            <a:r>
              <a:rPr lang="en-US" altLang="zh-TW"/>
              <a:t> </a:t>
            </a:r>
          </a:p>
        </p:txBody>
      </p:sp>
      <p:sp>
        <p:nvSpPr>
          <p:cNvPr id="277510" name="Text Box 6"/>
          <p:cNvSpPr txBox="1">
            <a:spLocks noChangeArrowheads="1"/>
          </p:cNvSpPr>
          <p:nvPr/>
        </p:nvSpPr>
        <p:spPr bwMode="auto">
          <a:xfrm>
            <a:off x="7812088" y="3860800"/>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a:solidFill>
                  <a:srgbClr val="CC0000"/>
                </a:solidFill>
              </a:rPr>
              <a:t>(2)A</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7509"/>
                                        </p:tgtEl>
                                        <p:attrNameLst>
                                          <p:attrName>style.visibility</p:attrName>
                                        </p:attrNameLst>
                                      </p:cBhvr>
                                      <p:to>
                                        <p:strVal val="visible"/>
                                      </p:to>
                                    </p:set>
                                    <p:animEffect transition="in" filter="blinds(horizontal)">
                                      <p:cBhvr>
                                        <p:cTn id="7" dur="500"/>
                                        <p:tgtEl>
                                          <p:spTgt spid="277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7510"/>
                                        </p:tgtEl>
                                        <p:attrNameLst>
                                          <p:attrName>style.visibility</p:attrName>
                                        </p:attrNameLst>
                                      </p:cBhvr>
                                      <p:to>
                                        <p:strVal val="visible"/>
                                      </p:to>
                                    </p:set>
                                    <p:animEffect transition="in" filter="blinds(horizontal)">
                                      <p:cBhvr>
                                        <p:cTn id="12" dur="500"/>
                                        <p:tgtEl>
                                          <p:spTgt spid="277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9" grpId="0"/>
      <p:bldP spid="277510" grpId="0"/>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332656"/>
            <a:ext cx="7772400" cy="24482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kern="100">
                <a:solidFill>
                  <a:srgbClr val="FF0000"/>
                </a:solidFill>
                <a:latin typeface="華康中黑體" panose="020B0509000000000000" pitchFamily="49" charset="-120"/>
                <a:ea typeface="華康中黑體" panose="020B0509000000000000" pitchFamily="49" charset="-120"/>
                <a:cs typeface="Times New Roman"/>
              </a:rPr>
              <a:t>107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請閱讀下列敘述後，回答</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至</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(2)</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題：</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r>
            <a:b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b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　　阿勝看到一篇有關節能減碳的文宣，決定將工廠裡的白熾燈全部改為某種較省電的燈具，右圖為該文宣的部分內容，文宣中的白熾燈可以用下方同一欄中的較省電燈具來取代。阿勝利用此文宣，計算出他更換</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300</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盞相同的白熾燈，一個月可節省電能</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2700</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度，同時可減少相當於</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1447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公斤的</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CO</a:t>
            </a:r>
            <a:r>
              <a:rPr kumimoji="0" lang="en-US" altLang="zh-TW" sz="2400" kern="100" baseline="-25000">
                <a:solidFill>
                  <a:srgbClr val="000000"/>
                </a:solidFill>
                <a:latin typeface="華康中黑體" panose="020B0509000000000000" pitchFamily="49" charset="-120"/>
                <a:ea typeface="華康中黑體" panose="020B0509000000000000" pitchFamily="49" charset="-120"/>
                <a:cs typeface="Times New Roman"/>
              </a:rPr>
              <a:t>2</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排放量。</a:t>
            </a: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3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3356992"/>
            <a:ext cx="5112568" cy="2937098"/>
          </a:xfrm>
          <a:prstGeom prst="rect">
            <a:avLst/>
          </a:prstGeom>
          <a:noFill/>
          <a:ln>
            <a:noFill/>
          </a:ln>
        </p:spPr>
      </p:pic>
    </p:spTree>
    <p:extLst>
      <p:ext uri="{BB962C8B-B14F-4D97-AF65-F5344CB8AC3E}">
        <p14:creationId xmlns:p14="http://schemas.microsoft.com/office/powerpoint/2010/main" val="4220618113"/>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404664"/>
            <a:ext cx="7772400" cy="25922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kern="100">
                <a:solidFill>
                  <a:srgbClr val="FF0000"/>
                </a:solidFill>
                <a:latin typeface="華康中黑體" panose="020B0509000000000000" pitchFamily="49" charset="-120"/>
                <a:ea typeface="華康中黑體" panose="020B0509000000000000" pitchFamily="49" charset="-120"/>
                <a:cs typeface="Times New Roman"/>
              </a:rPr>
              <a:t>107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已知阿勝的計算方式為燈具共</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300</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盞，每天皆使用</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10</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小時，一個月使用</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30</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天來計算，且他的計算結果無誤，則根據他計算的結果來推論，工廠裡的燈具將由何種白熾燈更換為哪一種較省電燈具？　</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(A)</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將</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40 W</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的白熾燈改為</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7 W</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的</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LED</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燈泡　</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(B)</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將</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40 W</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的白熾燈改為</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10 W</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的省電燈泡　</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(C)</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將</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60 W</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的白熾燈改為</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9 W</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的</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LED</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燈泡　</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(D)</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將</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60 W</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的白熾燈改為</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13 W</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的省電燈泡</a:t>
            </a: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3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284984"/>
            <a:ext cx="5112568" cy="2937098"/>
          </a:xfrm>
          <a:prstGeom prst="rect">
            <a:avLst/>
          </a:prstGeom>
          <a:noFill/>
          <a:ln>
            <a:noFill/>
          </a:ln>
        </p:spPr>
      </p:pic>
      <p:sp>
        <p:nvSpPr>
          <p:cNvPr id="4" name="矩形 3"/>
          <p:cNvSpPr/>
          <p:nvPr/>
        </p:nvSpPr>
        <p:spPr>
          <a:xfrm>
            <a:off x="6732240" y="5013176"/>
            <a:ext cx="1491114" cy="369332"/>
          </a:xfrm>
          <a:prstGeom prst="rect">
            <a:avLst/>
          </a:prstGeom>
        </p:spPr>
        <p:txBody>
          <a:bodyPr wrap="none">
            <a:spAutoFit/>
          </a:bodyPr>
          <a:lstStyle/>
          <a:p>
            <a:pPr fontAlgn="auto">
              <a:spcBef>
                <a:spcPts val="0"/>
              </a:spcBef>
              <a:spcAft>
                <a:spcPts val="0"/>
              </a:spcAf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(1)B</a:t>
            </a:r>
            <a:r>
              <a:rPr kumimoji="0" lang="zh-TW" altLang="zh-TW" kern="100" dirty="0">
                <a:solidFill>
                  <a:srgbClr val="FF0000"/>
                </a:solidFill>
                <a:latin typeface="Calibri"/>
                <a:ea typeface="新細明體"/>
                <a:cs typeface="Times New Roman"/>
              </a:rPr>
              <a:t>；</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98204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50" y="549275"/>
            <a:ext cx="5592392" cy="2800767"/>
          </a:xfrm>
          <a:prstGeom prst="rect">
            <a:avLst/>
          </a:prstGeom>
          <a:noFill/>
          <a:ln w="9525">
            <a:noFill/>
            <a:miter lim="800000"/>
            <a:headEnd/>
            <a:tailEnd/>
          </a:ln>
        </p:spPr>
        <p:txBody>
          <a:bodyPr wrap="square">
            <a:spAutoFit/>
          </a:bodyPr>
          <a:lstStyle/>
          <a:p>
            <a:pPr algn="just">
              <a:lnSpc>
                <a:spcPct val="110000"/>
              </a:lnSpc>
            </a:pPr>
            <a:r>
              <a:rPr lang="en-US" altLang="zh-TW" sz="3200" dirty="0">
                <a:solidFill>
                  <a:srgbClr val="FF0000"/>
                </a:solidFill>
                <a:latin typeface="Times New Roman"/>
                <a:ea typeface="標楷體" pitchFamily="65" charset="-120"/>
              </a:rPr>
              <a:t>109</a:t>
            </a:r>
            <a:r>
              <a:rPr lang="en-US" altLang="zh-TW" sz="3200" dirty="0">
                <a:solidFill>
                  <a:srgbClr val="000000"/>
                </a:solidFill>
                <a:latin typeface="Times New Roman"/>
                <a:ea typeface="標楷體" pitchFamily="65" charset="-120"/>
              </a:rPr>
              <a:t>40</a:t>
            </a:r>
            <a:r>
              <a:rPr lang="zh-TW" altLang="en-US" sz="3200" dirty="0">
                <a:solidFill>
                  <a:srgbClr val="000000"/>
                </a:solidFill>
                <a:latin typeface="Times New Roman"/>
                <a:ea typeface="標楷體" pitchFamily="65" charset="-120"/>
              </a:rPr>
              <a:t>有一電路裝置如圖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二十九</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所示，其中燈泡甲、乙的規格相同且可正常發亮，若忽略導線電阻及電池內電阻，下列敘述何者正確？</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304" y="685801"/>
            <a:ext cx="2137324" cy="2935602"/>
          </a:xfrm>
          <a:prstGeom prst="rect">
            <a:avLst/>
          </a:prstGeom>
        </p:spPr>
      </p:pic>
      <p:sp>
        <p:nvSpPr>
          <p:cNvPr id="4" name="矩形 3"/>
          <p:cNvSpPr/>
          <p:nvPr/>
        </p:nvSpPr>
        <p:spPr>
          <a:xfrm>
            <a:off x="6468504" y="3783377"/>
            <a:ext cx="1950923" cy="523220"/>
          </a:xfrm>
          <a:prstGeom prst="rect">
            <a:avLst/>
          </a:prstGeom>
        </p:spPr>
        <p:txBody>
          <a:bodyPr wrap="square">
            <a:spAutoFit/>
          </a:bodyPr>
          <a:lstStyle/>
          <a:p>
            <a:pPr algn="ctr"/>
            <a:r>
              <a:rPr lang="zh-TW" altLang="en-US" sz="2800">
                <a:solidFill>
                  <a:srgbClr val="000000"/>
                </a:solidFill>
                <a:ea typeface="標楷體" pitchFamily="65" charset="-120"/>
              </a:rPr>
              <a:t>圖</a:t>
            </a:r>
            <a:r>
              <a:rPr lang="en-US" altLang="zh-TW" sz="2800">
                <a:solidFill>
                  <a:srgbClr val="000000"/>
                </a:solidFill>
                <a:ea typeface="標楷體" pitchFamily="65" charset="-120"/>
              </a:rPr>
              <a:t>(</a:t>
            </a:r>
            <a:r>
              <a:rPr lang="zh-TW" altLang="en-US" sz="2800">
                <a:solidFill>
                  <a:srgbClr val="000000"/>
                </a:solidFill>
                <a:ea typeface="標楷體" pitchFamily="65" charset="-120"/>
              </a:rPr>
              <a:t>二十九</a:t>
            </a:r>
            <a:r>
              <a:rPr lang="en-US" altLang="zh-TW" sz="2800">
                <a:solidFill>
                  <a:srgbClr val="000000"/>
                </a:solidFill>
                <a:ea typeface="標楷體" pitchFamily="65" charset="-120"/>
              </a:rPr>
              <a:t>)</a:t>
            </a:r>
            <a:endParaRPr lang="zh-TW" altLang="en-US" sz="2800">
              <a:solidFill>
                <a:srgbClr val="000000"/>
              </a:solidFill>
              <a:latin typeface="Times New Roman"/>
              <a:ea typeface="標楷體" pitchFamily="65" charset="-120"/>
            </a:endParaRPr>
          </a:p>
        </p:txBody>
      </p:sp>
      <p:sp>
        <p:nvSpPr>
          <p:cNvPr id="5" name="矩形 4"/>
          <p:cNvSpPr/>
          <p:nvPr/>
        </p:nvSpPr>
        <p:spPr>
          <a:xfrm>
            <a:off x="6701876" y="287666"/>
            <a:ext cx="591553" cy="523220"/>
          </a:xfrm>
          <a:prstGeom prst="rect">
            <a:avLst/>
          </a:prstGeom>
        </p:spPr>
        <p:txBody>
          <a:bodyPr wrap="square">
            <a:spAutoFit/>
          </a:bodyPr>
          <a:lstStyle/>
          <a:p>
            <a:pPr algn="ctr"/>
            <a:r>
              <a:rPr lang="zh-TW" altLang="en-US" sz="2800">
                <a:solidFill>
                  <a:srgbClr val="000000"/>
                </a:solidFill>
                <a:ea typeface="標楷體" pitchFamily="65" charset="-120"/>
              </a:rPr>
              <a:t>甲</a:t>
            </a:r>
            <a:endParaRPr lang="zh-TW" altLang="en-US" sz="2800">
              <a:solidFill>
                <a:srgbClr val="000000"/>
              </a:solidFill>
              <a:latin typeface="Times New Roman"/>
              <a:ea typeface="標楷體" pitchFamily="65" charset="-120"/>
            </a:endParaRPr>
          </a:p>
        </p:txBody>
      </p:sp>
      <p:sp>
        <p:nvSpPr>
          <p:cNvPr id="6" name="矩形 5"/>
          <p:cNvSpPr/>
          <p:nvPr/>
        </p:nvSpPr>
        <p:spPr>
          <a:xfrm>
            <a:off x="6701876" y="1209021"/>
            <a:ext cx="591553" cy="523220"/>
          </a:xfrm>
          <a:prstGeom prst="rect">
            <a:avLst/>
          </a:prstGeom>
        </p:spPr>
        <p:txBody>
          <a:bodyPr wrap="square">
            <a:spAutoFit/>
          </a:bodyPr>
          <a:lstStyle/>
          <a:p>
            <a:pPr algn="ctr"/>
            <a:r>
              <a:rPr lang="zh-TW" altLang="en-US" sz="2800">
                <a:solidFill>
                  <a:srgbClr val="000000"/>
                </a:solidFill>
                <a:ea typeface="標楷體" pitchFamily="65" charset="-120"/>
              </a:rPr>
              <a:t>乙</a:t>
            </a:r>
            <a:endParaRPr lang="zh-TW" altLang="en-US" sz="2800">
              <a:solidFill>
                <a:srgbClr val="000000"/>
              </a:solidFill>
              <a:latin typeface="Times New Roman"/>
              <a:ea typeface="標楷體" pitchFamily="65" charset="-120"/>
            </a:endParaRPr>
          </a:p>
        </p:txBody>
      </p:sp>
      <p:sp>
        <p:nvSpPr>
          <p:cNvPr id="7" name="矩形 6"/>
          <p:cNvSpPr/>
          <p:nvPr/>
        </p:nvSpPr>
        <p:spPr>
          <a:xfrm>
            <a:off x="7756446" y="424191"/>
            <a:ext cx="591553" cy="523220"/>
          </a:xfrm>
          <a:prstGeom prst="rect">
            <a:avLst/>
          </a:prstGeom>
        </p:spPr>
        <p:txBody>
          <a:bodyPr wrap="square">
            <a:spAutoFit/>
          </a:bodyPr>
          <a:lstStyle/>
          <a:p>
            <a:pPr algn="ctr"/>
            <a:r>
              <a:rPr lang="en-US" altLang="zh-TW" sz="2800">
                <a:solidFill>
                  <a:srgbClr val="000000"/>
                </a:solidFill>
                <a:latin typeface="Times New Roman"/>
                <a:ea typeface="標楷體" pitchFamily="65" charset="-120"/>
              </a:rPr>
              <a:t>S</a:t>
            </a:r>
            <a:r>
              <a:rPr lang="en-US" altLang="zh-TW" sz="2800" baseline="-25000">
                <a:solidFill>
                  <a:srgbClr val="000000"/>
                </a:solidFill>
                <a:latin typeface="Times New Roman"/>
                <a:ea typeface="標楷體" pitchFamily="65" charset="-120"/>
              </a:rPr>
              <a:t>1</a:t>
            </a:r>
            <a:endParaRPr lang="zh-TW" altLang="en-US" sz="2800" baseline="-25000">
              <a:solidFill>
                <a:srgbClr val="000000"/>
              </a:solidFill>
              <a:latin typeface="Times New Roman"/>
              <a:ea typeface="標楷體" pitchFamily="65" charset="-120"/>
            </a:endParaRPr>
          </a:p>
        </p:txBody>
      </p:sp>
      <p:sp>
        <p:nvSpPr>
          <p:cNvPr id="8" name="矩形 7"/>
          <p:cNvSpPr/>
          <p:nvPr/>
        </p:nvSpPr>
        <p:spPr>
          <a:xfrm>
            <a:off x="7756446" y="1296107"/>
            <a:ext cx="591553" cy="523220"/>
          </a:xfrm>
          <a:prstGeom prst="rect">
            <a:avLst/>
          </a:prstGeom>
        </p:spPr>
        <p:txBody>
          <a:bodyPr wrap="square">
            <a:spAutoFit/>
          </a:bodyPr>
          <a:lstStyle/>
          <a:p>
            <a:pPr algn="ctr"/>
            <a:r>
              <a:rPr lang="en-US" altLang="zh-TW" sz="2800">
                <a:solidFill>
                  <a:srgbClr val="000000"/>
                </a:solidFill>
                <a:latin typeface="Times New Roman"/>
                <a:ea typeface="標楷體" pitchFamily="65" charset="-120"/>
              </a:rPr>
              <a:t>S</a:t>
            </a:r>
            <a:r>
              <a:rPr lang="en-US" altLang="zh-TW" sz="2800" baseline="-25000">
                <a:solidFill>
                  <a:srgbClr val="000000"/>
                </a:solidFill>
                <a:latin typeface="Times New Roman"/>
                <a:ea typeface="標楷體" pitchFamily="65" charset="-120"/>
              </a:rPr>
              <a:t>2</a:t>
            </a:r>
            <a:endParaRPr lang="zh-TW" altLang="en-US" sz="2800" baseline="-25000">
              <a:solidFill>
                <a:srgbClr val="000000"/>
              </a:solidFill>
              <a:latin typeface="Times New Roman"/>
              <a:ea typeface="標楷體" pitchFamily="65" charset="-120"/>
            </a:endParaRPr>
          </a:p>
        </p:txBody>
      </p:sp>
      <p:sp>
        <p:nvSpPr>
          <p:cNvPr id="9" name="矩形 8"/>
          <p:cNvSpPr/>
          <p:nvPr/>
        </p:nvSpPr>
        <p:spPr>
          <a:xfrm>
            <a:off x="7756446" y="2153602"/>
            <a:ext cx="591553" cy="523220"/>
          </a:xfrm>
          <a:prstGeom prst="rect">
            <a:avLst/>
          </a:prstGeom>
        </p:spPr>
        <p:txBody>
          <a:bodyPr wrap="square">
            <a:spAutoFit/>
          </a:bodyPr>
          <a:lstStyle/>
          <a:p>
            <a:pPr algn="ctr"/>
            <a:r>
              <a:rPr lang="en-US" altLang="zh-TW" sz="2800">
                <a:solidFill>
                  <a:srgbClr val="000000"/>
                </a:solidFill>
                <a:latin typeface="Times New Roman"/>
                <a:ea typeface="標楷體" pitchFamily="65" charset="-120"/>
              </a:rPr>
              <a:t>S</a:t>
            </a:r>
            <a:r>
              <a:rPr lang="en-US" altLang="zh-TW" sz="2800" baseline="-25000">
                <a:solidFill>
                  <a:srgbClr val="000000"/>
                </a:solidFill>
                <a:latin typeface="Times New Roman"/>
                <a:ea typeface="標楷體" pitchFamily="65" charset="-120"/>
              </a:rPr>
              <a:t>3</a:t>
            </a:r>
            <a:endParaRPr lang="zh-TW" altLang="en-US" sz="2800" baseline="-25000">
              <a:solidFill>
                <a:srgbClr val="000000"/>
              </a:solidFill>
              <a:latin typeface="Times New Roman"/>
              <a:ea typeface="標楷體" pitchFamily="65" charset="-120"/>
            </a:endParaRPr>
          </a:p>
        </p:txBody>
      </p:sp>
      <p:sp>
        <p:nvSpPr>
          <p:cNvPr id="10" name="矩形 9"/>
          <p:cNvSpPr/>
          <p:nvPr/>
        </p:nvSpPr>
        <p:spPr>
          <a:xfrm>
            <a:off x="8238623" y="3138367"/>
            <a:ext cx="591553" cy="523220"/>
          </a:xfrm>
          <a:prstGeom prst="rect">
            <a:avLst/>
          </a:prstGeom>
        </p:spPr>
        <p:txBody>
          <a:bodyPr wrap="square">
            <a:spAutoFit/>
          </a:bodyPr>
          <a:lstStyle/>
          <a:p>
            <a:pPr algn="ctr"/>
            <a:r>
              <a:rPr lang="en-US" altLang="zh-TW" sz="2800">
                <a:solidFill>
                  <a:srgbClr val="000000"/>
                </a:solidFill>
                <a:latin typeface="Times New Roman"/>
                <a:ea typeface="標楷體" pitchFamily="65" charset="-120"/>
              </a:rPr>
              <a:t>S</a:t>
            </a:r>
            <a:r>
              <a:rPr lang="en-US" altLang="zh-TW" sz="2800" baseline="-25000">
                <a:solidFill>
                  <a:srgbClr val="000000"/>
                </a:solidFill>
                <a:latin typeface="Times New Roman"/>
                <a:ea typeface="標楷體" pitchFamily="65" charset="-120"/>
              </a:rPr>
              <a:t>4</a:t>
            </a:r>
            <a:endParaRPr lang="zh-TW" altLang="en-US" sz="2800" baseline="-25000">
              <a:solidFill>
                <a:srgbClr val="000000"/>
              </a:solidFill>
              <a:latin typeface="Times New Roman"/>
              <a:ea typeface="標楷體" pitchFamily="65" charset="-120"/>
            </a:endParaRPr>
          </a:p>
        </p:txBody>
      </p:sp>
    </p:spTree>
    <p:extLst>
      <p:ext uri="{BB962C8B-B14F-4D97-AF65-F5344CB8AC3E}">
        <p14:creationId xmlns:p14="http://schemas.microsoft.com/office/powerpoint/2010/main" val="1412019298"/>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443593" y="516618"/>
            <a:ext cx="8036379" cy="3342453"/>
          </a:xfrm>
          <a:prstGeom prst="rect">
            <a:avLst/>
          </a:prstGeom>
          <a:noFill/>
          <a:ln w="9525">
            <a:noFill/>
            <a:miter lim="800000"/>
            <a:headEnd/>
            <a:tailEnd/>
          </a:ln>
        </p:spPr>
        <p:txBody>
          <a:bodyPr wrap="square">
            <a:spAutoFit/>
          </a:bodyPr>
          <a:lstStyle/>
          <a:p>
            <a:pPr marL="998538" lvl="1" indent="-541338" algn="just">
              <a:lnSpc>
                <a:spcPct val="110000"/>
              </a:lnSpc>
            </a:pPr>
            <a:r>
              <a:rPr lang="en-US" altLang="zh-TW" sz="3200">
                <a:solidFill>
                  <a:srgbClr val="000000"/>
                </a:solidFill>
                <a:latin typeface="Times New Roman"/>
                <a:ea typeface="標楷體" pitchFamily="65" charset="-120"/>
              </a:rPr>
              <a:t>(A)</a:t>
            </a:r>
            <a:r>
              <a:rPr lang="zh-TW" altLang="en-US" sz="3200">
                <a:solidFill>
                  <a:srgbClr val="000000"/>
                </a:solidFill>
                <a:latin typeface="Times New Roman"/>
                <a:ea typeface="標楷體" pitchFamily="65" charset="-120"/>
              </a:rPr>
              <a:t>接通開關</a:t>
            </a:r>
            <a:r>
              <a:rPr lang="en-US" altLang="zh-TW" sz="3200">
                <a:solidFill>
                  <a:srgbClr val="000000"/>
                </a:solidFill>
                <a:latin typeface="Times New Roman"/>
                <a:ea typeface="標楷體" pitchFamily="65" charset="-120"/>
              </a:rPr>
              <a:t>S</a:t>
            </a:r>
            <a:r>
              <a:rPr lang="en-US" altLang="zh-TW" sz="3200" baseline="-25000">
                <a:solidFill>
                  <a:srgbClr val="000000"/>
                </a:solidFill>
                <a:latin typeface="Times New Roman"/>
                <a:ea typeface="標楷體" pitchFamily="65" charset="-120"/>
              </a:rPr>
              <a:t>1</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S</a:t>
            </a:r>
            <a:r>
              <a:rPr lang="en-US" altLang="zh-TW" sz="3200" baseline="-25000">
                <a:solidFill>
                  <a:srgbClr val="000000"/>
                </a:solidFill>
                <a:latin typeface="Times New Roman"/>
                <a:ea typeface="標楷體" pitchFamily="65" charset="-120"/>
              </a:rPr>
              <a:t>2</a:t>
            </a:r>
            <a:r>
              <a:rPr lang="zh-TW" altLang="en-US" sz="3200">
                <a:solidFill>
                  <a:srgbClr val="000000"/>
                </a:solidFill>
                <a:latin typeface="Times New Roman"/>
                <a:ea typeface="標楷體" pitchFamily="65" charset="-120"/>
              </a:rPr>
              <a:t>及</a:t>
            </a:r>
            <a:r>
              <a:rPr lang="en-US" altLang="zh-TW" sz="3200">
                <a:solidFill>
                  <a:srgbClr val="000000"/>
                </a:solidFill>
                <a:latin typeface="Times New Roman"/>
                <a:ea typeface="標楷體" pitchFamily="65" charset="-120"/>
              </a:rPr>
              <a:t>S</a:t>
            </a:r>
            <a:r>
              <a:rPr lang="en-US" altLang="zh-TW" sz="3200" baseline="-25000">
                <a:solidFill>
                  <a:srgbClr val="000000"/>
                </a:solidFill>
                <a:latin typeface="Times New Roman"/>
                <a:ea typeface="標楷體" pitchFamily="65" charset="-120"/>
              </a:rPr>
              <a:t>3</a:t>
            </a:r>
            <a:r>
              <a:rPr lang="zh-TW" altLang="en-US" sz="3200">
                <a:solidFill>
                  <a:srgbClr val="000000"/>
                </a:solidFill>
                <a:latin typeface="Times New Roman"/>
                <a:ea typeface="標楷體" pitchFamily="65" charset="-120"/>
              </a:rPr>
              <a:t>後，兩燈泡均發亮</a:t>
            </a:r>
          </a:p>
          <a:p>
            <a:pPr marL="998538" lvl="1" indent="-541338" algn="just">
              <a:lnSpc>
                <a:spcPct val="110000"/>
              </a:lnSpc>
            </a:pPr>
            <a:r>
              <a:rPr lang="en-US" altLang="zh-TW" sz="3200">
                <a:solidFill>
                  <a:srgbClr val="000000"/>
                </a:solidFill>
                <a:latin typeface="Times New Roman"/>
                <a:ea typeface="標楷體" pitchFamily="65" charset="-120"/>
              </a:rPr>
              <a:t>(B)</a:t>
            </a:r>
            <a:r>
              <a:rPr lang="zh-TW" altLang="en-US" sz="3200">
                <a:solidFill>
                  <a:srgbClr val="000000"/>
                </a:solidFill>
                <a:latin typeface="Times New Roman"/>
                <a:ea typeface="標楷體" pitchFamily="65" charset="-120"/>
              </a:rPr>
              <a:t>接通開關</a:t>
            </a:r>
            <a:r>
              <a:rPr lang="en-US" altLang="zh-TW" sz="3200">
                <a:solidFill>
                  <a:srgbClr val="000000"/>
                </a:solidFill>
                <a:latin typeface="Times New Roman"/>
                <a:ea typeface="標楷體" pitchFamily="65" charset="-120"/>
              </a:rPr>
              <a:t>S</a:t>
            </a:r>
            <a:r>
              <a:rPr lang="en-US" altLang="zh-TW" sz="3200" baseline="-25000">
                <a:solidFill>
                  <a:srgbClr val="000000"/>
                </a:solidFill>
                <a:latin typeface="Times New Roman"/>
                <a:ea typeface="標楷體" pitchFamily="65" charset="-120"/>
              </a:rPr>
              <a:t>2</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S</a:t>
            </a:r>
            <a:r>
              <a:rPr lang="en-US" altLang="zh-TW" sz="3200" baseline="-25000">
                <a:solidFill>
                  <a:srgbClr val="000000"/>
                </a:solidFill>
                <a:latin typeface="Times New Roman"/>
                <a:ea typeface="標楷體" pitchFamily="65" charset="-120"/>
              </a:rPr>
              <a:t>3</a:t>
            </a:r>
            <a:r>
              <a:rPr lang="zh-TW" altLang="en-US" sz="3200">
                <a:solidFill>
                  <a:srgbClr val="000000"/>
                </a:solidFill>
                <a:latin typeface="Times New Roman"/>
                <a:ea typeface="標楷體" pitchFamily="65" charset="-120"/>
              </a:rPr>
              <a:t>及</a:t>
            </a:r>
            <a:r>
              <a:rPr lang="en-US" altLang="zh-TW" sz="3200">
                <a:solidFill>
                  <a:srgbClr val="000000"/>
                </a:solidFill>
                <a:latin typeface="Times New Roman"/>
                <a:ea typeface="標楷體" pitchFamily="65" charset="-120"/>
              </a:rPr>
              <a:t>S</a:t>
            </a:r>
            <a:r>
              <a:rPr lang="en-US" altLang="zh-TW" sz="3200" baseline="-25000">
                <a:solidFill>
                  <a:srgbClr val="000000"/>
                </a:solidFill>
                <a:latin typeface="Times New Roman"/>
                <a:ea typeface="標楷體" pitchFamily="65" charset="-120"/>
              </a:rPr>
              <a:t>4</a:t>
            </a:r>
            <a:r>
              <a:rPr lang="zh-TW" altLang="en-US" sz="3200">
                <a:solidFill>
                  <a:srgbClr val="000000"/>
                </a:solidFill>
                <a:latin typeface="Times New Roman"/>
                <a:ea typeface="標楷體" pitchFamily="65" charset="-120"/>
              </a:rPr>
              <a:t>後，兩燈泡均不亮</a:t>
            </a:r>
          </a:p>
          <a:p>
            <a:pPr marL="998538" lvl="1" indent="-541338" algn="just">
              <a:lnSpc>
                <a:spcPct val="110000"/>
              </a:lnSpc>
            </a:pPr>
            <a:r>
              <a:rPr lang="en-US" altLang="zh-TW" sz="3200">
                <a:solidFill>
                  <a:srgbClr val="000000"/>
                </a:solidFill>
                <a:latin typeface="Times New Roman"/>
                <a:ea typeface="標楷體" pitchFamily="65" charset="-120"/>
              </a:rPr>
              <a:t>(C)</a:t>
            </a:r>
            <a:r>
              <a:rPr lang="zh-TW" altLang="en-US" sz="3200">
                <a:solidFill>
                  <a:srgbClr val="000000"/>
                </a:solidFill>
                <a:latin typeface="Times New Roman"/>
                <a:ea typeface="標楷體" pitchFamily="65" charset="-120"/>
              </a:rPr>
              <a:t>接通開關</a:t>
            </a:r>
            <a:r>
              <a:rPr lang="en-US" altLang="zh-TW" sz="3200">
                <a:solidFill>
                  <a:srgbClr val="000000"/>
                </a:solidFill>
                <a:latin typeface="Times New Roman"/>
                <a:ea typeface="標楷體" pitchFamily="65" charset="-120"/>
              </a:rPr>
              <a:t>S</a:t>
            </a:r>
            <a:r>
              <a:rPr lang="en-US" altLang="zh-TW" sz="3200" baseline="-25000">
                <a:solidFill>
                  <a:srgbClr val="000000"/>
                </a:solidFill>
                <a:latin typeface="Times New Roman"/>
                <a:ea typeface="標楷體" pitchFamily="65" charset="-120"/>
              </a:rPr>
              <a:t>1</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S</a:t>
            </a:r>
            <a:r>
              <a:rPr lang="en-US" altLang="zh-TW" sz="3200" baseline="-25000">
                <a:solidFill>
                  <a:srgbClr val="000000"/>
                </a:solidFill>
                <a:latin typeface="Times New Roman"/>
                <a:ea typeface="標楷體" pitchFamily="65" charset="-120"/>
              </a:rPr>
              <a:t>3</a:t>
            </a:r>
            <a:r>
              <a:rPr lang="zh-TW" altLang="en-US" sz="3200">
                <a:solidFill>
                  <a:srgbClr val="000000"/>
                </a:solidFill>
                <a:latin typeface="Times New Roman"/>
                <a:ea typeface="標楷體" pitchFamily="65" charset="-120"/>
              </a:rPr>
              <a:t>及</a:t>
            </a:r>
            <a:r>
              <a:rPr lang="en-US" altLang="zh-TW" sz="3200">
                <a:solidFill>
                  <a:srgbClr val="000000"/>
                </a:solidFill>
                <a:latin typeface="Times New Roman"/>
                <a:ea typeface="標楷體" pitchFamily="65" charset="-120"/>
              </a:rPr>
              <a:t>S</a:t>
            </a:r>
            <a:r>
              <a:rPr lang="en-US" altLang="zh-TW" sz="3200" baseline="-25000">
                <a:solidFill>
                  <a:srgbClr val="000000"/>
                </a:solidFill>
                <a:latin typeface="Times New Roman"/>
                <a:ea typeface="標楷體" pitchFamily="65" charset="-120"/>
              </a:rPr>
              <a:t>4</a:t>
            </a:r>
            <a:r>
              <a:rPr lang="zh-TW" altLang="en-US" sz="3200">
                <a:solidFill>
                  <a:srgbClr val="000000"/>
                </a:solidFill>
                <a:latin typeface="Times New Roman"/>
                <a:ea typeface="標楷體" pitchFamily="65" charset="-120"/>
              </a:rPr>
              <a:t>後，燈泡甲發亮，燈泡乙不亮</a:t>
            </a:r>
          </a:p>
          <a:p>
            <a:pPr marL="998538" lvl="1" indent="-541338" algn="just">
              <a:lnSpc>
                <a:spcPct val="110000"/>
              </a:lnSpc>
            </a:pPr>
            <a:r>
              <a:rPr lang="en-US" altLang="zh-TW" sz="3200">
                <a:solidFill>
                  <a:srgbClr val="000000"/>
                </a:solidFill>
                <a:latin typeface="Times New Roman"/>
                <a:ea typeface="標楷體" pitchFamily="65" charset="-120"/>
              </a:rPr>
              <a:t>(D)</a:t>
            </a:r>
            <a:r>
              <a:rPr lang="zh-TW" altLang="en-US" sz="3200">
                <a:solidFill>
                  <a:srgbClr val="000000"/>
                </a:solidFill>
                <a:latin typeface="Times New Roman"/>
                <a:ea typeface="標楷體" pitchFamily="65" charset="-120"/>
              </a:rPr>
              <a:t>接通開關</a:t>
            </a:r>
            <a:r>
              <a:rPr lang="en-US" altLang="zh-TW" sz="3200">
                <a:solidFill>
                  <a:srgbClr val="000000"/>
                </a:solidFill>
                <a:latin typeface="Times New Roman"/>
                <a:ea typeface="標楷體" pitchFamily="65" charset="-120"/>
              </a:rPr>
              <a:t>S</a:t>
            </a:r>
            <a:r>
              <a:rPr lang="en-US" altLang="zh-TW" sz="3200" baseline="-25000">
                <a:solidFill>
                  <a:srgbClr val="000000"/>
                </a:solidFill>
                <a:latin typeface="Times New Roman"/>
                <a:ea typeface="標楷體" pitchFamily="65" charset="-120"/>
              </a:rPr>
              <a:t>1</a:t>
            </a:r>
            <a:r>
              <a:rPr lang="zh-TW" altLang="en-US" sz="3200">
                <a:solidFill>
                  <a:srgbClr val="000000"/>
                </a:solidFill>
                <a:latin typeface="Times New Roman"/>
                <a:ea typeface="標楷體" pitchFamily="65" charset="-120"/>
              </a:rPr>
              <a:t>、</a:t>
            </a:r>
            <a:r>
              <a:rPr lang="en-US" altLang="zh-TW" sz="3200">
                <a:solidFill>
                  <a:srgbClr val="000000"/>
                </a:solidFill>
                <a:latin typeface="Times New Roman"/>
                <a:ea typeface="標楷體" pitchFamily="65" charset="-120"/>
              </a:rPr>
              <a:t>S</a:t>
            </a:r>
            <a:r>
              <a:rPr lang="en-US" altLang="zh-TW" sz="3200" baseline="-25000">
                <a:solidFill>
                  <a:srgbClr val="000000"/>
                </a:solidFill>
                <a:latin typeface="Times New Roman"/>
                <a:ea typeface="標楷體" pitchFamily="65" charset="-120"/>
              </a:rPr>
              <a:t>2</a:t>
            </a:r>
            <a:r>
              <a:rPr lang="zh-TW" altLang="en-US" sz="3200">
                <a:solidFill>
                  <a:srgbClr val="000000"/>
                </a:solidFill>
                <a:latin typeface="Times New Roman"/>
                <a:ea typeface="標楷體" pitchFamily="65" charset="-120"/>
              </a:rPr>
              <a:t>及</a:t>
            </a:r>
            <a:r>
              <a:rPr lang="en-US" altLang="zh-TW" sz="3200">
                <a:solidFill>
                  <a:srgbClr val="000000"/>
                </a:solidFill>
                <a:latin typeface="Times New Roman"/>
                <a:ea typeface="標楷體" pitchFamily="65" charset="-120"/>
              </a:rPr>
              <a:t>S</a:t>
            </a:r>
            <a:r>
              <a:rPr lang="en-US" altLang="zh-TW" sz="3200" baseline="-25000">
                <a:solidFill>
                  <a:srgbClr val="000000"/>
                </a:solidFill>
                <a:latin typeface="Times New Roman"/>
                <a:ea typeface="標楷體" pitchFamily="65" charset="-120"/>
              </a:rPr>
              <a:t>4</a:t>
            </a:r>
            <a:r>
              <a:rPr lang="zh-TW" altLang="en-US" sz="3200">
                <a:solidFill>
                  <a:srgbClr val="000000"/>
                </a:solidFill>
                <a:latin typeface="Times New Roman"/>
                <a:ea typeface="標楷體" pitchFamily="65" charset="-120"/>
              </a:rPr>
              <a:t>後，燈泡甲不亮，燈泡乙發亮</a:t>
            </a:r>
          </a:p>
        </p:txBody>
      </p:sp>
    </p:spTree>
    <p:extLst>
      <p:ext uri="{BB962C8B-B14F-4D97-AF65-F5344CB8AC3E}">
        <p14:creationId xmlns:p14="http://schemas.microsoft.com/office/powerpoint/2010/main" val="1324434317"/>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2146250"/>
          </a:xfrm>
        </p:spPr>
        <p:txBody>
          <a:bodyPr>
            <a:normAutofit/>
          </a:bodyPr>
          <a:lstStyle/>
          <a:p>
            <a:pPr algn="l"/>
            <a:r>
              <a:rPr lang="en-US" altLang="zh-TW" sz="3200" kern="100" dirty="0" smtClean="0">
                <a:solidFill>
                  <a:srgbClr val="00B050"/>
                </a:solidFill>
                <a:latin typeface="華康中黑體" panose="020B0509000000000000" pitchFamily="49" charset="-120"/>
                <a:ea typeface="華康中黑體" panose="020B0509000000000000" pitchFamily="49" charset="-120"/>
                <a:cs typeface="Times New Roman"/>
              </a:rPr>
              <a:t>109</a:t>
            </a:r>
            <a:r>
              <a:rPr lang="zh-TW" altLang="zh-TW" sz="3200" kern="100" dirty="0" smtClean="0">
                <a:latin typeface="華康中黑體" panose="020B0509000000000000" pitchFamily="49" charset="-120"/>
                <a:ea typeface="華康中黑體" panose="020B0509000000000000" pitchFamily="49" charset="-120"/>
                <a:cs typeface="Times New Roman"/>
              </a:rPr>
              <a:t>下列</a:t>
            </a:r>
            <a:r>
              <a:rPr lang="zh-TW" altLang="zh-TW" sz="3200" kern="100" dirty="0">
                <a:latin typeface="華康中黑體" panose="020B0509000000000000" pitchFamily="49" charset="-120"/>
                <a:ea typeface="華康中黑體" panose="020B0509000000000000" pitchFamily="49" charset="-120"/>
                <a:cs typeface="Times New Roman"/>
              </a:rPr>
              <a:t>選項中電路元件符號代表的電路元件，何者</a:t>
            </a:r>
            <a:r>
              <a:rPr lang="zh-TW" altLang="zh-TW" sz="3200" u="dbl" kern="100" dirty="0">
                <a:latin typeface="華康中黑體" panose="020B0509000000000000" pitchFamily="49" charset="-120"/>
                <a:ea typeface="華康中黑體" panose="020B0509000000000000" pitchFamily="49" charset="-120"/>
                <a:cs typeface="Times New Roman"/>
              </a:rPr>
              <a:t>沒有</a:t>
            </a:r>
            <a:r>
              <a:rPr lang="zh-TW" altLang="zh-TW" sz="3200" kern="100" dirty="0">
                <a:latin typeface="華康中黑體" panose="020B0509000000000000" pitchFamily="49" charset="-120"/>
                <a:ea typeface="華康中黑體" panose="020B0509000000000000" pitchFamily="49" charset="-120"/>
                <a:cs typeface="Times New Roman"/>
              </a:rPr>
              <a:t>出現在附圖的電路裝置</a:t>
            </a:r>
            <a:r>
              <a:rPr lang="en-US" altLang="zh-TW" sz="3200" kern="100" dirty="0">
                <a:latin typeface="華康中黑體" panose="020B0509000000000000" pitchFamily="49" charset="-120"/>
                <a:ea typeface="華康中黑體" panose="020B0509000000000000" pitchFamily="49" charset="-120"/>
                <a:cs typeface="Times New Roman"/>
              </a:rPr>
              <a:t>2</a:t>
            </a:r>
            <a:r>
              <a:rPr lang="zh-TW" altLang="zh-TW" sz="3200" kern="100" dirty="0">
                <a:latin typeface="華康中黑體" panose="020B0509000000000000" pitchFamily="49" charset="-120"/>
                <a:ea typeface="華康中黑體" panose="020B0509000000000000" pitchFamily="49" charset="-120"/>
                <a:cs typeface="Times New Roman"/>
              </a:rPr>
              <a:t>？</a:t>
            </a:r>
            <a:endParaRPr lang="zh-TW" altLang="en-US" sz="3200" dirty="0">
              <a:latin typeface="華康中黑體" panose="020B0509000000000000" pitchFamily="49" charset="-120"/>
              <a:ea typeface="華康中黑體" panose="020B0509000000000000" pitchFamily="49" charset="-120"/>
            </a:endParaRPr>
          </a:p>
        </p:txBody>
      </p:sp>
      <p:pic>
        <p:nvPicPr>
          <p:cNvPr id="22543" name="Picture 15" descr="Y8ML202-K-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492896"/>
            <a:ext cx="1937862"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Y8ML202-K-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600939"/>
            <a:ext cx="1550179" cy="86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Y8ML202-K-8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2654929"/>
            <a:ext cx="1356448" cy="75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Y8ML202-K-8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2644823"/>
            <a:ext cx="1420988" cy="79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descr="Y8ML202-K-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6332" y="3933056"/>
            <a:ext cx="3277716" cy="274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6084168" y="3861048"/>
            <a:ext cx="2448272" cy="1815882"/>
          </a:xfrm>
          <a:prstGeom prst="rect">
            <a:avLst/>
          </a:prstGeom>
          <a:noFill/>
        </p:spPr>
        <p:txBody>
          <a:bodyPr wrap="square" rtlCol="0">
            <a:spAutoFit/>
          </a:bodyPr>
          <a:lstStyle/>
          <a:p>
            <a:pPr fontAlgn="auto">
              <a:spcBef>
                <a:spcPts val="0"/>
              </a:spcBef>
              <a:spcAft>
                <a:spcPts val="0"/>
              </a:spcAft>
            </a:pPr>
            <a:r>
              <a:rPr kumimoji="0" lang="zh-TW" altLang="zh-TW" sz="28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800" kern="100" dirty="0">
                <a:solidFill>
                  <a:srgbClr val="FF0000"/>
                </a:solidFill>
                <a:latin typeface="華康POP1體W9" panose="040B0909000000000000" pitchFamily="81" charset="-120"/>
                <a:ea typeface="華康POP1體W9" panose="040B0909000000000000" pitchFamily="81" charset="-120"/>
                <a:cs typeface="Times New Roman"/>
              </a:rPr>
              <a:t>(D)</a:t>
            </a:r>
            <a:endParaRPr kumimoji="0" lang="zh-TW" altLang="zh-TW" sz="28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800" kern="100" dirty="0">
                <a:solidFill>
                  <a:srgbClr val="0000FF"/>
                </a:solidFill>
                <a:latin typeface="華康POP1體W9" panose="040B0909000000000000" pitchFamily="81" charset="-120"/>
                <a:ea typeface="華康POP1體W9" panose="040B0909000000000000" pitchFamily="81" charset="-120"/>
                <a:cs typeface="Times New Roman"/>
              </a:rPr>
              <a:t>解析：附圖中沒有伏特計，故選</a:t>
            </a:r>
            <a:r>
              <a:rPr kumimoji="0" lang="en-US" altLang="zh-TW" sz="2800" kern="100" dirty="0">
                <a:solidFill>
                  <a:srgbClr val="0000FF"/>
                </a:solidFill>
                <a:latin typeface="華康POP1體W9" panose="040B0909000000000000" pitchFamily="81" charset="-120"/>
                <a:ea typeface="華康POP1體W9" panose="040B0909000000000000" pitchFamily="81" charset="-120"/>
                <a:cs typeface="Times New Roman"/>
              </a:rPr>
              <a:t>(D</a:t>
            </a:r>
            <a:r>
              <a:rPr kumimoji="0" lang="en-US" altLang="zh-TW" sz="2400" kern="100" dirty="0">
                <a:solidFill>
                  <a:srgbClr val="0000FF"/>
                </a:solidFill>
                <a:latin typeface="Calibri"/>
                <a:ea typeface="新細明體"/>
                <a:cs typeface="Times New Roman"/>
              </a:rPr>
              <a:t>)</a:t>
            </a:r>
            <a:endParaRPr kumimoji="0" lang="zh-TW" altLang="en-US" sz="2400" dirty="0">
              <a:solidFill>
                <a:prstClr val="black"/>
              </a:solidFill>
              <a:latin typeface="Calibri"/>
              <a:ea typeface="新細明體"/>
            </a:endParaRPr>
          </a:p>
        </p:txBody>
      </p:sp>
    </p:spTree>
    <p:extLst>
      <p:ext uri="{BB962C8B-B14F-4D97-AF65-F5344CB8AC3E}">
        <p14:creationId xmlns:p14="http://schemas.microsoft.com/office/powerpoint/2010/main" val="277659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2146250"/>
          </a:xfrm>
        </p:spPr>
        <p:txBody>
          <a:bodyPr>
            <a:normAutofit/>
          </a:bodyPr>
          <a:lstStyle/>
          <a:p>
            <a:pPr algn="l"/>
            <a:r>
              <a:rPr lang="en-US" altLang="zh-TW" sz="2800" kern="100" dirty="0" smtClean="0">
                <a:solidFill>
                  <a:srgbClr val="00B050"/>
                </a:solidFill>
                <a:latin typeface="Times New Roman"/>
                <a:ea typeface="標楷體"/>
                <a:cs typeface="Times New Roman"/>
              </a:rPr>
              <a:t>109</a:t>
            </a:r>
            <a:r>
              <a:rPr lang="zh-TW" altLang="zh-TW" sz="2800" kern="100" dirty="0" smtClean="0">
                <a:latin typeface="Times New Roman"/>
                <a:ea typeface="標楷體"/>
                <a:cs typeface="Times New Roman"/>
              </a:rPr>
              <a:t>老師</a:t>
            </a:r>
            <a:r>
              <a:rPr lang="zh-TW" altLang="zh-TW" sz="2800" kern="100" dirty="0">
                <a:latin typeface="Times New Roman"/>
                <a:ea typeface="標楷體"/>
                <a:cs typeface="Times New Roman"/>
              </a:rPr>
              <a:t>將「</a:t>
            </a:r>
            <a:r>
              <a:rPr lang="en-US" altLang="zh-TW" sz="2800" kern="100" dirty="0">
                <a:latin typeface="Times New Roman"/>
                <a:ea typeface="標楷體"/>
              </a:rPr>
              <a:t>2</a:t>
            </a:r>
            <a:r>
              <a:rPr lang="zh-TW" altLang="zh-TW" sz="2800" kern="100" dirty="0">
                <a:latin typeface="Times New Roman"/>
                <a:ea typeface="標楷體"/>
                <a:cs typeface="Times New Roman"/>
              </a:rPr>
              <a:t>　個電壓均為　</a:t>
            </a:r>
            <a:r>
              <a:rPr lang="en-US" altLang="zh-TW" sz="2800" kern="100" dirty="0">
                <a:latin typeface="Times New Roman"/>
                <a:ea typeface="標楷體"/>
              </a:rPr>
              <a:t>1.5</a:t>
            </a:r>
            <a:r>
              <a:rPr lang="zh-TW" altLang="zh-TW" sz="2800" kern="100" dirty="0">
                <a:latin typeface="Times New Roman"/>
                <a:ea typeface="標楷體"/>
                <a:cs typeface="Times New Roman"/>
              </a:rPr>
              <a:t>　</a:t>
            </a:r>
            <a:r>
              <a:rPr lang="en-US" altLang="zh-TW" sz="2800" kern="100" dirty="0">
                <a:latin typeface="Times New Roman"/>
                <a:ea typeface="標楷體"/>
              </a:rPr>
              <a:t>V</a:t>
            </a:r>
            <a:r>
              <a:rPr lang="zh-TW" altLang="zh-TW" sz="2800" kern="100" dirty="0">
                <a:latin typeface="Times New Roman"/>
                <a:ea typeface="標楷體"/>
                <a:cs typeface="Times New Roman"/>
              </a:rPr>
              <a:t>　的電池串聯」，利用導線連接電阻值為　</a:t>
            </a:r>
            <a:r>
              <a:rPr lang="en-US" altLang="zh-TW" sz="2800" kern="100" dirty="0">
                <a:latin typeface="Times New Roman"/>
                <a:ea typeface="標楷體"/>
              </a:rPr>
              <a:t>100</a:t>
            </a:r>
            <a:r>
              <a:rPr lang="zh-TW" altLang="zh-TW" sz="2800" kern="100" dirty="0">
                <a:latin typeface="Times New Roman"/>
                <a:ea typeface="標楷體"/>
                <a:cs typeface="Times New Roman"/>
              </a:rPr>
              <a:t>Ω的電阻器及開關，如圖</a:t>
            </a:r>
            <a:r>
              <a:rPr lang="en-US" altLang="zh-TW" sz="2800" kern="100" dirty="0">
                <a:latin typeface="標楷體"/>
                <a:cs typeface="Times New Roman"/>
              </a:rPr>
              <a:t>(</a:t>
            </a:r>
            <a:r>
              <a:rPr lang="zh-TW" altLang="zh-TW" sz="2800" kern="100" dirty="0">
                <a:ea typeface="標楷體"/>
                <a:cs typeface="Times New Roman"/>
              </a:rPr>
              <a:t>一</a:t>
            </a:r>
            <a:r>
              <a:rPr lang="en-US" altLang="zh-TW" sz="2800" kern="100" dirty="0">
                <a:ea typeface="標楷體"/>
                <a:cs typeface="Times New Roman"/>
              </a:rPr>
              <a:t>)</a:t>
            </a:r>
            <a:r>
              <a:rPr lang="zh-TW" altLang="zh-TW" sz="2800" kern="100" dirty="0">
                <a:latin typeface="Times New Roman"/>
                <a:ea typeface="標楷體"/>
                <a:cs typeface="Times New Roman"/>
              </a:rPr>
              <a:t>所示。另外附有已連接兩條導線且電阻值為　</a:t>
            </a:r>
            <a:r>
              <a:rPr lang="en-US" altLang="zh-TW" sz="2800" kern="100" dirty="0">
                <a:latin typeface="Times New Roman"/>
                <a:ea typeface="標楷體"/>
              </a:rPr>
              <a:t>50</a:t>
            </a:r>
            <a:r>
              <a:rPr lang="zh-TW" altLang="zh-TW" sz="2800" kern="100" dirty="0">
                <a:latin typeface="Times New Roman"/>
                <a:ea typeface="標楷體"/>
                <a:cs typeface="Times New Roman"/>
              </a:rPr>
              <a:t>Ω的電阻器，如圖</a:t>
            </a:r>
            <a:r>
              <a:rPr lang="en-US" altLang="zh-TW" sz="2800" kern="100" dirty="0">
                <a:latin typeface="標楷體"/>
                <a:cs typeface="Times New Roman"/>
              </a:rPr>
              <a:t>(</a:t>
            </a:r>
            <a:r>
              <a:rPr lang="zh-TW" altLang="zh-TW" sz="2800" kern="100" dirty="0">
                <a:ea typeface="標楷體"/>
                <a:cs typeface="Times New Roman"/>
              </a:rPr>
              <a:t>二</a:t>
            </a:r>
            <a:r>
              <a:rPr lang="en-US" altLang="zh-TW" sz="2800" kern="100" dirty="0">
                <a:ea typeface="標楷體"/>
                <a:cs typeface="Times New Roman"/>
              </a:rPr>
              <a:t>)</a:t>
            </a:r>
            <a:r>
              <a:rPr lang="zh-TW" altLang="zh-TW" sz="2800" kern="100" dirty="0">
                <a:latin typeface="Times New Roman"/>
                <a:ea typeface="標楷體"/>
                <a:cs typeface="Times New Roman"/>
              </a:rPr>
              <a:t>所示。</a:t>
            </a:r>
            <a:endParaRPr lang="zh-TW" altLang="en-US" sz="2800"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kumimoji="0" lang="zh-TW" altLang="en-US">
              <a:solidFill>
                <a:prstClr val="black"/>
              </a:solidFill>
              <a:latin typeface="Calibri"/>
              <a:ea typeface="新細明體"/>
            </a:endParaRPr>
          </a:p>
        </p:txBody>
      </p:sp>
      <p:graphicFrame>
        <p:nvGraphicFramePr>
          <p:cNvPr id="4" name="物件 3"/>
          <p:cNvGraphicFramePr>
            <a:graphicFrameLocks noChangeAspect="1"/>
          </p:cNvGraphicFramePr>
          <p:nvPr>
            <p:extLst>
              <p:ext uri="{D42A27DB-BD31-4B8C-83A1-F6EECF244321}">
                <p14:modId xmlns:p14="http://schemas.microsoft.com/office/powerpoint/2010/main" val="1560104517"/>
              </p:ext>
            </p:extLst>
          </p:nvPr>
        </p:nvGraphicFramePr>
        <p:xfrm>
          <a:off x="971599" y="2708920"/>
          <a:ext cx="7154110" cy="2877542"/>
        </p:xfrm>
        <a:graphic>
          <a:graphicData uri="http://schemas.openxmlformats.org/presentationml/2006/ole">
            <mc:AlternateContent xmlns:mc="http://schemas.openxmlformats.org/markup-compatibility/2006">
              <mc:Choice xmlns:v="urn:schemas-microsoft-com:vml" Requires="v">
                <p:oleObj spid="_x0000_s298002" name="Picture" r:id="rId3" imgW="2852759" imgH="1157617" progId="Word.Picture.8">
                  <p:embed/>
                </p:oleObj>
              </mc:Choice>
              <mc:Fallback>
                <p:oleObj name="Picture" r:id="rId3" imgW="2852759" imgH="1157617"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99" y="2708920"/>
                        <a:ext cx="7154110" cy="2877542"/>
                      </a:xfrm>
                      <a:prstGeom prst="rect">
                        <a:avLst/>
                      </a:prstGeom>
                      <a:noFill/>
                    </p:spPr>
                  </p:pic>
                </p:oleObj>
              </mc:Fallback>
            </mc:AlternateContent>
          </a:graphicData>
        </a:graphic>
      </p:graphicFrame>
    </p:spTree>
    <p:extLst>
      <p:ext uri="{BB962C8B-B14F-4D97-AF65-F5344CB8AC3E}">
        <p14:creationId xmlns:p14="http://schemas.microsoft.com/office/powerpoint/2010/main" val="1257457102"/>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5746650"/>
          </a:xfrm>
        </p:spPr>
        <p:txBody>
          <a:bodyPr>
            <a:normAutofit/>
          </a:bodyPr>
          <a:lstStyle/>
          <a:p>
            <a:r>
              <a:rPr lang="zh-TW" altLang="zh-TW" sz="2800" dirty="0"/>
              <a:t>若導線、開關的電阻及電池的內電阻均很小忽略不計，按下開關接通電流後，持續　</a:t>
            </a:r>
            <a:r>
              <a:rPr lang="en-US" altLang="zh-TW" sz="2800" dirty="0"/>
              <a:t>10</a:t>
            </a:r>
            <a:r>
              <a:rPr lang="zh-TW" altLang="zh-TW" sz="2800" dirty="0"/>
              <a:t>　秒，且通電期間電池的電壓保持不變，在這段期間　</a:t>
            </a:r>
            <a:r>
              <a:rPr lang="en-US" altLang="zh-TW" sz="2800" dirty="0"/>
              <a:t>100</a:t>
            </a:r>
            <a:r>
              <a:rPr lang="zh-TW" altLang="zh-TW" sz="2800" dirty="0"/>
              <a:t>Ω的電阻器消耗多少電能？　</a:t>
            </a:r>
            <a:r>
              <a:rPr lang="en-US" altLang="zh-TW" sz="2800" dirty="0"/>
              <a:t>(</a:t>
            </a:r>
            <a:r>
              <a:rPr lang="zh-TW" altLang="zh-TW" sz="2800" dirty="0"/>
              <a:t>Ａ</a:t>
            </a:r>
            <a:r>
              <a:rPr lang="en-US" altLang="zh-TW" sz="2800" dirty="0"/>
              <a:t>)</a:t>
            </a:r>
            <a:r>
              <a:rPr lang="zh-TW" altLang="zh-TW" sz="2800" dirty="0"/>
              <a:t>　</a:t>
            </a:r>
            <a:r>
              <a:rPr lang="en-US" altLang="zh-TW" sz="2800" dirty="0"/>
              <a:t>0.225</a:t>
            </a:r>
            <a:r>
              <a:rPr lang="zh-TW" altLang="zh-TW" sz="2800" dirty="0"/>
              <a:t>　</a:t>
            </a:r>
            <a:r>
              <a:rPr lang="en-US" altLang="zh-TW" sz="2800" dirty="0"/>
              <a:t>J</a:t>
            </a:r>
            <a:r>
              <a:rPr lang="zh-TW" altLang="zh-TW" sz="2800" dirty="0"/>
              <a:t>　</a:t>
            </a:r>
            <a:r>
              <a:rPr lang="en-US" altLang="zh-TW" sz="2800" dirty="0"/>
              <a:t>(</a:t>
            </a:r>
            <a:r>
              <a:rPr lang="zh-TW" altLang="zh-TW" sz="2800" dirty="0"/>
              <a:t>Ｂ</a:t>
            </a:r>
            <a:r>
              <a:rPr lang="en-US" altLang="zh-TW" sz="2800" dirty="0"/>
              <a:t>)</a:t>
            </a:r>
            <a:r>
              <a:rPr lang="zh-TW" altLang="zh-TW" sz="2800" dirty="0"/>
              <a:t>　</a:t>
            </a:r>
            <a:r>
              <a:rPr lang="en-US" altLang="zh-TW" sz="2800" dirty="0"/>
              <a:t>0.9</a:t>
            </a:r>
            <a:r>
              <a:rPr lang="zh-TW" altLang="zh-TW" sz="2800" dirty="0"/>
              <a:t>　</a:t>
            </a:r>
            <a:r>
              <a:rPr lang="en-US" altLang="zh-TW" sz="2800" dirty="0"/>
              <a:t>J</a:t>
            </a:r>
            <a:r>
              <a:rPr lang="zh-TW" altLang="zh-TW" sz="2800" dirty="0"/>
              <a:t>　</a:t>
            </a:r>
            <a:r>
              <a:rPr lang="en-US" altLang="zh-TW" sz="2800" dirty="0"/>
              <a:t>(</a:t>
            </a:r>
            <a:r>
              <a:rPr lang="zh-TW" altLang="zh-TW" sz="2800" dirty="0"/>
              <a:t>Ｃ</a:t>
            </a:r>
            <a:r>
              <a:rPr lang="en-US" altLang="zh-TW" sz="2800" dirty="0"/>
              <a:t>)</a:t>
            </a:r>
            <a:r>
              <a:rPr lang="zh-TW" altLang="zh-TW" sz="2800" dirty="0"/>
              <a:t>　</a:t>
            </a:r>
            <a:r>
              <a:rPr lang="en-US" altLang="zh-TW" sz="2800" dirty="0"/>
              <a:t>22.5</a:t>
            </a:r>
            <a:r>
              <a:rPr lang="zh-TW" altLang="zh-TW" sz="2800" dirty="0"/>
              <a:t>　</a:t>
            </a:r>
            <a:r>
              <a:rPr lang="en-US" altLang="zh-TW" sz="2800" dirty="0"/>
              <a:t>J</a:t>
            </a:r>
            <a:r>
              <a:rPr lang="zh-TW" altLang="zh-TW" sz="2800" dirty="0"/>
              <a:t>　</a:t>
            </a:r>
            <a:r>
              <a:rPr lang="en-US" altLang="zh-TW" sz="2800" dirty="0"/>
              <a:t>(</a:t>
            </a:r>
            <a:r>
              <a:rPr lang="zh-TW" altLang="zh-TW" sz="2800" dirty="0"/>
              <a:t>Ｄ</a:t>
            </a:r>
            <a:r>
              <a:rPr lang="en-US" altLang="zh-TW" sz="2800" dirty="0"/>
              <a:t>)</a:t>
            </a:r>
            <a:r>
              <a:rPr lang="zh-TW" altLang="zh-TW" sz="2800" dirty="0"/>
              <a:t>　</a:t>
            </a:r>
            <a:r>
              <a:rPr lang="en-US" altLang="zh-TW" sz="2800" dirty="0"/>
              <a:t>90</a:t>
            </a:r>
            <a:r>
              <a:rPr lang="zh-TW" altLang="zh-TW" sz="2800" dirty="0"/>
              <a:t>　</a:t>
            </a:r>
            <a:r>
              <a:rPr lang="en-US" altLang="zh-TW" sz="2800" dirty="0"/>
              <a:t>J</a:t>
            </a:r>
            <a:r>
              <a:rPr lang="zh-TW" altLang="zh-TW" sz="2800" dirty="0" smtClean="0"/>
              <a:t>。</a:t>
            </a:r>
            <a:br>
              <a:rPr lang="zh-TW" altLang="zh-TW" sz="2800" dirty="0" smtClean="0"/>
            </a:br>
            <a:r>
              <a:rPr lang="zh-TW" altLang="zh-TW" sz="2800" dirty="0" smtClean="0"/>
              <a:t>若要</a:t>
            </a:r>
            <a:r>
              <a:rPr lang="zh-TW" altLang="zh-TW" sz="2800" dirty="0"/>
              <a:t>將兩圖中的電路連接為兩個電阻器並聯的電路，採取下列哪個步驟即可完成？　</a:t>
            </a:r>
            <a:r>
              <a:rPr lang="en-US" altLang="zh-TW" sz="2800" dirty="0"/>
              <a:t>(</a:t>
            </a:r>
            <a:r>
              <a:rPr lang="zh-TW" altLang="zh-TW" sz="2800" dirty="0"/>
              <a:t>Ａ</a:t>
            </a:r>
            <a:r>
              <a:rPr lang="en-US" altLang="zh-TW" sz="2800" dirty="0"/>
              <a:t>)</a:t>
            </a:r>
            <a:r>
              <a:rPr lang="zh-TW" altLang="zh-TW" sz="2800" dirty="0"/>
              <a:t>將　</a:t>
            </a:r>
            <a:r>
              <a:rPr lang="en-US" altLang="zh-TW" sz="2800" dirty="0"/>
              <a:t>T</a:t>
            </a:r>
            <a:r>
              <a:rPr lang="zh-TW" altLang="zh-TW" sz="2800" dirty="0"/>
              <a:t>　連接　</a:t>
            </a:r>
            <a:r>
              <a:rPr lang="en-US" altLang="zh-TW" sz="2800" dirty="0"/>
              <a:t>Q</a:t>
            </a:r>
            <a:r>
              <a:rPr lang="zh-TW" altLang="zh-TW" sz="2800" dirty="0"/>
              <a:t>，</a:t>
            </a:r>
            <a:r>
              <a:rPr lang="en-US" altLang="zh-TW" sz="2800" dirty="0"/>
              <a:t>U</a:t>
            </a:r>
            <a:r>
              <a:rPr lang="zh-TW" altLang="zh-TW" sz="2800" dirty="0"/>
              <a:t>　連接　</a:t>
            </a:r>
            <a:r>
              <a:rPr lang="en-US" altLang="zh-TW" sz="2800" dirty="0"/>
              <a:t>R</a:t>
            </a:r>
            <a:r>
              <a:rPr lang="zh-TW" altLang="zh-TW" sz="2800" dirty="0"/>
              <a:t>　</a:t>
            </a:r>
            <a:r>
              <a:rPr lang="en-US" altLang="zh-TW" sz="2800" dirty="0"/>
              <a:t>(</a:t>
            </a:r>
            <a:r>
              <a:rPr lang="zh-TW" altLang="zh-TW" sz="2800" dirty="0"/>
              <a:t>Ｂ</a:t>
            </a:r>
            <a:r>
              <a:rPr lang="en-US" altLang="zh-TW" sz="2800" dirty="0"/>
              <a:t>)</a:t>
            </a:r>
            <a:r>
              <a:rPr lang="zh-TW" altLang="zh-TW" sz="2800" dirty="0"/>
              <a:t>將　</a:t>
            </a:r>
            <a:r>
              <a:rPr lang="en-US" altLang="zh-TW" sz="2800" dirty="0"/>
              <a:t>T</a:t>
            </a:r>
            <a:r>
              <a:rPr lang="zh-TW" altLang="zh-TW" sz="2800" dirty="0"/>
              <a:t>　連接　</a:t>
            </a:r>
            <a:r>
              <a:rPr lang="en-US" altLang="zh-TW" sz="2800" dirty="0"/>
              <a:t>S</a:t>
            </a:r>
            <a:r>
              <a:rPr lang="zh-TW" altLang="zh-TW" sz="2800" dirty="0"/>
              <a:t>，</a:t>
            </a:r>
            <a:r>
              <a:rPr lang="en-US" altLang="zh-TW" sz="2800" dirty="0"/>
              <a:t>U</a:t>
            </a:r>
            <a:r>
              <a:rPr lang="zh-TW" altLang="zh-TW" sz="2800" dirty="0"/>
              <a:t>　連接　</a:t>
            </a:r>
            <a:r>
              <a:rPr lang="en-US" altLang="zh-TW" sz="2800" dirty="0"/>
              <a:t>R</a:t>
            </a:r>
            <a:r>
              <a:rPr lang="zh-TW" altLang="zh-TW" sz="2800" dirty="0"/>
              <a:t>　</a:t>
            </a:r>
            <a:r>
              <a:rPr lang="en-US" altLang="zh-TW" sz="2800" dirty="0"/>
              <a:t>(</a:t>
            </a:r>
            <a:r>
              <a:rPr lang="zh-TW" altLang="zh-TW" sz="2800" dirty="0"/>
              <a:t>Ｃ</a:t>
            </a:r>
            <a:r>
              <a:rPr lang="en-US" altLang="zh-TW" sz="2800" dirty="0"/>
              <a:t>)</a:t>
            </a:r>
            <a:r>
              <a:rPr lang="zh-TW" altLang="zh-TW" sz="2800" dirty="0"/>
              <a:t>將　</a:t>
            </a:r>
            <a:r>
              <a:rPr lang="en-US" altLang="zh-TW" sz="2800" dirty="0"/>
              <a:t>T</a:t>
            </a:r>
            <a:r>
              <a:rPr lang="zh-TW" altLang="zh-TW" sz="2800" dirty="0"/>
              <a:t>　連接　</a:t>
            </a:r>
            <a:r>
              <a:rPr lang="en-US" altLang="zh-TW" sz="2800" dirty="0"/>
              <a:t>P</a:t>
            </a:r>
            <a:r>
              <a:rPr lang="zh-TW" altLang="zh-TW" sz="2800" dirty="0"/>
              <a:t>，</a:t>
            </a:r>
            <a:r>
              <a:rPr lang="en-US" altLang="zh-TW" sz="2800" dirty="0"/>
              <a:t>U</a:t>
            </a:r>
            <a:r>
              <a:rPr lang="zh-TW" altLang="zh-TW" sz="2800" dirty="0"/>
              <a:t>　連接　</a:t>
            </a:r>
            <a:r>
              <a:rPr lang="en-US" altLang="zh-TW" sz="2800" dirty="0"/>
              <a:t>Q</a:t>
            </a:r>
            <a:r>
              <a:rPr lang="zh-TW" altLang="zh-TW" sz="2800" dirty="0"/>
              <a:t>　</a:t>
            </a:r>
            <a:r>
              <a:rPr lang="en-US" altLang="zh-TW" sz="2800" dirty="0"/>
              <a:t>(</a:t>
            </a:r>
            <a:r>
              <a:rPr lang="zh-TW" altLang="zh-TW" sz="2800" dirty="0"/>
              <a:t>Ｄ</a:t>
            </a:r>
            <a:r>
              <a:rPr lang="en-US" altLang="zh-TW" sz="2800" dirty="0"/>
              <a:t>)</a:t>
            </a:r>
            <a:r>
              <a:rPr lang="zh-TW" altLang="zh-TW" sz="2800" dirty="0"/>
              <a:t>將　</a:t>
            </a:r>
            <a:r>
              <a:rPr lang="en-US" altLang="zh-TW" sz="2800" dirty="0"/>
              <a:t>T</a:t>
            </a:r>
            <a:r>
              <a:rPr lang="zh-TW" altLang="zh-TW" sz="2800" dirty="0"/>
              <a:t>　連接　</a:t>
            </a:r>
            <a:r>
              <a:rPr lang="en-US" altLang="zh-TW" sz="2800" dirty="0"/>
              <a:t>R</a:t>
            </a:r>
            <a:r>
              <a:rPr lang="zh-TW" altLang="zh-TW" sz="2800" dirty="0"/>
              <a:t>，</a:t>
            </a:r>
            <a:r>
              <a:rPr lang="en-US" altLang="zh-TW" sz="2800" dirty="0"/>
              <a:t>U</a:t>
            </a:r>
            <a:r>
              <a:rPr lang="zh-TW" altLang="zh-TW" sz="2800" dirty="0"/>
              <a:t>　連接　</a:t>
            </a:r>
            <a:r>
              <a:rPr lang="en-US" altLang="zh-TW" sz="2800" dirty="0"/>
              <a:t>S</a:t>
            </a:r>
            <a:r>
              <a:rPr lang="zh-TW" altLang="zh-TW" sz="2800" dirty="0"/>
              <a:t>。</a:t>
            </a:r>
            <a:endParaRPr lang="zh-TW" altLang="en-US" sz="2800" dirty="0"/>
          </a:p>
        </p:txBody>
      </p:sp>
    </p:spTree>
    <p:extLst>
      <p:ext uri="{BB962C8B-B14F-4D97-AF65-F5344CB8AC3E}">
        <p14:creationId xmlns:p14="http://schemas.microsoft.com/office/powerpoint/2010/main" val="3595470979"/>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298378"/>
          </a:xfrm>
        </p:spPr>
        <p:txBody>
          <a:bodyPr>
            <a:normAutofit/>
          </a:bodyPr>
          <a:lstStyle/>
          <a:p>
            <a:r>
              <a:rPr lang="en-US" altLang="zh-TW" sz="2800" dirty="0"/>
              <a:t>(</a:t>
            </a:r>
            <a:r>
              <a:rPr lang="zh-TW" altLang="zh-TW" sz="2800" dirty="0"/>
              <a:t>１</a:t>
            </a:r>
            <a:r>
              <a:rPr lang="en-US" altLang="zh-TW" sz="2800" dirty="0"/>
              <a:t>)</a:t>
            </a:r>
            <a:r>
              <a:rPr lang="zh-TW" altLang="zh-TW" sz="2800" dirty="0"/>
              <a:t>電能消耗的公式：</a:t>
            </a:r>
            <a:r>
              <a:rPr lang="en-US" altLang="zh-TW" sz="2800" dirty="0"/>
              <a:t>E</a:t>
            </a:r>
            <a:r>
              <a:rPr lang="zh-TW" altLang="zh-TW" sz="2800" dirty="0"/>
              <a:t>＝</a:t>
            </a:r>
            <a:r>
              <a:rPr lang="en-US" altLang="zh-TW" sz="2800" dirty="0"/>
              <a:t> t</a:t>
            </a:r>
            <a:r>
              <a:rPr lang="zh-TW" altLang="zh-TW" sz="2800" dirty="0"/>
              <a:t>，將電阻　</a:t>
            </a:r>
            <a:r>
              <a:rPr lang="en-US" altLang="zh-TW" sz="2800" dirty="0"/>
              <a:t>R</a:t>
            </a:r>
            <a:r>
              <a:rPr lang="zh-TW" altLang="zh-TW" sz="2800" dirty="0"/>
              <a:t>＝</a:t>
            </a:r>
            <a:r>
              <a:rPr lang="en-US" altLang="zh-TW" sz="2800" dirty="0"/>
              <a:t>100</a:t>
            </a:r>
            <a:r>
              <a:rPr lang="zh-TW" altLang="zh-TW" sz="2800" dirty="0"/>
              <a:t>Ω，電壓　</a:t>
            </a:r>
            <a:r>
              <a:rPr lang="en-US" altLang="zh-TW" sz="2800" dirty="0"/>
              <a:t>V</a:t>
            </a:r>
            <a:r>
              <a:rPr lang="zh-TW" altLang="zh-TW" sz="2800" dirty="0"/>
              <a:t>＝</a:t>
            </a:r>
            <a:r>
              <a:rPr lang="en-US" altLang="zh-TW" sz="2800" dirty="0"/>
              <a:t>1.5</a:t>
            </a:r>
            <a:r>
              <a:rPr lang="zh-TW" altLang="zh-TW" sz="2800" dirty="0"/>
              <a:t>＋</a:t>
            </a:r>
            <a:r>
              <a:rPr lang="en-US" altLang="zh-TW" sz="2800" dirty="0"/>
              <a:t>1.5</a:t>
            </a:r>
            <a:r>
              <a:rPr lang="zh-TW" altLang="zh-TW" sz="2800" dirty="0"/>
              <a:t>＝</a:t>
            </a:r>
            <a:r>
              <a:rPr lang="en-US" altLang="zh-TW" sz="2800" dirty="0" err="1"/>
              <a:t>3V</a:t>
            </a:r>
            <a:r>
              <a:rPr lang="zh-TW" altLang="zh-TW" sz="2800" dirty="0"/>
              <a:t>，</a:t>
            </a:r>
            <a:r>
              <a:rPr lang="en-US" altLang="zh-TW" sz="2800" dirty="0"/>
              <a:t>t</a:t>
            </a:r>
            <a:r>
              <a:rPr lang="zh-TW" altLang="zh-TW" sz="2800" dirty="0"/>
              <a:t>＝</a:t>
            </a:r>
            <a:r>
              <a:rPr lang="en-US" altLang="zh-TW" sz="2800" dirty="0"/>
              <a:t>10</a:t>
            </a:r>
            <a:r>
              <a:rPr lang="zh-TW" altLang="zh-TW" sz="2800" dirty="0"/>
              <a:t>　秒代入：</a:t>
            </a:r>
            <a:r>
              <a:rPr lang="en-US" altLang="zh-TW" sz="2800" dirty="0"/>
              <a:t>E</a:t>
            </a:r>
            <a:r>
              <a:rPr lang="zh-TW" altLang="zh-TW" sz="2800" dirty="0"/>
              <a:t>＝</a:t>
            </a:r>
            <a:r>
              <a:rPr lang="en-US" altLang="zh-TW" sz="2800" dirty="0"/>
              <a:t> </a:t>
            </a:r>
            <a:r>
              <a:rPr lang="zh-TW" altLang="zh-TW" sz="2800" dirty="0"/>
              <a:t>×</a:t>
            </a:r>
            <a:r>
              <a:rPr lang="en-US" altLang="zh-TW" sz="2800" dirty="0"/>
              <a:t>10</a:t>
            </a:r>
            <a:r>
              <a:rPr lang="zh-TW" altLang="zh-TW" sz="2800" dirty="0"/>
              <a:t>＝</a:t>
            </a:r>
            <a:r>
              <a:rPr lang="en-US" altLang="zh-TW" sz="2800" dirty="0" err="1"/>
              <a:t>0.9J</a:t>
            </a:r>
            <a:r>
              <a:rPr lang="zh-TW" altLang="zh-TW" sz="2800" dirty="0"/>
              <a:t>。故選</a:t>
            </a:r>
            <a:r>
              <a:rPr lang="en-US" altLang="zh-TW" sz="2800" dirty="0"/>
              <a:t>(</a:t>
            </a:r>
            <a:r>
              <a:rPr lang="zh-TW" altLang="zh-TW" sz="2800" dirty="0"/>
              <a:t>Ｂ</a:t>
            </a:r>
            <a:r>
              <a:rPr lang="en-US" altLang="zh-TW" sz="2800" dirty="0"/>
              <a:t>)</a:t>
            </a:r>
            <a:r>
              <a:rPr lang="zh-TW" altLang="zh-TW" sz="2800" dirty="0"/>
              <a:t>。</a:t>
            </a:r>
            <a:br>
              <a:rPr lang="zh-TW" altLang="zh-TW" sz="2800" dirty="0"/>
            </a:br>
            <a:r>
              <a:rPr lang="en-US" altLang="zh-TW" sz="2800" dirty="0"/>
              <a:t>(</a:t>
            </a:r>
            <a:r>
              <a:rPr lang="zh-TW" altLang="zh-TW" sz="2800" dirty="0"/>
              <a:t>２</a:t>
            </a:r>
            <a:r>
              <a:rPr lang="en-US" altLang="zh-TW" sz="2800" dirty="0"/>
              <a:t>)</a:t>
            </a:r>
            <a:r>
              <a:rPr lang="zh-TW" altLang="zh-TW" sz="2800" dirty="0"/>
              <a:t>將兩電阻器並聯連接，需要將　</a:t>
            </a:r>
            <a:r>
              <a:rPr lang="en-US" altLang="zh-TW" sz="2800" dirty="0"/>
              <a:t>50</a:t>
            </a:r>
            <a:r>
              <a:rPr lang="zh-TW" altLang="zh-TW" sz="2800" dirty="0"/>
              <a:t>Ω電阻器跨接在　</a:t>
            </a:r>
            <a:r>
              <a:rPr lang="en-US" altLang="zh-TW" sz="2800" dirty="0"/>
              <a:t>100</a:t>
            </a:r>
            <a:r>
              <a:rPr lang="zh-TW" altLang="zh-TW" sz="2800" dirty="0"/>
              <a:t>Ω的接頭兩端，所以接頭　</a:t>
            </a:r>
            <a:r>
              <a:rPr lang="en-US" altLang="zh-TW" sz="2800" dirty="0"/>
              <a:t>T</a:t>
            </a:r>
            <a:r>
              <a:rPr lang="zh-TW" altLang="zh-TW" sz="2800" dirty="0"/>
              <a:t>　要接上接頭　</a:t>
            </a:r>
            <a:r>
              <a:rPr lang="en-US" altLang="zh-TW" sz="2800" dirty="0"/>
              <a:t>Q</a:t>
            </a:r>
            <a:r>
              <a:rPr lang="zh-TW" altLang="zh-TW" sz="2800" dirty="0"/>
              <a:t>，接頭　</a:t>
            </a:r>
            <a:r>
              <a:rPr lang="en-US" altLang="zh-TW" sz="2800" dirty="0"/>
              <a:t>U</a:t>
            </a:r>
            <a:r>
              <a:rPr lang="zh-TW" altLang="zh-TW" sz="2800" dirty="0"/>
              <a:t>　要接上接頭　</a:t>
            </a:r>
            <a:r>
              <a:rPr lang="en-US" altLang="zh-TW" sz="2800" dirty="0"/>
              <a:t>R</a:t>
            </a:r>
            <a:r>
              <a:rPr lang="zh-TW" altLang="zh-TW" sz="2800" dirty="0"/>
              <a:t>，故選</a:t>
            </a:r>
            <a:r>
              <a:rPr lang="en-US" altLang="zh-TW" sz="2800" dirty="0"/>
              <a:t>(</a:t>
            </a:r>
            <a:r>
              <a:rPr lang="zh-TW" altLang="zh-TW" sz="2800" dirty="0"/>
              <a:t>Ａ</a:t>
            </a:r>
            <a:r>
              <a:rPr lang="en-US" altLang="zh-TW" sz="2800" dirty="0"/>
              <a:t>)</a:t>
            </a:r>
            <a:r>
              <a:rPr lang="zh-TW" altLang="zh-TW" sz="2800" dirty="0"/>
              <a:t>。而</a:t>
            </a:r>
            <a:r>
              <a:rPr lang="en-US" altLang="zh-TW" sz="2800" dirty="0"/>
              <a:t>(</a:t>
            </a:r>
            <a:r>
              <a:rPr lang="zh-TW" altLang="zh-TW" sz="2800" dirty="0"/>
              <a:t>Ｂ</a:t>
            </a:r>
            <a:r>
              <a:rPr lang="en-US" altLang="zh-TW" sz="2800" dirty="0"/>
              <a:t>)(</a:t>
            </a:r>
            <a:r>
              <a:rPr lang="zh-TW" altLang="zh-TW" sz="2800" dirty="0"/>
              <a:t>Ｃ</a:t>
            </a:r>
            <a:r>
              <a:rPr lang="en-US" altLang="zh-TW" sz="2800" dirty="0"/>
              <a:t>)(</a:t>
            </a:r>
            <a:r>
              <a:rPr lang="zh-TW" altLang="zh-TW" sz="2800" dirty="0"/>
              <a:t>Ｄ</a:t>
            </a:r>
            <a:r>
              <a:rPr lang="en-US" altLang="zh-TW" sz="2800" dirty="0"/>
              <a:t>)</a:t>
            </a:r>
            <a:r>
              <a:rPr lang="zh-TW" altLang="zh-TW" sz="2800" dirty="0"/>
              <a:t>連接方式會使　</a:t>
            </a:r>
            <a:r>
              <a:rPr lang="en-US" altLang="zh-TW" sz="2800" dirty="0"/>
              <a:t>50</a:t>
            </a:r>
            <a:r>
              <a:rPr lang="zh-TW" altLang="zh-TW" sz="2800" dirty="0"/>
              <a:t>Ω發生短路現象。</a:t>
            </a:r>
            <a:endParaRPr lang="zh-TW" altLang="en-US" sz="2800" dirty="0"/>
          </a:p>
        </p:txBody>
      </p:sp>
    </p:spTree>
    <p:extLst>
      <p:ext uri="{BB962C8B-B14F-4D97-AF65-F5344CB8AC3E}">
        <p14:creationId xmlns:p14="http://schemas.microsoft.com/office/powerpoint/2010/main" val="2716460123"/>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6050887"/>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110</a:t>
            </a:r>
            <a:r>
              <a:rPr lang="en-US" sz="3200" dirty="0">
                <a:solidFill>
                  <a:srgbClr val="FF0000"/>
                </a:solidFill>
                <a:latin typeface="Times New Roman"/>
                <a:ea typeface="標楷體" pitchFamily="65" charset="-120"/>
              </a:rPr>
              <a:t>.</a:t>
            </a:r>
            <a:r>
              <a:rPr 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24</a:t>
            </a:r>
            <a:r>
              <a:rPr lang="zh-TW" altLang="en-US" sz="3200" dirty="0">
                <a:solidFill>
                  <a:srgbClr val="000000"/>
                </a:solidFill>
                <a:latin typeface="Times New Roman"/>
                <a:ea typeface="標楷體" pitchFamily="65" charset="-120"/>
              </a:rPr>
              <a:t>表</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六</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為甲、乙兩款市售省電燈泡所使用的電壓與電功率。若兩燈泡正常使用</a:t>
            </a:r>
            <a:r>
              <a:rPr lang="en-US" altLang="zh-TW" sz="3200" dirty="0">
                <a:solidFill>
                  <a:srgbClr val="000000"/>
                </a:solidFill>
                <a:latin typeface="Times New Roman"/>
                <a:ea typeface="標楷體" pitchFamily="65" charset="-120"/>
              </a:rPr>
              <a:t>100</a:t>
            </a:r>
            <a:r>
              <a:rPr lang="zh-TW" altLang="en-US" sz="3200" dirty="0">
                <a:solidFill>
                  <a:srgbClr val="000000"/>
                </a:solidFill>
                <a:latin typeface="Times New Roman"/>
                <a:ea typeface="標楷體" pitchFamily="65" charset="-120"/>
              </a:rPr>
              <a:t>小時，甲、乙燈泡所消耗的電能為</a:t>
            </a:r>
            <a:r>
              <a:rPr lang="en-US" altLang="zh-TW" sz="3200" dirty="0">
                <a:solidFill>
                  <a:srgbClr val="000000"/>
                </a:solidFill>
                <a:latin typeface="Times New Roman"/>
                <a:ea typeface="標楷體" pitchFamily="65" charset="-120"/>
              </a:rPr>
              <a:t>X</a:t>
            </a:r>
            <a:r>
              <a:rPr lang="zh-TW" altLang="en-US" sz="3200" baseline="-25000" dirty="0">
                <a:solidFill>
                  <a:srgbClr val="000000"/>
                </a:solidFill>
                <a:latin typeface="Times New Roman"/>
                <a:ea typeface="標楷體" pitchFamily="65" charset="-120"/>
              </a:rPr>
              <a:t>甲</a:t>
            </a:r>
            <a:r>
              <a:rPr lang="zh-TW" altLang="en-US" sz="3200" dirty="0">
                <a:solidFill>
                  <a:srgbClr val="000000"/>
                </a:solidFill>
                <a:latin typeface="Times New Roman"/>
                <a:ea typeface="標楷體" pitchFamily="65" charset="-120"/>
              </a:rPr>
              <a:t>度、</a:t>
            </a:r>
            <a:r>
              <a:rPr lang="en-US" altLang="zh-TW" sz="3200" dirty="0">
                <a:solidFill>
                  <a:srgbClr val="000000"/>
                </a:solidFill>
                <a:latin typeface="Times New Roman"/>
                <a:ea typeface="標楷體" pitchFamily="65" charset="-120"/>
              </a:rPr>
              <a:t>X</a:t>
            </a:r>
            <a:r>
              <a:rPr lang="zh-TW" altLang="en-US" sz="3200" baseline="-25000" dirty="0">
                <a:solidFill>
                  <a:srgbClr val="000000"/>
                </a:solidFill>
                <a:latin typeface="Times New Roman"/>
                <a:ea typeface="標楷體" pitchFamily="65" charset="-120"/>
              </a:rPr>
              <a:t>乙</a:t>
            </a:r>
            <a:r>
              <a:rPr lang="zh-TW" altLang="en-US" sz="3200" dirty="0">
                <a:solidFill>
                  <a:srgbClr val="000000"/>
                </a:solidFill>
                <a:latin typeface="Times New Roman"/>
                <a:ea typeface="標楷體" pitchFamily="65" charset="-120"/>
              </a:rPr>
              <a:t>度，則下列關係式何者正確？</a:t>
            </a:r>
          </a:p>
          <a:p>
            <a:pPr marL="541338" indent="-541338" algn="ctr">
              <a:lnSpc>
                <a:spcPct val="110000"/>
              </a:lnSpc>
            </a:pPr>
            <a:r>
              <a:rPr lang="zh-TW" altLang="en-US" sz="3200" dirty="0">
                <a:solidFill>
                  <a:srgbClr val="000000"/>
                </a:solidFill>
                <a:latin typeface="Times New Roman"/>
                <a:ea typeface="標楷體" pitchFamily="65" charset="-120"/>
              </a:rPr>
              <a:t>表</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六</a:t>
            </a:r>
            <a:r>
              <a:rPr lang="en-US" altLang="zh-TW" sz="3200" dirty="0">
                <a:solidFill>
                  <a:srgbClr val="000000"/>
                </a:solidFill>
                <a:latin typeface="Times New Roman"/>
                <a:ea typeface="標楷體" pitchFamily="65" charset="-120"/>
              </a:rPr>
              <a:t>)</a:t>
            </a:r>
          </a:p>
          <a:p>
            <a:pPr marL="541338" indent="-541338" algn="ctr">
              <a:lnSpc>
                <a:spcPct val="110000"/>
              </a:lnSpc>
            </a:pPr>
            <a:endParaRPr lang="en-US" altLang="zh-TW" sz="3200" dirty="0">
              <a:solidFill>
                <a:srgbClr val="000000"/>
              </a:solidFill>
              <a:latin typeface="Times New Roman"/>
              <a:ea typeface="標楷體" pitchFamily="65" charset="-120"/>
            </a:endParaRPr>
          </a:p>
          <a:p>
            <a:pPr marL="541338" indent="-541338" algn="ctr">
              <a:lnSpc>
                <a:spcPct val="110000"/>
              </a:lnSpc>
            </a:pPr>
            <a:endParaRPr lang="en-US" altLang="zh-TW" sz="3200" dirty="0">
              <a:solidFill>
                <a:srgbClr val="000000"/>
              </a:solidFill>
              <a:latin typeface="Times New Roman"/>
              <a:ea typeface="標楷體" pitchFamily="65" charset="-120"/>
            </a:endParaRPr>
          </a:p>
          <a:p>
            <a:pPr marL="541338" indent="-541338" algn="ctr">
              <a:lnSpc>
                <a:spcPct val="110000"/>
              </a:lnSpc>
            </a:pPr>
            <a:endParaRPr lang="en-US" altLang="zh-TW" sz="3200" dirty="0">
              <a:solidFill>
                <a:srgbClr val="000000"/>
              </a:solidFill>
              <a:latin typeface="Times New Roman"/>
              <a:ea typeface="標楷體" pitchFamily="65" charset="-120"/>
            </a:endParaRPr>
          </a:p>
          <a:p>
            <a:pPr marL="541338" indent="-541338">
              <a:lnSpc>
                <a:spcPct val="110000"/>
              </a:lnSpc>
            </a:pPr>
            <a:r>
              <a:rPr lang="en-US" altLang="zh-TW" sz="3200" dirty="0">
                <a:solidFill>
                  <a:srgbClr val="000000"/>
                </a:solidFill>
                <a:latin typeface="Times New Roman"/>
                <a:ea typeface="標楷體" pitchFamily="65" charset="-120"/>
              </a:rPr>
              <a:t>	(A) X</a:t>
            </a:r>
            <a:r>
              <a:rPr lang="zh-TW" altLang="en-US" sz="3200" baseline="-25000" dirty="0">
                <a:solidFill>
                  <a:srgbClr val="000000"/>
                </a:solidFill>
                <a:latin typeface="Times New Roman"/>
                <a:ea typeface="標楷體" pitchFamily="65" charset="-120"/>
              </a:rPr>
              <a:t>甲</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X</a:t>
            </a:r>
            <a:r>
              <a:rPr lang="zh-TW" altLang="en-US" sz="3200" baseline="-25000" dirty="0">
                <a:solidFill>
                  <a:srgbClr val="000000"/>
                </a:solidFill>
                <a:latin typeface="Times New Roman"/>
                <a:ea typeface="標楷體" pitchFamily="65" charset="-120"/>
              </a:rPr>
              <a:t>乙</a:t>
            </a:r>
            <a:r>
              <a:rPr lang="en-US" altLang="zh-TW" sz="3200" baseline="-250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(B) X</a:t>
            </a:r>
            <a:r>
              <a:rPr lang="zh-TW" altLang="en-US" sz="3200" baseline="-25000" dirty="0">
                <a:solidFill>
                  <a:srgbClr val="000000"/>
                </a:solidFill>
                <a:latin typeface="Times New Roman"/>
                <a:ea typeface="標楷體" pitchFamily="65" charset="-120"/>
              </a:rPr>
              <a:t>甲</a:t>
            </a:r>
            <a:r>
              <a:rPr lang="zh-TW" altLang="en-US" sz="3200" dirty="0">
                <a:solidFill>
                  <a:srgbClr val="000000"/>
                </a:solidFill>
                <a:latin typeface="Times New Roman"/>
                <a:ea typeface="標楷體" pitchFamily="65" charset="-120"/>
              </a:rPr>
              <a:t>＝</a:t>
            </a:r>
            <a:r>
              <a:rPr lang="en-US" altLang="zh-TW" sz="3200" dirty="0" err="1">
                <a:solidFill>
                  <a:srgbClr val="000000"/>
                </a:solidFill>
                <a:latin typeface="Times New Roman"/>
                <a:ea typeface="標楷體" pitchFamily="65" charset="-120"/>
              </a:rPr>
              <a:t>2X</a:t>
            </a:r>
            <a:r>
              <a:rPr lang="zh-TW" altLang="en-US" sz="3200" baseline="-25000" dirty="0">
                <a:solidFill>
                  <a:srgbClr val="000000"/>
                </a:solidFill>
                <a:latin typeface="Times New Roman"/>
                <a:ea typeface="標楷體" pitchFamily="65" charset="-120"/>
              </a:rPr>
              <a:t>乙</a:t>
            </a:r>
          </a:p>
          <a:p>
            <a:pPr marL="541338" indent="-541338">
              <a:lnSpc>
                <a:spcPct val="110000"/>
              </a:lnSpc>
            </a:pPr>
            <a:r>
              <a:rPr lang="en-US" altLang="zh-TW" sz="3200" dirty="0">
                <a:solidFill>
                  <a:srgbClr val="000000"/>
                </a:solidFill>
                <a:latin typeface="Times New Roman"/>
                <a:ea typeface="標楷體" pitchFamily="65" charset="-120"/>
              </a:rPr>
              <a:t>	(C) X</a:t>
            </a:r>
            <a:r>
              <a:rPr lang="zh-TW" altLang="en-US" sz="3200" baseline="-25000" dirty="0">
                <a:solidFill>
                  <a:srgbClr val="000000"/>
                </a:solidFill>
                <a:latin typeface="Times New Roman"/>
                <a:ea typeface="標楷體" pitchFamily="65" charset="-120"/>
              </a:rPr>
              <a:t>甲</a:t>
            </a:r>
            <a:r>
              <a:rPr lang="zh-TW" altLang="en-US" sz="3200" dirty="0">
                <a:solidFill>
                  <a:srgbClr val="000000"/>
                </a:solidFill>
                <a:latin typeface="Times New Roman"/>
                <a:ea typeface="標楷體" pitchFamily="65" charset="-120"/>
              </a:rPr>
              <a:t>＝</a:t>
            </a:r>
            <a:r>
              <a:rPr lang="en-US" altLang="zh-TW" sz="3200" dirty="0" err="1">
                <a:solidFill>
                  <a:srgbClr val="000000"/>
                </a:solidFill>
                <a:latin typeface="Times New Roman"/>
                <a:ea typeface="標楷體" pitchFamily="65" charset="-120"/>
              </a:rPr>
              <a:t>4X</a:t>
            </a:r>
            <a:r>
              <a:rPr lang="zh-TW" altLang="en-US" sz="3200" baseline="-25000" dirty="0">
                <a:solidFill>
                  <a:srgbClr val="000000"/>
                </a:solidFill>
                <a:latin typeface="Times New Roman"/>
                <a:ea typeface="標楷體" pitchFamily="65" charset="-120"/>
              </a:rPr>
              <a:t>乙</a:t>
            </a:r>
            <a:r>
              <a:rPr lang="en-US" altLang="zh-TW" sz="3200" baseline="-250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(D) </a:t>
            </a:r>
            <a:r>
              <a:rPr lang="en-US" altLang="zh-TW" sz="3200" dirty="0" err="1">
                <a:solidFill>
                  <a:srgbClr val="000000"/>
                </a:solidFill>
                <a:latin typeface="Times New Roman"/>
                <a:ea typeface="標楷體" pitchFamily="65" charset="-120"/>
              </a:rPr>
              <a:t>2X</a:t>
            </a:r>
            <a:r>
              <a:rPr lang="zh-TW" altLang="en-US" sz="3200" baseline="-25000" dirty="0">
                <a:solidFill>
                  <a:srgbClr val="000000"/>
                </a:solidFill>
                <a:latin typeface="Times New Roman"/>
                <a:ea typeface="標楷體" pitchFamily="65" charset="-120"/>
              </a:rPr>
              <a:t>甲</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X</a:t>
            </a:r>
            <a:r>
              <a:rPr lang="zh-TW" altLang="en-US" sz="3200" baseline="-25000" dirty="0">
                <a:solidFill>
                  <a:srgbClr val="000000"/>
                </a:solidFill>
                <a:latin typeface="Times New Roman"/>
                <a:ea typeface="標楷體" pitchFamily="65" charset="-120"/>
              </a:rPr>
              <a:t>乙</a:t>
            </a:r>
          </a:p>
          <a:p>
            <a:pPr marL="541338" indent="-541338">
              <a:lnSpc>
                <a:spcPct val="110000"/>
              </a:lnSpc>
            </a:pPr>
            <a:endParaRPr lang="en-US" altLang="zh-TW" sz="3200" dirty="0">
              <a:solidFill>
                <a:srgbClr val="000000"/>
              </a:solidFill>
              <a:latin typeface="Times New Roman"/>
              <a:ea typeface="標楷體" pitchFamily="65"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967576483"/>
              </p:ext>
            </p:extLst>
          </p:nvPr>
        </p:nvGraphicFramePr>
        <p:xfrm>
          <a:off x="918215" y="3312339"/>
          <a:ext cx="7746813" cy="1466490"/>
        </p:xfrm>
        <a:graphic>
          <a:graphicData uri="http://schemas.openxmlformats.org/drawingml/2006/table">
            <a:tbl>
              <a:tblPr firstRow="1" bandRow="1">
                <a:tableStyleId>{5C22544A-7EE6-4342-B048-85BDC9FD1C3A}</a:tableStyleId>
              </a:tblPr>
              <a:tblGrid>
                <a:gridCol w="2582271">
                  <a:extLst>
                    <a:ext uri="{9D8B030D-6E8A-4147-A177-3AD203B41FA5}">
                      <a16:colId xmlns="" xmlns:a16="http://schemas.microsoft.com/office/drawing/2014/main" val="20000"/>
                    </a:ext>
                  </a:extLst>
                </a:gridCol>
                <a:gridCol w="2582271">
                  <a:extLst>
                    <a:ext uri="{9D8B030D-6E8A-4147-A177-3AD203B41FA5}">
                      <a16:colId xmlns="" xmlns:a16="http://schemas.microsoft.com/office/drawing/2014/main" val="20001"/>
                    </a:ext>
                  </a:extLst>
                </a:gridCol>
                <a:gridCol w="2582271">
                  <a:extLst>
                    <a:ext uri="{9D8B030D-6E8A-4147-A177-3AD203B41FA5}">
                      <a16:colId xmlns="" xmlns:a16="http://schemas.microsoft.com/office/drawing/2014/main" val="20002"/>
                    </a:ext>
                  </a:extLst>
                </a:gridCol>
              </a:tblGrid>
              <a:tr h="488830">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燈泡款式</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甲</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乙</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88830">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電壓</a:t>
                      </a:r>
                      <a:r>
                        <a:rPr kumimoji="1" lang="en-US" sz="2800" b="0" i="0" kern="1200">
                          <a:solidFill>
                            <a:schemeClr val="tx1"/>
                          </a:solidFill>
                          <a:latin typeface="+mn-lt"/>
                          <a:ea typeface="標楷體" pitchFamily="65" charset="-120"/>
                          <a:cs typeface="+mn-cs"/>
                        </a:rPr>
                        <a:t>(V)</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110</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220</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488830">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電功率</a:t>
                      </a:r>
                      <a:r>
                        <a:rPr kumimoji="1" lang="en-US" sz="2800" b="0" i="0" kern="1200">
                          <a:solidFill>
                            <a:schemeClr val="tx1"/>
                          </a:solidFill>
                          <a:latin typeface="+mn-lt"/>
                          <a:ea typeface="標楷體" pitchFamily="65" charset="-120"/>
                          <a:cs typeface="+mn-cs"/>
                        </a:rPr>
                        <a:t>(W)</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23</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00000"/>
                        </a:lnSpc>
                        <a:spcAft>
                          <a:spcPts val="0"/>
                        </a:spcAft>
                        <a:tabLst>
                          <a:tab pos="684530" algn="r"/>
                          <a:tab pos="1431290" algn="l"/>
                          <a:tab pos="2302510" algn="l"/>
                          <a:tab pos="3182620" algn="l"/>
                        </a:tabLst>
                      </a:pPr>
                      <a:r>
                        <a:rPr kumimoji="1" lang="en-US" sz="2800" b="0" i="0" kern="1200">
                          <a:solidFill>
                            <a:schemeClr val="tx1"/>
                          </a:solidFill>
                          <a:latin typeface="+mn-lt"/>
                          <a:ea typeface="標楷體" pitchFamily="65" charset="-120"/>
                          <a:cs typeface="+mn-cs"/>
                        </a:rPr>
                        <a:t>23</a:t>
                      </a:r>
                      <a:endParaRPr kumimoji="1" lang="zh-TW" sz="2800" b="0" i="0" kern="1200">
                        <a:solidFill>
                          <a:schemeClr val="tx1"/>
                        </a:solidFill>
                        <a:latin typeface="+mn-lt"/>
                        <a:ea typeface="標楷體" pitchFamily="65" charset="-120"/>
                        <a:cs typeface="+mn-cs"/>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603865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257338"/>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332656"/>
            <a:ext cx="8229600" cy="4525963"/>
          </a:xfrm>
        </p:spPr>
        <p:txBody>
          <a:bodyPr/>
          <a:lstStyle/>
          <a:p>
            <a:r>
              <a:rPr lang="en-US" altLang="zh-TW" dirty="0" smtClean="0">
                <a:solidFill>
                  <a:srgbClr val="FF0000"/>
                </a:solidFill>
                <a:latin typeface="標楷體" panose="03000509000000000000" pitchFamily="65" charset="-120"/>
                <a:ea typeface="標楷體" panose="03000509000000000000" pitchFamily="65" charset="-120"/>
              </a:rPr>
              <a:t>111</a:t>
            </a:r>
            <a:r>
              <a:rPr lang="zh-TW" altLang="en-US" dirty="0" smtClean="0">
                <a:latin typeface="標楷體" panose="03000509000000000000" pitchFamily="65" charset="-120"/>
                <a:ea typeface="標楷體" panose="03000509000000000000" pitchFamily="65" charset="-120"/>
              </a:rPr>
              <a:t>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二十六</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為兩個安培計、兩個電阻器、一個電池與數條導線，其中的電阻器為符合歐姆定律的導體，圖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二十七</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為一電路圖。老師要求小玉將圖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二十六</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中的器材依據圖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二十七</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組裝，並將兩個安培計測得的電流值記錄於實驗報告中。</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56992"/>
            <a:ext cx="8136904"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365529"/>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260649"/>
            <a:ext cx="8229600" cy="1368152"/>
          </a:xfrm>
        </p:spPr>
        <p:txBody>
          <a:bodyPr/>
          <a:lstStyle/>
          <a:p>
            <a:pPr marL="0" indent="0" algn="just">
              <a:lnSpc>
                <a:spcPct val="120000"/>
              </a:lnSpc>
              <a:spcAft>
                <a:spcPts val="0"/>
              </a:spcAft>
              <a:buNone/>
              <a:tabLst>
                <a:tab pos="684530" algn="r"/>
                <a:tab pos="1431290" algn="l"/>
                <a:tab pos="2302510" algn="l"/>
                <a:tab pos="3182620" algn="l"/>
              </a:tabLst>
            </a:pPr>
            <a:r>
              <a:rPr lang="en-US" altLang="zh-TW" dirty="0">
                <a:latin typeface="Times New Roman"/>
                <a:ea typeface="標楷體"/>
              </a:rPr>
              <a:t>47.	</a:t>
            </a:r>
            <a:r>
              <a:rPr lang="zh-TW" altLang="zh-TW" dirty="0">
                <a:latin typeface="Times New Roman"/>
                <a:ea typeface="標楷體"/>
              </a:rPr>
              <a:t>下列哪一個組裝方式符合圖</a:t>
            </a:r>
            <a:r>
              <a:rPr lang="en-US" altLang="zh-TW" dirty="0">
                <a:latin typeface="Times New Roman"/>
                <a:ea typeface="標楷體"/>
              </a:rPr>
              <a:t>(</a:t>
            </a:r>
            <a:r>
              <a:rPr lang="zh-TW" altLang="zh-TW" dirty="0">
                <a:latin typeface="Times New Roman"/>
                <a:ea typeface="標楷體"/>
              </a:rPr>
              <a:t>二十七</a:t>
            </a:r>
            <a:r>
              <a:rPr lang="en-US" altLang="zh-TW" dirty="0">
                <a:latin typeface="Times New Roman"/>
                <a:ea typeface="標楷體"/>
              </a:rPr>
              <a:t>)</a:t>
            </a:r>
            <a:r>
              <a:rPr lang="zh-TW" altLang="zh-TW" dirty="0">
                <a:latin typeface="Times New Roman"/>
                <a:ea typeface="標楷體"/>
              </a:rPr>
              <a:t>中的電路圖？</a:t>
            </a:r>
          </a:p>
          <a:p>
            <a:endParaRPr lang="zh-TW" altLang="en-US" dirty="0"/>
          </a:p>
        </p:txBody>
      </p:sp>
      <p:pic>
        <p:nvPicPr>
          <p:cNvPr id="11268" name="Picture 4" descr="自然4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3096344" cy="217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自然4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47" y="4077072"/>
            <a:ext cx="3240453" cy="25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自然47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206" y="3861048"/>
            <a:ext cx="3250547" cy="25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自然47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776" y="3645024"/>
            <a:ext cx="2851209"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6897" y="1124744"/>
            <a:ext cx="5646815" cy="218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006258"/>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808990" indent="-808990" algn="just">
              <a:lnSpc>
                <a:spcPct val="115000"/>
              </a:lnSpc>
              <a:spcAft>
                <a:spcPts val="240"/>
              </a:spcAft>
              <a:tabLst>
                <a:tab pos="684530" algn="r"/>
                <a:tab pos="1431290" algn="l"/>
                <a:tab pos="2302510" algn="l"/>
                <a:tab pos="3182620" algn="l"/>
              </a:tabLst>
            </a:pPr>
            <a:r>
              <a:rPr lang="zh-TW" altLang="zh-TW" dirty="0">
                <a:solidFill>
                  <a:srgbClr val="FF0000"/>
                </a:solidFill>
                <a:latin typeface="Times New Roman"/>
              </a:rPr>
              <a:t>試題解析：根據圖</a:t>
            </a:r>
            <a:r>
              <a:rPr lang="en-US" altLang="zh-TW" dirty="0">
                <a:solidFill>
                  <a:srgbClr val="FF0000"/>
                </a:solidFill>
                <a:latin typeface="Times New Roman"/>
              </a:rPr>
              <a:t>(</a:t>
            </a:r>
            <a:r>
              <a:rPr lang="zh-TW" altLang="zh-TW" dirty="0">
                <a:solidFill>
                  <a:srgbClr val="FF0000"/>
                </a:solidFill>
                <a:latin typeface="Times New Roman"/>
              </a:rPr>
              <a:t>二十七</a:t>
            </a:r>
            <a:r>
              <a:rPr lang="en-US" altLang="zh-TW" dirty="0">
                <a:solidFill>
                  <a:srgbClr val="FF0000"/>
                </a:solidFill>
                <a:latin typeface="Times New Roman"/>
              </a:rPr>
              <a:t>)</a:t>
            </a:r>
            <a:r>
              <a:rPr lang="zh-TW" altLang="zh-TW" dirty="0">
                <a:solidFill>
                  <a:srgbClr val="FF0000"/>
                </a:solidFill>
                <a:latin typeface="Times New Roman"/>
              </a:rPr>
              <a:t>和選項圖示判斷，答案</a:t>
            </a:r>
            <a:r>
              <a:rPr lang="en-US" altLang="zh-TW" dirty="0">
                <a:solidFill>
                  <a:srgbClr val="FF0000"/>
                </a:solidFill>
                <a:latin typeface="Times New Roman"/>
              </a:rPr>
              <a:t>(B)(C)(D)</a:t>
            </a:r>
            <a:r>
              <a:rPr lang="zh-TW" altLang="zh-TW" dirty="0">
                <a:solidFill>
                  <a:srgbClr val="FF0000"/>
                </a:solidFill>
                <a:latin typeface="Times New Roman"/>
              </a:rPr>
              <a:t>均與電路圖不符。</a:t>
            </a:r>
            <a:endParaRPr lang="zh-TW" altLang="zh-TW" dirty="0">
              <a:latin typeface="Times New Roman"/>
              <a:ea typeface="標楷體"/>
            </a:endParaRPr>
          </a:p>
          <a:p>
            <a:pPr marL="762000" indent="-762000" algn="just">
              <a:lnSpc>
                <a:spcPct val="120000"/>
              </a:lnSpc>
              <a:spcAft>
                <a:spcPts val="24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A</a:t>
            </a:r>
            <a:r>
              <a:rPr lang="zh-TW" altLang="zh-TW" dirty="0">
                <a:solidFill>
                  <a:srgbClr val="FF0000"/>
                </a:solidFill>
                <a:latin typeface="Times New Roman"/>
              </a:rPr>
              <a:t>】</a:t>
            </a:r>
            <a:endParaRPr lang="zh-TW" altLang="zh-TW" dirty="0">
              <a:latin typeface="Times New Roman"/>
              <a:ea typeface="標楷體"/>
            </a:endParaRPr>
          </a:p>
          <a:p>
            <a:endParaRPr lang="zh-TW" altLang="en-US" dirty="0"/>
          </a:p>
        </p:txBody>
      </p:sp>
    </p:spTree>
    <p:extLst>
      <p:ext uri="{BB962C8B-B14F-4D97-AF65-F5344CB8AC3E}">
        <p14:creationId xmlns:p14="http://schemas.microsoft.com/office/powerpoint/2010/main" val="966229712"/>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6"/>
            <a:ext cx="8229600" cy="5793507"/>
          </a:xfrm>
        </p:spPr>
        <p:txBody>
          <a:bodyPr>
            <a:normAutofit fontScale="92500" lnSpcReduction="10000"/>
          </a:bodyPr>
          <a:lstStyle/>
          <a:p>
            <a:pPr marL="0" indent="0">
              <a:buNone/>
            </a:pPr>
            <a:r>
              <a:rPr lang="en-US" altLang="zh-TW" sz="3000" dirty="0" smtClean="0">
                <a:solidFill>
                  <a:srgbClr val="FF0000"/>
                </a:solidFill>
                <a:latin typeface="標楷體" panose="03000509000000000000" pitchFamily="65" charset="-120"/>
                <a:ea typeface="標楷體" panose="03000509000000000000" pitchFamily="65" charset="-120"/>
                <a:cs typeface="Times New Roman"/>
              </a:rPr>
              <a:t>111</a:t>
            </a:r>
            <a:r>
              <a:rPr lang="en-US" altLang="zh-TW" sz="3000" dirty="0" smtClean="0">
                <a:latin typeface="標楷體" panose="03000509000000000000" pitchFamily="65" charset="-120"/>
                <a:ea typeface="標楷體" panose="03000509000000000000" pitchFamily="65" charset="-120"/>
                <a:cs typeface="Times New Roman"/>
              </a:rPr>
              <a:t>48</a:t>
            </a:r>
            <a:r>
              <a:rPr lang="zh-TW" altLang="zh-TW" sz="3000" dirty="0" smtClean="0">
                <a:latin typeface="標楷體" panose="03000509000000000000" pitchFamily="65" charset="-120"/>
                <a:ea typeface="標楷體" panose="03000509000000000000" pitchFamily="65" charset="-120"/>
                <a:cs typeface="Times New Roman"/>
              </a:rPr>
              <a:t>表</a:t>
            </a:r>
            <a:r>
              <a:rPr lang="en-US" altLang="zh-TW" sz="3000" dirty="0">
                <a:latin typeface="標楷體" panose="03000509000000000000" pitchFamily="65" charset="-120"/>
                <a:ea typeface="標楷體" panose="03000509000000000000" pitchFamily="65" charset="-120"/>
              </a:rPr>
              <a:t>(</a:t>
            </a:r>
            <a:r>
              <a:rPr lang="zh-TW" altLang="zh-TW" sz="3000" dirty="0">
                <a:latin typeface="標楷體" panose="03000509000000000000" pitchFamily="65" charset="-120"/>
                <a:ea typeface="標楷體" panose="03000509000000000000" pitchFamily="65" charset="-120"/>
                <a:cs typeface="Times New Roman"/>
              </a:rPr>
              <a:t>十二</a:t>
            </a:r>
            <a:r>
              <a:rPr lang="en-US" altLang="zh-TW" sz="3000" dirty="0">
                <a:latin typeface="標楷體" panose="03000509000000000000" pitchFamily="65" charset="-120"/>
                <a:ea typeface="標楷體" panose="03000509000000000000" pitchFamily="65" charset="-120"/>
              </a:rPr>
              <a:t>)</a:t>
            </a:r>
            <a:r>
              <a:rPr lang="zh-TW" altLang="zh-TW" sz="3000" dirty="0">
                <a:latin typeface="標楷體" panose="03000509000000000000" pitchFamily="65" charset="-120"/>
                <a:ea typeface="標楷體" panose="03000509000000000000" pitchFamily="65" charset="-120"/>
                <a:cs typeface="Times New Roman"/>
              </a:rPr>
              <a:t>為</a:t>
            </a:r>
            <a:r>
              <a:rPr lang="zh-TW" altLang="zh-TW" sz="3000" u="sng" dirty="0">
                <a:latin typeface="標楷體" panose="03000509000000000000" pitchFamily="65" charset="-120"/>
                <a:ea typeface="標楷體" panose="03000509000000000000" pitchFamily="65" charset="-120"/>
                <a:cs typeface="Times New Roman"/>
              </a:rPr>
              <a:t>小玉</a:t>
            </a:r>
            <a:r>
              <a:rPr lang="zh-TW" altLang="zh-TW" sz="3000" dirty="0">
                <a:latin typeface="標楷體" panose="03000509000000000000" pitchFamily="65" charset="-120"/>
                <a:ea typeface="標楷體" panose="03000509000000000000" pitchFamily="65" charset="-120"/>
                <a:cs typeface="Times New Roman"/>
              </a:rPr>
              <a:t>報告中所記錄的電流值，若根據圖</a:t>
            </a:r>
            <a:r>
              <a:rPr lang="en-US" altLang="zh-TW" sz="3000" dirty="0">
                <a:latin typeface="標楷體" panose="03000509000000000000" pitchFamily="65" charset="-120"/>
                <a:ea typeface="標楷體" panose="03000509000000000000" pitchFamily="65" charset="-120"/>
              </a:rPr>
              <a:t>(</a:t>
            </a:r>
            <a:r>
              <a:rPr lang="zh-TW" altLang="zh-TW" sz="3000" dirty="0">
                <a:latin typeface="標楷體" panose="03000509000000000000" pitchFamily="65" charset="-120"/>
                <a:ea typeface="標楷體" panose="03000509000000000000" pitchFamily="65" charset="-120"/>
                <a:cs typeface="Times New Roman"/>
              </a:rPr>
              <a:t>二十七</a:t>
            </a:r>
            <a:r>
              <a:rPr lang="en-US" altLang="zh-TW" sz="3000" dirty="0">
                <a:latin typeface="標楷體" panose="03000509000000000000" pitchFamily="65" charset="-120"/>
                <a:ea typeface="標楷體" panose="03000509000000000000" pitchFamily="65" charset="-120"/>
              </a:rPr>
              <a:t>)</a:t>
            </a:r>
            <a:r>
              <a:rPr lang="zh-TW" altLang="zh-TW" sz="3000" dirty="0">
                <a:latin typeface="標楷體" panose="03000509000000000000" pitchFamily="65" charset="-120"/>
                <a:ea typeface="標楷體" panose="03000509000000000000" pitchFamily="65" charset="-120"/>
                <a:cs typeface="Times New Roman"/>
              </a:rPr>
              <a:t>來判斷表中</a:t>
            </a:r>
            <a:r>
              <a:rPr lang="en-US" altLang="zh-TW" sz="3000" dirty="0">
                <a:latin typeface="標楷體" panose="03000509000000000000" pitchFamily="65" charset="-120"/>
                <a:ea typeface="標楷體" panose="03000509000000000000" pitchFamily="65" charset="-120"/>
              </a:rPr>
              <a:t> I</a:t>
            </a:r>
            <a:r>
              <a:rPr lang="zh-TW" altLang="zh-TW" sz="3000" baseline="-25000" dirty="0">
                <a:latin typeface="標楷體" panose="03000509000000000000" pitchFamily="65" charset="-120"/>
                <a:ea typeface="標楷體" panose="03000509000000000000" pitchFamily="65" charset="-120"/>
                <a:cs typeface="Times New Roman"/>
              </a:rPr>
              <a:t>甲</a:t>
            </a:r>
            <a:r>
              <a:rPr lang="zh-TW" altLang="zh-TW" sz="3000" dirty="0">
                <a:latin typeface="標楷體" panose="03000509000000000000" pitchFamily="65" charset="-120"/>
                <a:ea typeface="標楷體" panose="03000509000000000000" pitchFamily="65" charset="-120"/>
                <a:cs typeface="Times New Roman"/>
              </a:rPr>
              <a:t>＞</a:t>
            </a:r>
            <a:r>
              <a:rPr lang="en-US" altLang="zh-TW" sz="3000" dirty="0">
                <a:latin typeface="標楷體" panose="03000509000000000000" pitchFamily="65" charset="-120"/>
                <a:ea typeface="標楷體" panose="03000509000000000000" pitchFamily="65" charset="-120"/>
              </a:rPr>
              <a:t>I</a:t>
            </a:r>
            <a:r>
              <a:rPr lang="zh-TW" altLang="zh-TW" sz="3000" baseline="-25000" dirty="0">
                <a:latin typeface="標楷體" panose="03000509000000000000" pitchFamily="65" charset="-120"/>
                <a:ea typeface="標楷體" panose="03000509000000000000" pitchFamily="65" charset="-120"/>
                <a:cs typeface="Times New Roman"/>
              </a:rPr>
              <a:t>乙</a:t>
            </a:r>
            <a:r>
              <a:rPr lang="zh-TW" altLang="zh-TW" sz="3000" dirty="0">
                <a:latin typeface="標楷體" panose="03000509000000000000" pitchFamily="65" charset="-120"/>
                <a:ea typeface="標楷體" panose="03000509000000000000" pitchFamily="65" charset="-120"/>
                <a:cs typeface="Times New Roman"/>
              </a:rPr>
              <a:t>是否合理，下列的判斷與論述何者最適當</a:t>
            </a:r>
            <a:r>
              <a:rPr lang="zh-TW" altLang="zh-TW" sz="3000" dirty="0" smtClean="0">
                <a:latin typeface="標楷體" panose="03000509000000000000" pitchFamily="65" charset="-120"/>
                <a:ea typeface="標楷體" panose="03000509000000000000" pitchFamily="65" charset="-120"/>
                <a:cs typeface="Times New Roman"/>
              </a:rPr>
              <a:t>？</a:t>
            </a:r>
            <a:endParaRPr lang="en-US" altLang="zh-TW" sz="3000" dirty="0" smtClean="0">
              <a:latin typeface="標楷體" panose="03000509000000000000" pitchFamily="65" charset="-120"/>
              <a:ea typeface="標楷體" panose="03000509000000000000" pitchFamily="65" charset="-120"/>
              <a:cs typeface="Times New Roman"/>
            </a:endParaRPr>
          </a:p>
          <a:p>
            <a:pPr marL="701040" indent="0" algn="just">
              <a:lnSpc>
                <a:spcPct val="120000"/>
              </a:lnSpc>
              <a:spcAft>
                <a:spcPts val="0"/>
              </a:spcAft>
              <a:buNone/>
              <a:tabLst>
                <a:tab pos="684530" algn="r"/>
                <a:tab pos="1431290" algn="l"/>
                <a:tab pos="2302510" algn="l"/>
                <a:tab pos="3182620" algn="l"/>
                <a:tab pos="900430" algn="r"/>
                <a:tab pos="1431290" algn="l"/>
                <a:tab pos="3182620" algn="l"/>
              </a:tabLst>
            </a:pPr>
            <a:r>
              <a:rPr lang="en-US" altLang="zh-TW" sz="3000" dirty="0">
                <a:latin typeface="標楷體" panose="03000509000000000000" pitchFamily="65" charset="-120"/>
                <a:ea typeface="標楷體" panose="03000509000000000000" pitchFamily="65" charset="-120"/>
              </a:rPr>
              <a:t>(A)</a:t>
            </a:r>
            <a:r>
              <a:rPr lang="zh-TW" altLang="zh-TW" sz="3000" dirty="0">
                <a:latin typeface="標楷體" panose="03000509000000000000" pitchFamily="65" charset="-120"/>
                <a:ea typeface="標楷體" panose="03000509000000000000" pitchFamily="65" charset="-120"/>
              </a:rPr>
              <a:t>合理，因為負極為電子流流出端，而甲較靠近電池負極，所以</a:t>
            </a:r>
            <a:r>
              <a:rPr lang="en-US" altLang="zh-TW" sz="3000" dirty="0">
                <a:latin typeface="標楷體" panose="03000509000000000000" pitchFamily="65" charset="-120"/>
                <a:ea typeface="標楷體" panose="03000509000000000000" pitchFamily="65" charset="-120"/>
              </a:rPr>
              <a:t> I</a:t>
            </a:r>
            <a:r>
              <a:rPr lang="zh-TW" altLang="zh-TW" sz="3000" baseline="-25000" dirty="0">
                <a:latin typeface="標楷體" panose="03000509000000000000" pitchFamily="65" charset="-120"/>
                <a:ea typeface="標楷體" panose="03000509000000000000" pitchFamily="65" charset="-120"/>
              </a:rPr>
              <a:t>甲</a:t>
            </a:r>
            <a:r>
              <a:rPr lang="zh-TW" altLang="zh-TW" sz="3000" dirty="0">
                <a:latin typeface="標楷體" panose="03000509000000000000" pitchFamily="65" charset="-120"/>
                <a:ea typeface="標楷體" panose="03000509000000000000" pitchFamily="65" charset="-120"/>
              </a:rPr>
              <a:t>＞</a:t>
            </a:r>
            <a:r>
              <a:rPr lang="en-US" altLang="zh-TW" sz="3000" dirty="0">
                <a:latin typeface="標楷體" panose="03000509000000000000" pitchFamily="65" charset="-120"/>
                <a:ea typeface="標楷體" panose="03000509000000000000" pitchFamily="65" charset="-120"/>
              </a:rPr>
              <a:t>I</a:t>
            </a:r>
            <a:r>
              <a:rPr lang="zh-TW" altLang="zh-TW" sz="3000" baseline="-25000" dirty="0">
                <a:latin typeface="標楷體" panose="03000509000000000000" pitchFamily="65" charset="-120"/>
                <a:ea typeface="標楷體" panose="03000509000000000000" pitchFamily="65" charset="-120"/>
              </a:rPr>
              <a:t>乙</a:t>
            </a:r>
            <a:r>
              <a:rPr lang="zh-TW" altLang="zh-TW" sz="3000" dirty="0">
                <a:latin typeface="標楷體" panose="03000509000000000000" pitchFamily="65" charset="-120"/>
                <a:ea typeface="標楷體" panose="03000509000000000000" pitchFamily="65" charset="-120"/>
              </a:rPr>
              <a:t>合理</a:t>
            </a:r>
          </a:p>
          <a:p>
            <a:pPr marL="701040" indent="0" algn="just">
              <a:lnSpc>
                <a:spcPct val="120000"/>
              </a:lnSpc>
              <a:spcAft>
                <a:spcPts val="0"/>
              </a:spcAft>
              <a:buNone/>
              <a:tabLst>
                <a:tab pos="684530" algn="r"/>
                <a:tab pos="1431290" algn="l"/>
                <a:tab pos="2302510" algn="l"/>
                <a:tab pos="3182620" algn="l"/>
                <a:tab pos="900430" algn="r"/>
                <a:tab pos="1431290" algn="l"/>
                <a:tab pos="3182620" algn="l"/>
              </a:tabLst>
            </a:pPr>
            <a:r>
              <a:rPr lang="en-US" altLang="zh-TW" sz="3000" dirty="0">
                <a:latin typeface="標楷體" panose="03000509000000000000" pitchFamily="65" charset="-120"/>
                <a:ea typeface="標楷體" panose="03000509000000000000" pitchFamily="65" charset="-120"/>
              </a:rPr>
              <a:t>(B)</a:t>
            </a:r>
            <a:r>
              <a:rPr lang="zh-TW" altLang="zh-TW" sz="3000" dirty="0">
                <a:latin typeface="標楷體" panose="03000509000000000000" pitchFamily="65" charset="-120"/>
                <a:ea typeface="標楷體" panose="03000509000000000000" pitchFamily="65" charset="-120"/>
              </a:rPr>
              <a:t>合理，因為甲測得的電流值應為流過丙與丁的電流值相加，所以</a:t>
            </a:r>
            <a:r>
              <a:rPr lang="en-US" altLang="zh-TW" sz="3000" dirty="0">
                <a:latin typeface="標楷體" panose="03000509000000000000" pitchFamily="65" charset="-120"/>
                <a:ea typeface="標楷體" panose="03000509000000000000" pitchFamily="65" charset="-120"/>
              </a:rPr>
              <a:t>I</a:t>
            </a:r>
            <a:r>
              <a:rPr lang="zh-TW" altLang="zh-TW" sz="3000" baseline="-25000" dirty="0">
                <a:latin typeface="標楷體" panose="03000509000000000000" pitchFamily="65" charset="-120"/>
                <a:ea typeface="標楷體" panose="03000509000000000000" pitchFamily="65" charset="-120"/>
              </a:rPr>
              <a:t>甲</a:t>
            </a:r>
            <a:r>
              <a:rPr lang="zh-TW" altLang="zh-TW" sz="3000" dirty="0">
                <a:latin typeface="標楷體" panose="03000509000000000000" pitchFamily="65" charset="-120"/>
                <a:ea typeface="標楷體" panose="03000509000000000000" pitchFamily="65" charset="-120"/>
              </a:rPr>
              <a:t>＞</a:t>
            </a:r>
            <a:r>
              <a:rPr lang="en-US" altLang="zh-TW" sz="3000" dirty="0">
                <a:latin typeface="標楷體" panose="03000509000000000000" pitchFamily="65" charset="-120"/>
                <a:ea typeface="標楷體" panose="03000509000000000000" pitchFamily="65" charset="-120"/>
              </a:rPr>
              <a:t>I</a:t>
            </a:r>
            <a:r>
              <a:rPr lang="zh-TW" altLang="zh-TW" sz="3000" baseline="-25000" dirty="0">
                <a:latin typeface="標楷體" panose="03000509000000000000" pitchFamily="65" charset="-120"/>
                <a:ea typeface="標楷體" panose="03000509000000000000" pitchFamily="65" charset="-120"/>
              </a:rPr>
              <a:t>乙</a:t>
            </a:r>
            <a:r>
              <a:rPr lang="zh-TW" altLang="zh-TW" sz="3000" dirty="0">
                <a:latin typeface="標楷體" panose="03000509000000000000" pitchFamily="65" charset="-120"/>
                <a:ea typeface="標楷體" panose="03000509000000000000" pitchFamily="65" charset="-120"/>
              </a:rPr>
              <a:t>合理</a:t>
            </a:r>
          </a:p>
          <a:p>
            <a:pPr marL="701040" indent="0" algn="just">
              <a:lnSpc>
                <a:spcPct val="120000"/>
              </a:lnSpc>
              <a:spcAft>
                <a:spcPts val="0"/>
              </a:spcAft>
              <a:buNone/>
              <a:tabLst>
                <a:tab pos="684530" algn="r"/>
                <a:tab pos="1431290" algn="l"/>
                <a:tab pos="2302510" algn="l"/>
                <a:tab pos="3182620" algn="l"/>
                <a:tab pos="900430" algn="r"/>
                <a:tab pos="1431290" algn="l"/>
                <a:tab pos="3182620" algn="l"/>
              </a:tabLst>
            </a:pPr>
            <a:r>
              <a:rPr lang="en-US" altLang="zh-TW" sz="3000" dirty="0">
                <a:latin typeface="標楷體" panose="03000509000000000000" pitchFamily="65" charset="-120"/>
                <a:ea typeface="標楷體" panose="03000509000000000000" pitchFamily="65" charset="-120"/>
              </a:rPr>
              <a:t>(C)</a:t>
            </a:r>
            <a:r>
              <a:rPr lang="zh-TW" altLang="zh-TW" sz="3000" dirty="0">
                <a:latin typeface="標楷體" panose="03000509000000000000" pitchFamily="65" charset="-120"/>
                <a:ea typeface="標楷體" panose="03000509000000000000" pitchFamily="65" charset="-120"/>
              </a:rPr>
              <a:t>不合理，因為正極為電流流出端，而乙較靠近電池正極，所以</a:t>
            </a:r>
            <a:r>
              <a:rPr lang="en-US" altLang="zh-TW" sz="3000" dirty="0">
                <a:latin typeface="標楷體" panose="03000509000000000000" pitchFamily="65" charset="-120"/>
                <a:ea typeface="標楷體" panose="03000509000000000000" pitchFamily="65" charset="-120"/>
              </a:rPr>
              <a:t> I</a:t>
            </a:r>
            <a:r>
              <a:rPr lang="zh-TW" altLang="zh-TW" sz="3000" baseline="-25000" dirty="0">
                <a:latin typeface="標楷體" panose="03000509000000000000" pitchFamily="65" charset="-120"/>
                <a:ea typeface="標楷體" panose="03000509000000000000" pitchFamily="65" charset="-120"/>
              </a:rPr>
              <a:t>乙</a:t>
            </a:r>
            <a:r>
              <a:rPr lang="zh-TW" altLang="zh-TW" sz="3000" dirty="0">
                <a:latin typeface="標楷體" panose="03000509000000000000" pitchFamily="65" charset="-120"/>
                <a:ea typeface="標楷體" panose="03000509000000000000" pitchFamily="65" charset="-120"/>
              </a:rPr>
              <a:t>＞</a:t>
            </a:r>
            <a:r>
              <a:rPr lang="en-US" altLang="zh-TW" sz="3000" dirty="0">
                <a:latin typeface="標楷體" panose="03000509000000000000" pitchFamily="65" charset="-120"/>
                <a:ea typeface="標楷體" panose="03000509000000000000" pitchFamily="65" charset="-120"/>
              </a:rPr>
              <a:t>I</a:t>
            </a:r>
            <a:r>
              <a:rPr lang="zh-TW" altLang="zh-TW" sz="3000" baseline="-25000" dirty="0">
                <a:latin typeface="標楷體" panose="03000509000000000000" pitchFamily="65" charset="-120"/>
                <a:ea typeface="標楷體" panose="03000509000000000000" pitchFamily="65" charset="-120"/>
              </a:rPr>
              <a:t>甲</a:t>
            </a:r>
            <a:r>
              <a:rPr lang="zh-TW" altLang="zh-TW" sz="3000" dirty="0">
                <a:latin typeface="標楷體" panose="03000509000000000000" pitchFamily="65" charset="-120"/>
                <a:ea typeface="標楷體" panose="03000509000000000000" pitchFamily="65" charset="-120"/>
              </a:rPr>
              <a:t>才合理</a:t>
            </a:r>
          </a:p>
          <a:p>
            <a:pPr marL="701040" indent="0" algn="just">
              <a:lnSpc>
                <a:spcPct val="120000"/>
              </a:lnSpc>
              <a:spcAft>
                <a:spcPts val="0"/>
              </a:spcAft>
              <a:buNone/>
              <a:tabLst>
                <a:tab pos="684530" algn="r"/>
                <a:tab pos="1431290" algn="l"/>
                <a:tab pos="2302510" algn="l"/>
                <a:tab pos="3182620" algn="l"/>
                <a:tab pos="900430" algn="r"/>
                <a:tab pos="1431290" algn="l"/>
                <a:tab pos="2302510" algn="l"/>
                <a:tab pos="3182620" algn="l"/>
              </a:tabLst>
            </a:pPr>
            <a:r>
              <a:rPr lang="en-US" altLang="zh-TW" sz="3000" dirty="0">
                <a:latin typeface="標楷體" panose="03000509000000000000" pitchFamily="65" charset="-120"/>
                <a:ea typeface="標楷體" panose="03000509000000000000" pitchFamily="65" charset="-120"/>
              </a:rPr>
              <a:t>(D)</a:t>
            </a:r>
            <a:r>
              <a:rPr lang="zh-TW" altLang="zh-TW" sz="3000" dirty="0">
                <a:latin typeface="標楷體" panose="03000509000000000000" pitchFamily="65" charset="-120"/>
                <a:ea typeface="標楷體" panose="03000509000000000000" pitchFamily="65" charset="-120"/>
              </a:rPr>
              <a:t>不合理，因為乙測得的電流值應為流過丙與丁的電流值相加，所以</a:t>
            </a:r>
            <a:r>
              <a:rPr lang="en-US" altLang="zh-TW" sz="3000" dirty="0">
                <a:latin typeface="標楷體" panose="03000509000000000000" pitchFamily="65" charset="-120"/>
                <a:ea typeface="標楷體" panose="03000509000000000000" pitchFamily="65" charset="-120"/>
              </a:rPr>
              <a:t> I</a:t>
            </a:r>
            <a:r>
              <a:rPr lang="zh-TW" altLang="zh-TW" sz="3000" baseline="-25000" dirty="0">
                <a:latin typeface="標楷體" panose="03000509000000000000" pitchFamily="65" charset="-120"/>
                <a:ea typeface="標楷體" panose="03000509000000000000" pitchFamily="65" charset="-120"/>
              </a:rPr>
              <a:t>乙</a:t>
            </a:r>
            <a:r>
              <a:rPr lang="zh-TW" altLang="zh-TW" sz="3000" dirty="0">
                <a:latin typeface="標楷體" panose="03000509000000000000" pitchFamily="65" charset="-120"/>
                <a:ea typeface="標楷體" panose="03000509000000000000" pitchFamily="65" charset="-120"/>
              </a:rPr>
              <a:t>＞</a:t>
            </a:r>
            <a:r>
              <a:rPr lang="en-US" altLang="zh-TW" sz="3000" dirty="0">
                <a:latin typeface="標楷體" panose="03000509000000000000" pitchFamily="65" charset="-120"/>
                <a:ea typeface="標楷體" panose="03000509000000000000" pitchFamily="65" charset="-120"/>
              </a:rPr>
              <a:t>I</a:t>
            </a:r>
            <a:r>
              <a:rPr lang="zh-TW" altLang="zh-TW" sz="3000" baseline="-25000" dirty="0">
                <a:latin typeface="標楷體" panose="03000509000000000000" pitchFamily="65" charset="-120"/>
                <a:ea typeface="標楷體" panose="03000509000000000000" pitchFamily="65" charset="-120"/>
              </a:rPr>
              <a:t>甲</a:t>
            </a:r>
            <a:r>
              <a:rPr lang="zh-TW" altLang="zh-TW" sz="3000" dirty="0">
                <a:latin typeface="標楷體" panose="03000509000000000000" pitchFamily="65" charset="-120"/>
                <a:ea typeface="標楷體" panose="03000509000000000000" pitchFamily="65" charset="-120"/>
              </a:rPr>
              <a:t>才合理</a:t>
            </a:r>
          </a:p>
          <a:p>
            <a:endParaRPr lang="zh-TW" altLang="en-US" dirty="0"/>
          </a:p>
        </p:txBody>
      </p:sp>
    </p:spTree>
    <p:extLst>
      <p:ext uri="{BB962C8B-B14F-4D97-AF65-F5344CB8AC3E}">
        <p14:creationId xmlns:p14="http://schemas.microsoft.com/office/powerpoint/2010/main" val="997616019"/>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5616" y="5013176"/>
            <a:ext cx="7571184" cy="1112987"/>
          </a:xfrm>
        </p:spPr>
        <p:txBody>
          <a:bodyPr>
            <a:normAutofit fontScale="55000" lnSpcReduction="20000"/>
          </a:bodyPr>
          <a:lstStyle/>
          <a:p>
            <a:pPr marL="762000" indent="-762000" algn="just">
              <a:lnSpc>
                <a:spcPct val="115000"/>
              </a:lnSpc>
              <a:spcAft>
                <a:spcPts val="240"/>
              </a:spcAft>
              <a:tabLst>
                <a:tab pos="684530" algn="r"/>
                <a:tab pos="1431290" algn="l"/>
                <a:tab pos="2302510" algn="l"/>
                <a:tab pos="3182620" algn="l"/>
              </a:tabLst>
            </a:pPr>
            <a:r>
              <a:rPr lang="zh-TW" altLang="zh-TW" sz="2600" dirty="0">
                <a:solidFill>
                  <a:srgbClr val="FF0000"/>
                </a:solidFill>
                <a:latin typeface="Times New Roman"/>
              </a:rPr>
              <a:t>試題解析：根據圖</a:t>
            </a:r>
            <a:r>
              <a:rPr lang="en-US" altLang="zh-TW" sz="2600" dirty="0">
                <a:solidFill>
                  <a:srgbClr val="FF0000"/>
                </a:solidFill>
                <a:latin typeface="Times New Roman"/>
              </a:rPr>
              <a:t>(</a:t>
            </a:r>
            <a:r>
              <a:rPr lang="zh-TW" altLang="zh-TW" sz="2600" dirty="0">
                <a:solidFill>
                  <a:srgbClr val="FF0000"/>
                </a:solidFill>
                <a:latin typeface="Times New Roman"/>
              </a:rPr>
              <a:t>二十七</a:t>
            </a:r>
            <a:r>
              <a:rPr lang="en-US" altLang="zh-TW" sz="2600" dirty="0">
                <a:solidFill>
                  <a:srgbClr val="FF0000"/>
                </a:solidFill>
                <a:latin typeface="Times New Roman"/>
              </a:rPr>
              <a:t>)</a:t>
            </a:r>
            <a:r>
              <a:rPr lang="zh-TW" altLang="zh-TW" sz="2600" dirty="0">
                <a:solidFill>
                  <a:srgbClr val="FF0000"/>
                </a:solidFill>
                <a:latin typeface="Times New Roman"/>
              </a:rPr>
              <a:t>所示，乙安培計測得電流應為經過丙的電流，和經過丁的電流之和。而甲安培計只測得經過丙的電流。因此</a:t>
            </a:r>
            <a:r>
              <a:rPr lang="en-US" altLang="zh-TW" sz="2600" dirty="0">
                <a:solidFill>
                  <a:srgbClr val="FF0000"/>
                </a:solidFill>
                <a:latin typeface="Times New Roman"/>
              </a:rPr>
              <a:t>I</a:t>
            </a:r>
            <a:r>
              <a:rPr lang="zh-TW" altLang="zh-TW" sz="2600" baseline="-25000" dirty="0">
                <a:solidFill>
                  <a:srgbClr val="FF0000"/>
                </a:solidFill>
                <a:latin typeface="Times New Roman"/>
              </a:rPr>
              <a:t>乙</a:t>
            </a:r>
            <a:r>
              <a:rPr lang="zh-TW" altLang="zh-TW" sz="2600" dirty="0">
                <a:solidFill>
                  <a:srgbClr val="FF0000"/>
                </a:solidFill>
                <a:latin typeface="Times New Roman"/>
              </a:rPr>
              <a:t>＞</a:t>
            </a:r>
            <a:r>
              <a:rPr lang="en-US" altLang="zh-TW" sz="2600" dirty="0">
                <a:solidFill>
                  <a:srgbClr val="FF0000"/>
                </a:solidFill>
                <a:latin typeface="Times New Roman"/>
              </a:rPr>
              <a:t>I</a:t>
            </a:r>
            <a:r>
              <a:rPr lang="zh-TW" altLang="zh-TW" sz="2600" baseline="-25000" dirty="0">
                <a:solidFill>
                  <a:srgbClr val="FF0000"/>
                </a:solidFill>
                <a:latin typeface="Times New Roman"/>
              </a:rPr>
              <a:t>甲</a:t>
            </a:r>
            <a:r>
              <a:rPr lang="zh-TW" altLang="zh-TW" sz="2600" dirty="0">
                <a:solidFill>
                  <a:srgbClr val="FF0000"/>
                </a:solidFill>
                <a:latin typeface="Times New Roman"/>
              </a:rPr>
              <a:t>，小玉的紀錄不合理。</a:t>
            </a:r>
            <a:endParaRPr lang="zh-TW" altLang="zh-TW" sz="2600" dirty="0">
              <a:latin typeface="Times New Roman"/>
              <a:ea typeface="標楷體"/>
            </a:endParaRPr>
          </a:p>
          <a:p>
            <a:pPr marL="762000" indent="-762000" algn="just">
              <a:lnSpc>
                <a:spcPct val="120000"/>
              </a:lnSpc>
              <a:spcAft>
                <a:spcPts val="240"/>
              </a:spcAft>
              <a:tabLst>
                <a:tab pos="684530" algn="r"/>
                <a:tab pos="1431290" algn="l"/>
                <a:tab pos="2302510" algn="l"/>
                <a:tab pos="3182620" algn="l"/>
              </a:tabLst>
            </a:pPr>
            <a:r>
              <a:rPr lang="zh-TW" altLang="zh-TW" sz="2600" dirty="0">
                <a:solidFill>
                  <a:srgbClr val="FF0000"/>
                </a:solidFill>
                <a:latin typeface="Times New Roman"/>
              </a:rPr>
              <a:t>故選【</a:t>
            </a:r>
            <a:r>
              <a:rPr lang="en-US" altLang="zh-TW" sz="2600" dirty="0">
                <a:solidFill>
                  <a:srgbClr val="FF0000"/>
                </a:solidFill>
                <a:latin typeface="Times New Roman"/>
              </a:rPr>
              <a:t>D</a:t>
            </a:r>
            <a:r>
              <a:rPr lang="zh-TW" altLang="zh-TW" sz="2600" dirty="0">
                <a:solidFill>
                  <a:srgbClr val="FF0000"/>
                </a:solidFill>
                <a:latin typeface="Times New Roman"/>
              </a:rPr>
              <a:t>】</a:t>
            </a:r>
            <a:endParaRPr lang="zh-TW" altLang="zh-TW" sz="2600" dirty="0">
              <a:latin typeface="Times New Roman"/>
              <a:ea typeface="標楷體"/>
            </a:endParaRPr>
          </a:p>
          <a:p>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656694327"/>
              </p:ext>
            </p:extLst>
          </p:nvPr>
        </p:nvGraphicFramePr>
        <p:xfrm>
          <a:off x="1763688" y="3140967"/>
          <a:ext cx="5709321" cy="1536192"/>
        </p:xfrm>
        <a:graphic>
          <a:graphicData uri="http://schemas.openxmlformats.org/drawingml/2006/table">
            <a:tbl>
              <a:tblPr firstRow="1" firstCol="1" bandRow="1"/>
              <a:tblGrid>
                <a:gridCol w="1903107"/>
                <a:gridCol w="1903107"/>
                <a:gridCol w="1903107"/>
              </a:tblGrid>
              <a:tr h="442344">
                <a:tc>
                  <a:txBody>
                    <a:bodyPr/>
                    <a:lstStyle/>
                    <a:p>
                      <a:pPr marL="317500" indent="-317500" algn="ctr">
                        <a:lnSpc>
                          <a:spcPct val="120000"/>
                        </a:lnSpc>
                        <a:spcAft>
                          <a:spcPts val="0"/>
                        </a:spcAft>
                        <a:tabLst>
                          <a:tab pos="684530" algn="r"/>
                          <a:tab pos="1431290" algn="l"/>
                          <a:tab pos="2302510" algn="l"/>
                          <a:tab pos="3182620" algn="l"/>
                        </a:tabLst>
                      </a:pPr>
                      <a:r>
                        <a:rPr lang="zh-TW" sz="2800" dirty="0">
                          <a:effectLst/>
                          <a:latin typeface="Times New Roman"/>
                          <a:ea typeface="標楷體"/>
                        </a:rPr>
                        <a:t>安培計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zh-TW" sz="2800">
                          <a:effectLst/>
                          <a:latin typeface="Times New Roman"/>
                          <a:ea typeface="標楷體"/>
                        </a:rPr>
                        <a:t>代號</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zh-TW" sz="2800" dirty="0">
                          <a:effectLst/>
                          <a:latin typeface="Times New Roman"/>
                          <a:ea typeface="標楷體"/>
                        </a:rPr>
                        <a:t>電流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344">
                <a:tc>
                  <a:txBody>
                    <a:bodyPr/>
                    <a:lstStyle/>
                    <a:p>
                      <a:pPr marL="317500" indent="-317500" algn="ctr">
                        <a:lnSpc>
                          <a:spcPct val="120000"/>
                        </a:lnSpc>
                        <a:spcAft>
                          <a:spcPts val="0"/>
                        </a:spcAft>
                        <a:tabLst>
                          <a:tab pos="684530" algn="r"/>
                          <a:tab pos="1431290" algn="l"/>
                          <a:tab pos="2302510" algn="l"/>
                          <a:tab pos="3182620" algn="l"/>
                        </a:tabLst>
                      </a:pPr>
                      <a:r>
                        <a:rPr lang="zh-TW" sz="2800" dirty="0">
                          <a:effectLst/>
                          <a:latin typeface="Times New Roman"/>
                          <a:ea typeface="標楷體"/>
                        </a:rPr>
                        <a:t>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800" dirty="0">
                          <a:effectLst/>
                          <a:latin typeface="Times New Roman"/>
                          <a:ea typeface="標楷體"/>
                        </a:rPr>
                        <a:t>I</a:t>
                      </a:r>
                      <a:r>
                        <a:rPr lang="zh-TW" sz="2800" baseline="-25000" dirty="0">
                          <a:effectLst/>
                          <a:latin typeface="Times New Roman"/>
                          <a:ea typeface="標楷體"/>
                        </a:rPr>
                        <a:t>甲</a:t>
                      </a:r>
                      <a:endParaRPr lang="zh-TW" sz="2800" dirty="0">
                        <a:effectLst/>
                        <a:latin typeface="Times New Roman"/>
                        <a:ea typeface="標楷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800" dirty="0" err="1">
                          <a:effectLst/>
                          <a:latin typeface="Times New Roman"/>
                          <a:ea typeface="標楷體"/>
                        </a:rPr>
                        <a:t>200mA</a:t>
                      </a:r>
                      <a:endParaRPr lang="zh-TW" sz="2800" dirty="0">
                        <a:effectLst/>
                        <a:latin typeface="Times New Roman"/>
                        <a:ea typeface="標楷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344">
                <a:tc>
                  <a:txBody>
                    <a:bodyPr/>
                    <a:lstStyle/>
                    <a:p>
                      <a:pPr marL="317500" indent="-317500" algn="ctr">
                        <a:lnSpc>
                          <a:spcPct val="120000"/>
                        </a:lnSpc>
                        <a:spcAft>
                          <a:spcPts val="0"/>
                        </a:spcAft>
                        <a:tabLst>
                          <a:tab pos="684530" algn="r"/>
                          <a:tab pos="1431290" algn="l"/>
                          <a:tab pos="2302510" algn="l"/>
                          <a:tab pos="3182620" algn="l"/>
                        </a:tabLst>
                      </a:pPr>
                      <a:r>
                        <a:rPr lang="zh-TW" sz="2800">
                          <a:effectLst/>
                          <a:latin typeface="Times New Roman"/>
                          <a:ea typeface="標楷體"/>
                        </a:rPr>
                        <a:t>乙</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800" dirty="0">
                          <a:effectLst/>
                          <a:latin typeface="Times New Roman"/>
                          <a:ea typeface="標楷體"/>
                        </a:rPr>
                        <a:t>I</a:t>
                      </a:r>
                      <a:r>
                        <a:rPr lang="zh-TW" sz="2800" baseline="-25000" dirty="0">
                          <a:effectLst/>
                          <a:latin typeface="Times New Roman"/>
                          <a:ea typeface="標楷體"/>
                        </a:rPr>
                        <a:t>乙</a:t>
                      </a:r>
                      <a:endParaRPr lang="zh-TW" sz="2800" dirty="0">
                        <a:effectLst/>
                        <a:latin typeface="Times New Roman"/>
                        <a:ea typeface="標楷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800" dirty="0" err="1">
                          <a:effectLst/>
                          <a:latin typeface="Times New Roman"/>
                          <a:ea typeface="標楷體"/>
                        </a:rPr>
                        <a:t>100mA</a:t>
                      </a:r>
                      <a:endParaRPr lang="zh-TW" sz="2800" dirty="0">
                        <a:effectLst/>
                        <a:latin typeface="Times New Roman"/>
                        <a:ea typeface="標楷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074" y="404664"/>
            <a:ext cx="6696743" cy="259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36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44820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zh-TW" altLang="en-US" sz="5400">
                <a:solidFill>
                  <a:srgbClr val="FF0000"/>
                </a:solidFill>
                <a:ea typeface="華康勘亭流" pitchFamily="65" charset="-120"/>
              </a:rPr>
              <a:t>電流磁效應</a:t>
            </a:r>
          </a:p>
        </p:txBody>
      </p:sp>
      <p:sp>
        <p:nvSpPr>
          <p:cNvPr id="189443" name="Rectangle 3"/>
          <p:cNvSpPr>
            <a:spLocks noGrp="1" noChangeArrowheads="1"/>
          </p:cNvSpPr>
          <p:nvPr>
            <p:ph type="body" idx="1"/>
          </p:nvPr>
        </p:nvSpPr>
        <p:spPr>
          <a:xfrm>
            <a:off x="395288" y="2133600"/>
            <a:ext cx="8229600" cy="2265363"/>
          </a:xfrm>
        </p:spPr>
        <p:txBody>
          <a:bodyPr/>
          <a:lstStyle/>
          <a:p>
            <a:pPr algn="ctr">
              <a:buFontTx/>
              <a:buNone/>
            </a:pPr>
            <a:r>
              <a:rPr lang="zh-TW" altLang="en-US" sz="4800">
                <a:solidFill>
                  <a:srgbClr val="0066FF"/>
                </a:solidFill>
                <a:ea typeface="華康勘亭流" pitchFamily="65" charset="-120"/>
              </a:rPr>
              <a:t>電磁感應</a:t>
            </a:r>
          </a:p>
        </p:txBody>
      </p:sp>
    </p:spTree>
    <p:extLst>
      <p:ext uri="{BB962C8B-B14F-4D97-AF65-F5344CB8AC3E}">
        <p14:creationId xmlns:p14="http://schemas.microsoft.com/office/powerpoint/2010/main" val="3123363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611188" y="260350"/>
            <a:ext cx="8229600" cy="3341688"/>
          </a:xfrm>
        </p:spPr>
        <p:txBody>
          <a:bodyPr/>
          <a:lstStyle/>
          <a:p>
            <a:r>
              <a:rPr lang="zh-TW" altLang="en-US" sz="2400"/>
              <a:t>將軟鐵棒、導線、直流電源、開關</a:t>
            </a:r>
            <a:r>
              <a:rPr lang="en-US" altLang="zh-TW" sz="2400"/>
              <a:t>K</a:t>
            </a:r>
            <a:r>
              <a:rPr lang="zh-TW" altLang="en-US" sz="2400"/>
              <a:t>連接如附圖，軟鐵棒的右端有一個磁鐵因磁力作用而吸附在軟鐵棒上。按下開關</a:t>
            </a:r>
            <a:r>
              <a:rPr lang="en-US" altLang="zh-TW" sz="2400"/>
              <a:t>K</a:t>
            </a:r>
            <a:r>
              <a:rPr lang="zh-TW" altLang="en-US" sz="2400"/>
              <a:t>接通電路後，發現磁鐵因為與軟鐵棒相互排斥而掉落，下列有關磁鐵掉落的敘述，何者最合理？ </a:t>
            </a:r>
            <a:r>
              <a:rPr lang="en-US" altLang="zh-TW" sz="2400"/>
              <a:t>(A)</a:t>
            </a:r>
            <a:r>
              <a:rPr lang="zh-TW" altLang="en-US" sz="2400"/>
              <a:t>電流由</a:t>
            </a:r>
            <a:r>
              <a:rPr lang="en-US" altLang="zh-TW" sz="2400"/>
              <a:t>P</a:t>
            </a:r>
            <a:r>
              <a:rPr lang="zh-TW" altLang="en-US" sz="2400"/>
              <a:t>點經開關</a:t>
            </a:r>
            <a:r>
              <a:rPr lang="en-US" altLang="zh-TW" sz="2400"/>
              <a:t>K</a:t>
            </a:r>
            <a:r>
              <a:rPr lang="zh-TW" altLang="en-US" sz="2400"/>
              <a:t>流向</a:t>
            </a:r>
            <a:r>
              <a:rPr lang="en-US" altLang="zh-TW" sz="2400"/>
              <a:t>Q</a:t>
            </a:r>
            <a:r>
              <a:rPr lang="zh-TW" altLang="en-US" sz="2400"/>
              <a:t>點，使軟鐵棒右端為</a:t>
            </a:r>
            <a:r>
              <a:rPr lang="en-US" altLang="zh-TW" sz="2400"/>
              <a:t>S</a:t>
            </a:r>
            <a:r>
              <a:rPr lang="zh-TW" altLang="en-US" sz="2400"/>
              <a:t>極 </a:t>
            </a:r>
            <a:r>
              <a:rPr lang="en-US" altLang="zh-TW" sz="2400"/>
              <a:t>(B)</a:t>
            </a:r>
            <a:r>
              <a:rPr lang="zh-TW" altLang="en-US" sz="2400"/>
              <a:t>電流由</a:t>
            </a:r>
            <a:r>
              <a:rPr lang="en-US" altLang="zh-TW" sz="2400"/>
              <a:t>P</a:t>
            </a:r>
            <a:r>
              <a:rPr lang="zh-TW" altLang="en-US" sz="2400"/>
              <a:t>點經開關</a:t>
            </a:r>
            <a:r>
              <a:rPr lang="en-US" altLang="zh-TW" sz="2400"/>
              <a:t>K</a:t>
            </a:r>
            <a:r>
              <a:rPr lang="zh-TW" altLang="en-US" sz="2400"/>
              <a:t>流向</a:t>
            </a:r>
            <a:r>
              <a:rPr lang="en-US" altLang="zh-TW" sz="2400"/>
              <a:t>Q</a:t>
            </a:r>
            <a:r>
              <a:rPr lang="zh-TW" altLang="en-US" sz="2400"/>
              <a:t>點，使軟鐵棒右端為</a:t>
            </a:r>
            <a:r>
              <a:rPr lang="en-US" altLang="zh-TW" sz="2400"/>
              <a:t>N</a:t>
            </a:r>
            <a:r>
              <a:rPr lang="zh-TW" altLang="en-US" sz="2400"/>
              <a:t>極 </a:t>
            </a:r>
            <a:r>
              <a:rPr lang="en-US" altLang="zh-TW" sz="2400"/>
              <a:t>(C)</a:t>
            </a:r>
            <a:r>
              <a:rPr lang="zh-TW" altLang="en-US" sz="2400"/>
              <a:t>電流由</a:t>
            </a:r>
            <a:r>
              <a:rPr lang="en-US" altLang="zh-TW" sz="2400"/>
              <a:t>Q</a:t>
            </a:r>
            <a:r>
              <a:rPr lang="zh-TW" altLang="en-US" sz="2400"/>
              <a:t>點經開關</a:t>
            </a:r>
            <a:r>
              <a:rPr lang="en-US" altLang="zh-TW" sz="2400"/>
              <a:t>K</a:t>
            </a:r>
            <a:r>
              <a:rPr lang="zh-TW" altLang="en-US" sz="2400"/>
              <a:t>流向</a:t>
            </a:r>
            <a:r>
              <a:rPr lang="en-US" altLang="zh-TW" sz="2400"/>
              <a:t>P</a:t>
            </a:r>
            <a:r>
              <a:rPr lang="zh-TW" altLang="en-US" sz="2400"/>
              <a:t>點，使軟鐵棒右端為</a:t>
            </a:r>
            <a:r>
              <a:rPr lang="en-US" altLang="zh-TW" sz="2400"/>
              <a:t>S</a:t>
            </a:r>
            <a:r>
              <a:rPr lang="zh-TW" altLang="en-US" sz="2400"/>
              <a:t>極 </a:t>
            </a:r>
            <a:r>
              <a:rPr lang="en-US" altLang="zh-TW" sz="2400"/>
              <a:t>(D)</a:t>
            </a:r>
            <a:r>
              <a:rPr lang="zh-TW" altLang="en-US" sz="2400"/>
              <a:t>電流由</a:t>
            </a:r>
            <a:r>
              <a:rPr lang="en-US" altLang="zh-TW" sz="2400"/>
              <a:t>Q</a:t>
            </a:r>
            <a:r>
              <a:rPr lang="zh-TW" altLang="en-US" sz="2400"/>
              <a:t>點經開關</a:t>
            </a:r>
            <a:r>
              <a:rPr lang="en-US" altLang="zh-TW" sz="2400"/>
              <a:t>K</a:t>
            </a:r>
            <a:r>
              <a:rPr lang="zh-TW" altLang="en-US" sz="2400"/>
              <a:t>流向</a:t>
            </a:r>
            <a:r>
              <a:rPr lang="en-US" altLang="zh-TW" sz="2400"/>
              <a:t>P</a:t>
            </a:r>
            <a:r>
              <a:rPr lang="zh-TW" altLang="en-US" sz="2400"/>
              <a:t>點，使軟鐵棒右端為</a:t>
            </a:r>
            <a:r>
              <a:rPr lang="en-US" altLang="zh-TW" sz="2400"/>
              <a:t>N</a:t>
            </a:r>
            <a:r>
              <a:rPr lang="zh-TW" altLang="en-US" sz="2400"/>
              <a:t>極 </a:t>
            </a:r>
          </a:p>
        </p:txBody>
      </p:sp>
      <p:pic>
        <p:nvPicPr>
          <p:cNvPr id="22532" name="Picture 4" descr="Y8F35A0-K-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3644900"/>
            <a:ext cx="331152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5"/>
          <p:cNvSpPr>
            <a:spLocks noChangeArrowheads="1"/>
          </p:cNvSpPr>
          <p:nvPr/>
        </p:nvSpPr>
        <p:spPr bwMode="auto">
          <a:xfrm>
            <a:off x="6804025" y="5256213"/>
            <a:ext cx="1382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D</a:t>
            </a:r>
            <a:r>
              <a:rPr lang="en-US" altLang="zh-TW"/>
              <a:t> </a:t>
            </a:r>
          </a:p>
        </p:txBody>
      </p:sp>
    </p:spTree>
    <p:extLst>
      <p:ext uri="{BB962C8B-B14F-4D97-AF65-F5344CB8AC3E}">
        <p14:creationId xmlns:p14="http://schemas.microsoft.com/office/powerpoint/2010/main" val="748159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ppt_x"/>
                                          </p:val>
                                        </p:tav>
                                        <p:tav tm="100000">
                                          <p:val>
                                            <p:strVal val="#ppt_x"/>
                                          </p:val>
                                        </p:tav>
                                      </p:tavLst>
                                    </p:anim>
                                    <p:anim calcmode="lin" valueType="num">
                                      <p:cBhvr additive="base">
                                        <p:cTn id="8" dur="500" fill="hold"/>
                                        <p:tgtEl>
                                          <p:spTgt spid="225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body" idx="1"/>
          </p:nvPr>
        </p:nvSpPr>
        <p:spPr>
          <a:xfrm>
            <a:off x="2916238" y="333375"/>
            <a:ext cx="5853112" cy="6119813"/>
          </a:xfrm>
        </p:spPr>
        <p:txBody>
          <a:bodyPr/>
          <a:lstStyle/>
          <a:p>
            <a:pPr marL="609600" indent="-609600"/>
            <a:r>
              <a:rPr lang="zh-TW" altLang="en-US" sz="2800"/>
              <a:t>將導線鉛直穿過水平紙板，並在距導線東、南、西、北</a:t>
            </a:r>
            <a:r>
              <a:rPr lang="en-US" altLang="zh-TW" sz="2800"/>
              <a:t>2 cm</a:t>
            </a:r>
            <a:r>
              <a:rPr lang="zh-TW" altLang="en-US" sz="2800"/>
              <a:t>處放置磁針甲、乙、丙、丁，四個磁針</a:t>
            </a:r>
            <a:r>
              <a:rPr lang="en-US" altLang="zh-TW" sz="2800"/>
              <a:t>N</a:t>
            </a:r>
            <a:r>
              <a:rPr lang="zh-TW" altLang="en-US" sz="2800"/>
              <a:t>極均指向北方，如圖所示。通以方向向下的電流後，發現有三個磁針</a:t>
            </a:r>
            <a:r>
              <a:rPr lang="en-US" altLang="zh-TW" sz="2800"/>
              <a:t>N</a:t>
            </a:r>
            <a:r>
              <a:rPr lang="zh-TW" altLang="en-US" sz="2800"/>
              <a:t>極未指向北方，接著改通以方向向上、大小相同的電流後，發現也有三個磁針</a:t>
            </a:r>
            <a:r>
              <a:rPr lang="en-US" altLang="zh-TW" sz="2800"/>
              <a:t>N</a:t>
            </a:r>
            <a:r>
              <a:rPr lang="zh-TW" altLang="en-US" sz="2800"/>
              <a:t>極未指向北方，則四個磁針在先後兩次通電時，磁針</a:t>
            </a:r>
            <a:r>
              <a:rPr lang="en-US" altLang="zh-TW" sz="2800"/>
              <a:t>N</a:t>
            </a:r>
            <a:r>
              <a:rPr lang="zh-TW" altLang="en-US" sz="2800"/>
              <a:t>極</a:t>
            </a:r>
            <a:r>
              <a:rPr lang="zh-TW" altLang="en-US" sz="2800" u="sng"/>
              <a:t>均未</a:t>
            </a:r>
            <a:r>
              <a:rPr lang="zh-TW" altLang="en-US" sz="2800"/>
              <a:t>指向北方的是哪兩個？</a:t>
            </a:r>
            <a:br>
              <a:rPr lang="zh-TW" altLang="en-US" sz="2800"/>
            </a:br>
            <a:r>
              <a:rPr lang="en-US" altLang="zh-TW" sz="2800"/>
              <a:t>(A)</a:t>
            </a:r>
            <a:r>
              <a:rPr lang="zh-TW" altLang="en-US" sz="2800"/>
              <a:t>甲、乙　</a:t>
            </a:r>
            <a:r>
              <a:rPr lang="en-US" altLang="zh-TW" sz="2800"/>
              <a:t>(B)</a:t>
            </a:r>
            <a:r>
              <a:rPr lang="zh-TW" altLang="en-US" sz="2800"/>
              <a:t>甲、丙　</a:t>
            </a:r>
            <a:r>
              <a:rPr lang="en-US" altLang="zh-TW" sz="2800"/>
              <a:t>(C)</a:t>
            </a:r>
            <a:r>
              <a:rPr lang="zh-TW" altLang="en-US" sz="2800"/>
              <a:t>乙、丁　</a:t>
            </a:r>
            <a:r>
              <a:rPr lang="en-US" altLang="zh-TW" sz="2800"/>
              <a:t>(D)</a:t>
            </a:r>
            <a:r>
              <a:rPr lang="zh-TW" altLang="en-US" sz="2800"/>
              <a:t>丙、丁</a:t>
            </a:r>
            <a:endParaRPr lang="zh-TW" altLang="en-US"/>
          </a:p>
        </p:txBody>
      </p:sp>
      <p:pic>
        <p:nvPicPr>
          <p:cNvPr id="236547" name="Picture 3" descr="2015-05-26_0938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08050"/>
            <a:ext cx="237648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Rectangle 4"/>
          <p:cNvSpPr>
            <a:spLocks noChangeArrowheads="1"/>
          </p:cNvSpPr>
          <p:nvPr/>
        </p:nvSpPr>
        <p:spPr bwMode="auto">
          <a:xfrm>
            <a:off x="179388" y="4940300"/>
            <a:ext cx="34734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a:solidFill>
                  <a:srgbClr val="0000FF"/>
                </a:solidFill>
              </a:rPr>
              <a:t>解析：由安培右手定則可知，</a:t>
            </a:r>
          </a:p>
          <a:p>
            <a:r>
              <a:rPr lang="zh-TW" altLang="en-US">
                <a:solidFill>
                  <a:srgbClr val="0000FF"/>
                </a:solidFill>
              </a:rPr>
              <a:t>無論電流向上或向下，乙、丁</a:t>
            </a:r>
          </a:p>
          <a:p>
            <a:r>
              <a:rPr lang="zh-TW" altLang="en-US">
                <a:solidFill>
                  <a:srgbClr val="0000FF"/>
                </a:solidFill>
              </a:rPr>
              <a:t>皆會徧轉</a:t>
            </a:r>
            <a:r>
              <a:rPr lang="en-US" altLang="zh-TW">
                <a:solidFill>
                  <a:srgbClr val="0000FF"/>
                </a:solidFill>
              </a:rPr>
              <a:t>90</a:t>
            </a:r>
            <a:r>
              <a:rPr lang="zh-TW" altLang="en-US">
                <a:solidFill>
                  <a:srgbClr val="0000FF"/>
                </a:solidFill>
              </a:rPr>
              <a:t>度，故未指向北方。</a:t>
            </a:r>
            <a:r>
              <a:rPr lang="zh-TW" altLang="en-US"/>
              <a:t> </a:t>
            </a:r>
          </a:p>
        </p:txBody>
      </p:sp>
      <p:sp>
        <p:nvSpPr>
          <p:cNvPr id="236549" name="Rectangle 5"/>
          <p:cNvSpPr>
            <a:spLocks noChangeArrowheads="1"/>
          </p:cNvSpPr>
          <p:nvPr/>
        </p:nvSpPr>
        <p:spPr bwMode="auto">
          <a:xfrm>
            <a:off x="2195513" y="3846513"/>
            <a:ext cx="1193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000">
                <a:solidFill>
                  <a:srgbClr val="FF0000"/>
                </a:solidFill>
              </a:rPr>
              <a:t>答案：</a:t>
            </a:r>
            <a:r>
              <a:rPr lang="en-US" altLang="zh-TW" sz="2000">
                <a:solidFill>
                  <a:srgbClr val="FF0000"/>
                </a:solidFill>
              </a:rPr>
              <a:t>C</a:t>
            </a:r>
            <a:r>
              <a:rPr lang="en-US" altLang="zh-TW"/>
              <a:t> </a:t>
            </a:r>
          </a:p>
        </p:txBody>
      </p:sp>
    </p:spTree>
    <p:extLst>
      <p:ext uri="{BB962C8B-B14F-4D97-AF65-F5344CB8AC3E}">
        <p14:creationId xmlns:p14="http://schemas.microsoft.com/office/powerpoint/2010/main" val="2231532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6548"/>
                                        </p:tgtEl>
                                        <p:attrNameLst>
                                          <p:attrName>style.visibility</p:attrName>
                                        </p:attrNameLst>
                                      </p:cBhvr>
                                      <p:to>
                                        <p:strVal val="visible"/>
                                      </p:to>
                                    </p:set>
                                    <p:animEffect transition="in" filter="box(in)">
                                      <p:cBhvr>
                                        <p:cTn id="7" dur="500"/>
                                        <p:tgtEl>
                                          <p:spTgt spid="236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36549">
                                            <p:txEl>
                                              <p:pRg st="0" end="0"/>
                                            </p:txEl>
                                          </p:spTgt>
                                        </p:tgtEl>
                                        <p:attrNameLst>
                                          <p:attrName>style.visibility</p:attrName>
                                        </p:attrNameLst>
                                      </p:cBhvr>
                                      <p:to>
                                        <p:strVal val="visible"/>
                                      </p:to>
                                    </p:set>
                                    <p:animEffect transition="in" filter="box(in)">
                                      <p:cBhvr>
                                        <p:cTn id="12" dur="500"/>
                                        <p:tgtEl>
                                          <p:spTgt spid="2365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8" grpId="0"/>
    </p:bld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755576" y="26064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a:solidFill>
                  <a:srgbClr val="FF0000"/>
                </a:solidFill>
                <a:latin typeface="華康中黑體" panose="020B0509000000000000" pitchFamily="49" charset="-120"/>
                <a:ea typeface="華康中黑體" panose="020B0509000000000000" pitchFamily="49" charset="-120"/>
              </a:rPr>
              <a:t>107</a:t>
            </a:r>
            <a:r>
              <a:rPr kumimoji="0" lang="zh-TW" altLang="zh-TW" sz="2400">
                <a:latin typeface="華康中黑體" panose="020B0509000000000000" pitchFamily="49" charset="-120"/>
                <a:ea typeface="華康中黑體" panose="020B0509000000000000" pitchFamily="49" charset="-120"/>
              </a:rPr>
              <a:t>若將兩根相同的條形磁鐵靜止擺放如附圖所示，則圖中虛線區域中磁力線分布及磁場方向，下列何者最合理？</a:t>
            </a: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1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628800"/>
            <a:ext cx="5184576" cy="1296144"/>
          </a:xfrm>
          <a:prstGeom prst="rect">
            <a:avLst/>
          </a:prstGeom>
          <a:noFill/>
          <a:ln>
            <a:noFill/>
          </a:ln>
        </p:spPr>
      </p:pic>
      <p:sp>
        <p:nvSpPr>
          <p:cNvPr id="4" name="矩形 3"/>
          <p:cNvSpPr/>
          <p:nvPr/>
        </p:nvSpPr>
        <p:spPr>
          <a:xfrm>
            <a:off x="2771800" y="5517232"/>
            <a:ext cx="4572000" cy="923330"/>
          </a:xfrm>
          <a:prstGeom prst="rect">
            <a:avLst/>
          </a:prstGeom>
        </p:spPr>
        <p:txBody>
          <a:bodyPr>
            <a:spAutoFit/>
          </a:bodyPr>
          <a:lstStyle/>
          <a:p>
            <a:pPr fontAlgn="auto">
              <a:spcBef>
                <a:spcPts val="0"/>
              </a:spcBef>
              <a:spcAft>
                <a:spcPts val="0"/>
              </a:spcAft>
            </a:pPr>
            <a:r>
              <a:rPr kumimoji="0" lang="zh-TW" altLang="zh-TW" dirty="0">
                <a:solidFill>
                  <a:prstClr val="black"/>
                </a:solidFill>
                <a:latin typeface="Calibri"/>
                <a:ea typeface="新細明體"/>
              </a:rPr>
              <a:t>答案：</a:t>
            </a:r>
            <a:r>
              <a:rPr kumimoji="0" lang="en-US" altLang="zh-TW" dirty="0">
                <a:solidFill>
                  <a:prstClr val="black"/>
                </a:solidFill>
                <a:latin typeface="Calibri"/>
                <a:ea typeface="新細明體"/>
              </a:rPr>
              <a:t>(A)</a:t>
            </a:r>
            <a:endParaRPr kumimoji="0" lang="zh-TW" altLang="zh-TW" dirty="0">
              <a:solidFill>
                <a:prstClr val="black"/>
              </a:solidFill>
              <a:latin typeface="Calibri"/>
              <a:ea typeface="新細明體"/>
            </a:endParaRPr>
          </a:p>
          <a:p>
            <a:pPr fontAlgn="auto">
              <a:spcBef>
                <a:spcPts val="0"/>
              </a:spcBef>
              <a:spcAft>
                <a:spcPts val="0"/>
              </a:spcAft>
            </a:pPr>
            <a:r>
              <a:rPr kumimoji="0" lang="zh-TW" altLang="zh-TW" dirty="0">
                <a:solidFill>
                  <a:prstClr val="black"/>
                </a:solidFill>
                <a:latin typeface="Calibri"/>
                <a:ea typeface="新細明體"/>
              </a:rPr>
              <a:t>解析：磁力線在磁鐵外部由</a:t>
            </a:r>
            <a:r>
              <a:rPr kumimoji="0" lang="en-US" altLang="zh-TW" dirty="0">
                <a:solidFill>
                  <a:prstClr val="black"/>
                </a:solidFill>
                <a:latin typeface="Calibri"/>
                <a:ea typeface="新細明體"/>
              </a:rPr>
              <a:t>N</a:t>
            </a:r>
            <a:r>
              <a:rPr kumimoji="0" lang="zh-TW" altLang="zh-TW" dirty="0">
                <a:solidFill>
                  <a:prstClr val="black"/>
                </a:solidFill>
                <a:latin typeface="Calibri"/>
                <a:ea typeface="新細明體"/>
              </a:rPr>
              <a:t>極出發指向</a:t>
            </a:r>
            <a:r>
              <a:rPr kumimoji="0" lang="en-US" altLang="zh-TW" dirty="0">
                <a:solidFill>
                  <a:prstClr val="black"/>
                </a:solidFill>
                <a:latin typeface="Calibri"/>
                <a:ea typeface="新細明體"/>
              </a:rPr>
              <a:t>S</a:t>
            </a:r>
            <a:r>
              <a:rPr kumimoji="0" lang="zh-TW" altLang="zh-TW" dirty="0">
                <a:solidFill>
                  <a:prstClr val="black"/>
                </a:solidFill>
                <a:latin typeface="Calibri"/>
                <a:ea typeface="新細明體"/>
              </a:rPr>
              <a:t>極，故選</a:t>
            </a:r>
            <a:r>
              <a:rPr kumimoji="0" lang="en-US" altLang="zh-TW" dirty="0">
                <a:solidFill>
                  <a:prstClr val="black"/>
                </a:solidFill>
                <a:latin typeface="Calibri"/>
                <a:ea typeface="新細明體"/>
              </a:rPr>
              <a:t>(A)</a:t>
            </a:r>
            <a:r>
              <a:rPr kumimoji="0" lang="zh-TW" altLang="zh-TW" dirty="0">
                <a:solidFill>
                  <a:prstClr val="black"/>
                </a:solidFill>
                <a:latin typeface="Calibri"/>
                <a:ea typeface="新細明體"/>
              </a:rPr>
              <a:t>。</a:t>
            </a:r>
            <a:endParaRPr kumimoji="0" lang="zh-TW" altLang="en-US" dirty="0">
              <a:solidFill>
                <a:prstClr val="black"/>
              </a:solidFill>
              <a:latin typeface="Calibri"/>
              <a:ea typeface="新細明體"/>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6674" y="2971800"/>
            <a:ext cx="8851949" cy="240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60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95288" y="620713"/>
            <a:ext cx="8229600" cy="1143000"/>
          </a:xfrm>
        </p:spPr>
        <p:txBody>
          <a:bodyPr/>
          <a:lstStyle/>
          <a:p>
            <a:r>
              <a:rPr lang="zh-TW" altLang="en-US" dirty="0">
                <a:solidFill>
                  <a:srgbClr val="FF0000"/>
                </a:solidFill>
                <a:ea typeface="華康勘亭流" pitchFamily="65" charset="-120"/>
              </a:rPr>
              <a:t>實驗儀器</a:t>
            </a:r>
          </a:p>
        </p:txBody>
      </p:sp>
      <p:sp>
        <p:nvSpPr>
          <p:cNvPr id="59396" name="Text Box 4"/>
          <p:cNvSpPr txBox="1">
            <a:spLocks noChangeArrowheads="1"/>
          </p:cNvSpPr>
          <p:nvPr/>
        </p:nvSpPr>
        <p:spPr bwMode="auto">
          <a:xfrm>
            <a:off x="1042988" y="1844675"/>
            <a:ext cx="7200900"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3600" dirty="0">
                <a:solidFill>
                  <a:srgbClr val="0066FF"/>
                </a:solidFill>
                <a:ea typeface="華康魏碑體" pitchFamily="65" charset="-120"/>
              </a:rPr>
              <a:t>量筒              天平            酒精燈</a:t>
            </a:r>
          </a:p>
          <a:p>
            <a:pPr>
              <a:spcBef>
                <a:spcPct val="50000"/>
              </a:spcBef>
            </a:pPr>
            <a:r>
              <a:rPr lang="zh-TW" altLang="en-US" sz="3600" dirty="0">
                <a:solidFill>
                  <a:srgbClr val="0066FF"/>
                </a:solidFill>
                <a:ea typeface="華康魏碑體" pitchFamily="65" charset="-120"/>
              </a:rPr>
              <a:t>刮勺        滴管     漏斗        溫度計</a:t>
            </a:r>
          </a:p>
          <a:p>
            <a:pPr>
              <a:spcBef>
                <a:spcPct val="50000"/>
              </a:spcBef>
            </a:pPr>
            <a:r>
              <a:rPr lang="zh-TW" altLang="en-US" sz="3600" dirty="0">
                <a:solidFill>
                  <a:srgbClr val="FF0000"/>
                </a:solidFill>
                <a:ea typeface="華康魏碑體" pitchFamily="65" charset="-120"/>
              </a:rPr>
              <a:t>長度</a:t>
            </a:r>
            <a:r>
              <a:rPr lang="zh-TW" altLang="en-US" dirty="0">
                <a:solidFill>
                  <a:srgbClr val="FF0000"/>
                </a:solidFill>
              </a:rPr>
              <a:t>、</a:t>
            </a:r>
            <a:r>
              <a:rPr lang="zh-TW" altLang="en-US" sz="3600" dirty="0">
                <a:solidFill>
                  <a:srgbClr val="FF0000"/>
                </a:solidFill>
                <a:ea typeface="華康魏碑體" pitchFamily="65" charset="-120"/>
              </a:rPr>
              <a:t>質量</a:t>
            </a:r>
            <a:r>
              <a:rPr lang="zh-TW" altLang="en-US" dirty="0">
                <a:solidFill>
                  <a:srgbClr val="FF0000"/>
                </a:solidFill>
              </a:rPr>
              <a:t>、</a:t>
            </a:r>
            <a:r>
              <a:rPr lang="zh-TW" altLang="en-US" sz="3600" dirty="0">
                <a:solidFill>
                  <a:srgbClr val="FF0000"/>
                </a:solidFill>
                <a:ea typeface="華康魏碑體" pitchFamily="65" charset="-120"/>
              </a:rPr>
              <a:t>體積</a:t>
            </a:r>
            <a:r>
              <a:rPr lang="zh-TW" altLang="en-US" dirty="0">
                <a:solidFill>
                  <a:srgbClr val="FF0000"/>
                </a:solidFill>
              </a:rPr>
              <a:t>、</a:t>
            </a:r>
            <a:r>
              <a:rPr lang="zh-TW" altLang="en-US" sz="3600" dirty="0">
                <a:solidFill>
                  <a:srgbClr val="FF0000"/>
                </a:solidFill>
                <a:ea typeface="華康魏碑體" pitchFamily="65" charset="-120"/>
              </a:rPr>
              <a:t>密度</a:t>
            </a:r>
            <a:r>
              <a:rPr lang="zh-TW" altLang="en-US" dirty="0"/>
              <a:t>。</a:t>
            </a:r>
            <a:r>
              <a:rPr lang="zh-TW" altLang="en-US" sz="3600" dirty="0">
                <a:solidFill>
                  <a:srgbClr val="FF0000"/>
                </a:solidFill>
                <a:ea typeface="華康魏碑體" pitchFamily="65" charset="-120"/>
              </a:rPr>
              <a:t>試紙</a:t>
            </a:r>
            <a:r>
              <a:rPr lang="zh-TW" altLang="en-US" dirty="0"/>
              <a:t>、</a:t>
            </a:r>
            <a:r>
              <a:rPr lang="zh-TW" altLang="en-US" sz="3600" dirty="0">
                <a:solidFill>
                  <a:srgbClr val="FF0000"/>
                </a:solidFill>
                <a:ea typeface="華康魏碑體" pitchFamily="65" charset="-120"/>
              </a:rPr>
              <a:t>試劑</a:t>
            </a:r>
            <a:r>
              <a:rPr lang="zh-TW" altLang="en-US" dirty="0">
                <a:solidFill>
                  <a:srgbClr val="FF0000"/>
                </a:solidFill>
              </a:rPr>
              <a:t>、</a:t>
            </a:r>
          </a:p>
          <a:p>
            <a:pPr>
              <a:spcBef>
                <a:spcPct val="50000"/>
              </a:spcBef>
            </a:pPr>
            <a:endParaRPr lang="zh-TW" altLang="en-US" dirty="0">
              <a:solidFill>
                <a:srgbClr val="FF0000"/>
              </a:solidFill>
            </a:endParaRPr>
          </a:p>
          <a:p>
            <a:pPr>
              <a:spcBef>
                <a:spcPct val="50000"/>
              </a:spcBef>
            </a:pPr>
            <a:endParaRPr lang="zh-TW" altLang="en-US" dirty="0">
              <a:solidFill>
                <a:srgbClr val="FF0000"/>
              </a:solidFill>
            </a:endParaRPr>
          </a:p>
          <a:p>
            <a:pPr algn="ctr">
              <a:spcBef>
                <a:spcPct val="50000"/>
              </a:spcBef>
            </a:pPr>
            <a:r>
              <a:rPr kumimoji="0" lang="zh-TW" altLang="en-US" sz="4000" dirty="0">
                <a:solidFill>
                  <a:srgbClr val="002060"/>
                </a:solidFill>
                <a:ea typeface="華康中圓體" pitchFamily="49" charset="-120"/>
              </a:rPr>
              <a:t>物理性</a:t>
            </a:r>
            <a:r>
              <a:rPr kumimoji="0" lang="zh-TW" altLang="en-US" dirty="0">
                <a:solidFill>
                  <a:srgbClr val="002060"/>
                </a:solidFill>
              </a:rPr>
              <a:t>、</a:t>
            </a:r>
            <a:r>
              <a:rPr kumimoji="0" lang="zh-TW" altLang="en-US" sz="4000" dirty="0">
                <a:solidFill>
                  <a:srgbClr val="002060"/>
                </a:solidFill>
                <a:ea typeface="華康中圓體" pitchFamily="49" charset="-120"/>
              </a:rPr>
              <a:t>化學性</a:t>
            </a:r>
            <a:r>
              <a:rPr kumimoji="0" lang="zh-TW" altLang="en-US" dirty="0">
                <a:solidFill>
                  <a:srgbClr val="002060"/>
                </a:solidFill>
              </a:rPr>
              <a:t>、</a:t>
            </a:r>
            <a:r>
              <a:rPr kumimoji="0" lang="zh-TW" altLang="en-US" sz="4000" dirty="0">
                <a:solidFill>
                  <a:srgbClr val="002060"/>
                </a:solidFill>
                <a:ea typeface="華康中圓體" pitchFamily="49" charset="-120"/>
              </a:rPr>
              <a:t>物質</a:t>
            </a:r>
            <a:r>
              <a:rPr kumimoji="0" lang="zh-TW" altLang="en-US" dirty="0">
                <a:solidFill>
                  <a:srgbClr val="002060"/>
                </a:solidFill>
              </a:rPr>
              <a:t>、</a:t>
            </a:r>
            <a:r>
              <a:rPr kumimoji="0" lang="zh-TW" altLang="en-US" sz="4000" dirty="0">
                <a:solidFill>
                  <a:srgbClr val="002060"/>
                </a:solidFill>
                <a:ea typeface="華康中圓體" pitchFamily="49" charset="-120"/>
              </a:rPr>
              <a:t>能量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664"/>
            <a:ext cx="8229600" cy="5721499"/>
          </a:xfrm>
        </p:spPr>
        <p:txBody>
          <a:bodyPr/>
          <a:lstStyle/>
          <a:p>
            <a:r>
              <a:rPr lang="en-US" altLang="zh-TW" dirty="0" smtClean="0">
                <a:solidFill>
                  <a:srgbClr val="FF0000"/>
                </a:solidFill>
              </a:rPr>
              <a:t>111</a:t>
            </a:r>
            <a:r>
              <a:rPr lang="en-US" altLang="zh-TW" dirty="0" smtClean="0"/>
              <a:t>16.</a:t>
            </a:r>
            <a:r>
              <a:rPr lang="zh-TW" altLang="zh-TW" dirty="0" smtClean="0"/>
              <a:t>水平</a:t>
            </a:r>
            <a:r>
              <a:rPr lang="zh-TW" altLang="zh-TW" dirty="0"/>
              <a:t>桌面上畫有由大小相等正方形組成的方格，一條導線沿著桌面上的直線水平放置，將導線通入穩定電流，如圖</a:t>
            </a:r>
            <a:r>
              <a:rPr lang="en-US" altLang="zh-TW" dirty="0"/>
              <a:t>(</a:t>
            </a:r>
            <a:r>
              <a:rPr lang="zh-TW" altLang="zh-TW" dirty="0"/>
              <a:t>五</a:t>
            </a:r>
            <a:r>
              <a:rPr lang="en-US" altLang="zh-TW" dirty="0"/>
              <a:t>)</a:t>
            </a:r>
            <a:r>
              <a:rPr lang="zh-TW" altLang="zh-TW" dirty="0"/>
              <a:t>所示。關於載流導線在桌面上</a:t>
            </a:r>
            <a:r>
              <a:rPr lang="en-US" altLang="zh-TW" dirty="0"/>
              <a:t>P</a:t>
            </a:r>
            <a:r>
              <a:rPr lang="zh-TW" altLang="zh-TW" dirty="0"/>
              <a:t>、</a:t>
            </a:r>
            <a:r>
              <a:rPr lang="en-US" altLang="zh-TW" dirty="0"/>
              <a:t>Q</a:t>
            </a:r>
            <a:r>
              <a:rPr lang="zh-TW" altLang="zh-TW" dirty="0"/>
              <a:t>兩點所產生的磁場強度及方向，下列何者正確？</a:t>
            </a:r>
            <a:endParaRPr lang="zh-TW" altLang="en-US" dirty="0"/>
          </a:p>
        </p:txBody>
      </p:sp>
      <p:pic>
        <p:nvPicPr>
          <p:cNvPr id="2050" name="Picture 2" descr="自然16"/>
          <p:cNvPicPr>
            <a:picLocks noChangeAspect="1" noChangeArrowheads="1"/>
          </p:cNvPicPr>
          <p:nvPr/>
        </p:nvPicPr>
        <p:blipFill>
          <a:blip r:embed="rId2">
            <a:extLst>
              <a:ext uri="{28A0092B-C50C-407E-A947-70E740481C1C}">
                <a14:useLocalDpi xmlns:a14="http://schemas.microsoft.com/office/drawing/2010/main" val="0"/>
              </a:ext>
            </a:extLst>
          </a:blip>
          <a:srcRect b="9256"/>
          <a:stretch>
            <a:fillRect/>
          </a:stretch>
        </p:blipFill>
        <p:spPr bwMode="auto">
          <a:xfrm>
            <a:off x="395536" y="3140968"/>
            <a:ext cx="32142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3995936" y="3356992"/>
            <a:ext cx="4680520" cy="2062103"/>
          </a:xfrm>
          <a:prstGeom prst="rect">
            <a:avLst/>
          </a:prstGeom>
          <a:noFill/>
        </p:spPr>
        <p:txBody>
          <a:bodyPr wrap="square" rtlCol="0">
            <a:spAutoFit/>
          </a:bodyPr>
          <a:lstStyle/>
          <a:p>
            <a:r>
              <a:rPr lang="en-US" altLang="zh-TW" sz="3200" dirty="0"/>
              <a:t>(A)</a:t>
            </a:r>
            <a:r>
              <a:rPr lang="zh-TW" altLang="zh-TW" sz="3200" dirty="0"/>
              <a:t>強度相同，方向相同</a:t>
            </a:r>
          </a:p>
          <a:p>
            <a:r>
              <a:rPr lang="en-US" altLang="zh-TW" sz="3200" dirty="0"/>
              <a:t>(B)</a:t>
            </a:r>
            <a:r>
              <a:rPr lang="zh-TW" altLang="zh-TW" sz="3200" dirty="0"/>
              <a:t>強度相同，方向不同</a:t>
            </a:r>
          </a:p>
          <a:p>
            <a:r>
              <a:rPr lang="en-US" altLang="zh-TW" sz="3200" dirty="0"/>
              <a:t>(C)</a:t>
            </a:r>
            <a:r>
              <a:rPr lang="zh-TW" altLang="zh-TW" sz="3200" dirty="0"/>
              <a:t>強度不同，方向相同</a:t>
            </a:r>
          </a:p>
          <a:p>
            <a:r>
              <a:rPr lang="en-US" altLang="zh-TW" sz="3200" dirty="0"/>
              <a:t>(D)</a:t>
            </a:r>
            <a:r>
              <a:rPr lang="zh-TW" altLang="zh-TW" sz="3200" dirty="0"/>
              <a:t>強度不同，方向不同</a:t>
            </a:r>
          </a:p>
        </p:txBody>
      </p:sp>
    </p:spTree>
    <p:extLst>
      <p:ext uri="{BB962C8B-B14F-4D97-AF65-F5344CB8AC3E}">
        <p14:creationId xmlns:p14="http://schemas.microsoft.com/office/powerpoint/2010/main" val="3635296019"/>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6"/>
            <a:ext cx="8229600" cy="5793507"/>
          </a:xfrm>
        </p:spPr>
        <p:txBody>
          <a:bodyPr/>
          <a:lstStyle/>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試題解析：根據安培右手定則，</a:t>
            </a:r>
            <a:r>
              <a:rPr lang="en-US" altLang="zh-TW" dirty="0">
                <a:solidFill>
                  <a:srgbClr val="FF0000"/>
                </a:solidFill>
                <a:latin typeface="Times New Roman"/>
              </a:rPr>
              <a:t>P</a:t>
            </a:r>
            <a:r>
              <a:rPr lang="zh-TW" altLang="zh-TW" dirty="0">
                <a:solidFill>
                  <a:srgbClr val="FF0000"/>
                </a:solidFill>
                <a:latin typeface="Times New Roman"/>
              </a:rPr>
              <a:t>點磁場方向垂直出紙面</a:t>
            </a:r>
            <a:r>
              <a:rPr lang="en-US" altLang="zh-TW" dirty="0">
                <a:solidFill>
                  <a:srgbClr val="FF0000"/>
                </a:solidFill>
                <a:latin typeface="Times New Roman"/>
              </a:rPr>
              <a:t>Q</a:t>
            </a:r>
            <a:r>
              <a:rPr lang="zh-TW" altLang="zh-TW" dirty="0">
                <a:solidFill>
                  <a:srgbClr val="FF0000"/>
                </a:solidFill>
                <a:latin typeface="Times New Roman"/>
              </a:rPr>
              <a:t>點；磁場方向垂直入紙面，又根據安培定律，</a:t>
            </a:r>
            <a:r>
              <a:rPr lang="en-US" altLang="zh-TW" dirty="0">
                <a:solidFill>
                  <a:srgbClr val="FF0000"/>
                </a:solidFill>
                <a:latin typeface="Times New Roman"/>
              </a:rPr>
              <a:t>P</a:t>
            </a:r>
            <a:r>
              <a:rPr lang="zh-TW" altLang="zh-TW" dirty="0">
                <a:solidFill>
                  <a:srgbClr val="FF0000"/>
                </a:solidFill>
                <a:latin typeface="Times New Roman"/>
              </a:rPr>
              <a:t>、</a:t>
            </a:r>
            <a:r>
              <a:rPr lang="en-US" altLang="zh-TW" dirty="0">
                <a:solidFill>
                  <a:srgbClr val="FF0000"/>
                </a:solidFill>
                <a:latin typeface="Times New Roman"/>
              </a:rPr>
              <a:t>Q</a:t>
            </a:r>
            <a:r>
              <a:rPr lang="zh-TW" altLang="zh-TW" dirty="0">
                <a:solidFill>
                  <a:srgbClr val="FF0000"/>
                </a:solidFill>
                <a:latin typeface="Times New Roman"/>
              </a:rPr>
              <a:t>兩點和電流的垂直距離相同，因此，磁場強度也相同。</a:t>
            </a:r>
            <a:endParaRPr lang="zh-TW" altLang="zh-TW" dirty="0">
              <a:latin typeface="Times New Roman"/>
              <a:ea typeface="標楷體"/>
            </a:endParaRPr>
          </a:p>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B</a:t>
            </a:r>
            <a:r>
              <a:rPr lang="zh-TW" altLang="zh-TW" dirty="0">
                <a:solidFill>
                  <a:srgbClr val="FF0000"/>
                </a:solidFill>
                <a:latin typeface="Times New Roman"/>
              </a:rPr>
              <a:t>】</a:t>
            </a:r>
            <a:endParaRPr lang="zh-TW" altLang="zh-TW" dirty="0">
              <a:latin typeface="Times New Roman"/>
              <a:ea typeface="標楷體"/>
            </a:endParaRPr>
          </a:p>
          <a:p>
            <a:endParaRPr lang="zh-TW" altLang="en-US" dirty="0"/>
          </a:p>
        </p:txBody>
      </p:sp>
    </p:spTree>
    <p:extLst>
      <p:ext uri="{BB962C8B-B14F-4D97-AF65-F5344CB8AC3E}">
        <p14:creationId xmlns:p14="http://schemas.microsoft.com/office/powerpoint/2010/main" val="4112723943"/>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zh-TW" altLang="en-US" sz="5400">
                <a:solidFill>
                  <a:srgbClr val="FF0000"/>
                </a:solidFill>
                <a:ea typeface="華康勘亭流" pitchFamily="65" charset="-120"/>
              </a:rPr>
              <a:t>右手開掌</a:t>
            </a:r>
          </a:p>
        </p:txBody>
      </p:sp>
      <p:sp>
        <p:nvSpPr>
          <p:cNvPr id="121859" name="Rectangle 3"/>
          <p:cNvSpPr>
            <a:spLocks noGrp="1" noChangeArrowheads="1"/>
          </p:cNvSpPr>
          <p:nvPr>
            <p:ph type="body" idx="1"/>
          </p:nvPr>
        </p:nvSpPr>
        <p:spPr/>
        <p:txBody>
          <a:bodyPr/>
          <a:lstStyle/>
          <a:p>
            <a:r>
              <a:rPr lang="zh-TW" altLang="en-US" dirty="0" smtClean="0">
                <a:solidFill>
                  <a:srgbClr val="0066FF"/>
                </a:solidFill>
                <a:latin typeface="華康粗圓體" panose="020F0709000000000000" pitchFamily="49" charset="-120"/>
                <a:ea typeface="華康粗圓體" panose="020F0709000000000000" pitchFamily="49" charset="-120"/>
              </a:rPr>
              <a:t>電池正負極</a:t>
            </a:r>
            <a:endParaRPr lang="en-US" altLang="zh-TW" dirty="0" smtClean="0">
              <a:solidFill>
                <a:srgbClr val="0066FF"/>
              </a:solidFill>
              <a:latin typeface="華康粗圓體" panose="020F0709000000000000" pitchFamily="49" charset="-120"/>
              <a:ea typeface="華康粗圓體" panose="020F0709000000000000" pitchFamily="49" charset="-120"/>
            </a:endParaRPr>
          </a:p>
          <a:p>
            <a:r>
              <a:rPr lang="zh-TW" altLang="en-US" dirty="0">
                <a:solidFill>
                  <a:srgbClr val="0066FF"/>
                </a:solidFill>
                <a:latin typeface="華康粗圓體" panose="020F0709000000000000" pitchFamily="49" charset="-120"/>
                <a:ea typeface="華康粗圓體" panose="020F0709000000000000" pitchFamily="49" charset="-120"/>
              </a:rPr>
              <a:t>電流</a:t>
            </a:r>
            <a:r>
              <a:rPr lang="zh-TW" altLang="en-US" dirty="0" smtClean="0">
                <a:solidFill>
                  <a:srgbClr val="0066FF"/>
                </a:solidFill>
                <a:latin typeface="華康粗圓體" panose="020F0709000000000000" pitchFamily="49" charset="-120"/>
                <a:ea typeface="華康粗圓體" panose="020F0709000000000000" pitchFamily="49" charset="-120"/>
              </a:rPr>
              <a:t>方向</a:t>
            </a:r>
            <a:endParaRPr lang="en-US" altLang="zh-TW" dirty="0" smtClean="0">
              <a:solidFill>
                <a:srgbClr val="0066FF"/>
              </a:solidFill>
              <a:latin typeface="華康粗圓體" panose="020F0709000000000000" pitchFamily="49" charset="-120"/>
              <a:ea typeface="華康粗圓體" panose="020F0709000000000000" pitchFamily="49" charset="-120"/>
            </a:endParaRPr>
          </a:p>
          <a:p>
            <a:r>
              <a:rPr lang="zh-TW" altLang="en-US" dirty="0">
                <a:solidFill>
                  <a:srgbClr val="0066FF"/>
                </a:solidFill>
                <a:latin typeface="華康粗圓體" panose="020F0709000000000000" pitchFamily="49" charset="-120"/>
                <a:ea typeface="華康粗圓體" panose="020F0709000000000000" pitchFamily="49" charset="-120"/>
              </a:rPr>
              <a:t>把筆先</a:t>
            </a:r>
            <a:r>
              <a:rPr lang="zh-TW" altLang="en-US" dirty="0" smtClean="0">
                <a:solidFill>
                  <a:srgbClr val="0066FF"/>
                </a:solidFill>
                <a:latin typeface="華康粗圓體" panose="020F0709000000000000" pitchFamily="49" charset="-120"/>
                <a:ea typeface="華康粗圓體" panose="020F0709000000000000" pitchFamily="49" charset="-120"/>
              </a:rPr>
              <a:t>放下</a:t>
            </a:r>
            <a:endParaRPr lang="en-US" altLang="zh-TW" dirty="0" smtClean="0">
              <a:solidFill>
                <a:srgbClr val="0066FF"/>
              </a:solidFill>
              <a:latin typeface="華康粗圓體" panose="020F0709000000000000" pitchFamily="49" charset="-120"/>
              <a:ea typeface="華康粗圓體" panose="020F0709000000000000" pitchFamily="49" charset="-120"/>
            </a:endParaRPr>
          </a:p>
          <a:p>
            <a:r>
              <a:rPr lang="zh-TW" altLang="en-US" dirty="0" smtClean="0">
                <a:solidFill>
                  <a:srgbClr val="0066FF"/>
                </a:solidFill>
                <a:latin typeface="華康粗圓體" panose="020F0709000000000000" pitchFamily="49" charset="-120"/>
                <a:ea typeface="華康粗圓體" panose="020F0709000000000000" pitchFamily="49" charset="-120"/>
              </a:rPr>
              <a:t>是</a:t>
            </a:r>
            <a:r>
              <a:rPr lang="zh-TW" altLang="en-US" dirty="0">
                <a:solidFill>
                  <a:srgbClr val="0066FF"/>
                </a:solidFill>
                <a:latin typeface="華康粗圓體" panose="020F0709000000000000" pitchFamily="49" charset="-120"/>
                <a:ea typeface="華康粗圓體" panose="020F0709000000000000" pitchFamily="49" charset="-120"/>
              </a:rPr>
              <a:t>右手</a:t>
            </a:r>
            <a:endParaRPr lang="zh-TW" altLang="zh-TW" dirty="0">
              <a:solidFill>
                <a:srgbClr val="0066FF"/>
              </a:solidFill>
              <a:latin typeface="華康粗圓體" panose="020F0709000000000000" pitchFamily="49" charset="-120"/>
              <a:ea typeface="華康粗圓體" panose="020F0709000000000000" pitchFamily="49" charset="-120"/>
            </a:endParaRP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468313" y="260350"/>
            <a:ext cx="8229600" cy="3600450"/>
          </a:xfrm>
        </p:spPr>
        <p:txBody>
          <a:bodyPr/>
          <a:lstStyle/>
          <a:p>
            <a:pPr>
              <a:lnSpc>
                <a:spcPct val="90000"/>
              </a:lnSpc>
            </a:pPr>
            <a:r>
              <a:rPr lang="zh-TW" altLang="en-US" sz="2800"/>
              <a:t>有甲、乙兩個呈水平的電路裝置分別置於上下擺放的磁鐵之間，如附圖所示。在兩裝置的ㄇ型導線上均置有一條可左右移動的銅線，ㄇ型導線上的開口向左。按下開關</a:t>
            </a:r>
            <a:r>
              <a:rPr lang="en-US" altLang="zh-TW" sz="2800"/>
              <a:t>K</a:t>
            </a:r>
            <a:r>
              <a:rPr lang="zh-TW" altLang="en-US" sz="2800"/>
              <a:t>後，兩銅線均有電流通過卻未移動，若只考慮此載流的銅線在磁鐵磁場中的受力，則此時銅線與導線間「摩擦力」的方向分別為下列何者？ </a:t>
            </a:r>
            <a:r>
              <a:rPr lang="en-US" altLang="zh-TW" sz="2800"/>
              <a:t>(A)</a:t>
            </a:r>
            <a:r>
              <a:rPr lang="zh-TW" altLang="en-US" sz="2800"/>
              <a:t>甲：向左，乙：向左　</a:t>
            </a:r>
            <a:r>
              <a:rPr lang="en-US" altLang="zh-TW" sz="2800"/>
              <a:t>(B)</a:t>
            </a:r>
            <a:r>
              <a:rPr lang="zh-TW" altLang="en-US" sz="2800"/>
              <a:t>甲：向左，乙：向右 </a:t>
            </a:r>
            <a:r>
              <a:rPr lang="en-US" altLang="zh-TW" sz="2800"/>
              <a:t>(C)</a:t>
            </a:r>
            <a:r>
              <a:rPr lang="zh-TW" altLang="en-US" sz="2800"/>
              <a:t>甲：向右，乙：向左　</a:t>
            </a:r>
            <a:r>
              <a:rPr lang="en-US" altLang="zh-TW" sz="2800"/>
              <a:t>(D)</a:t>
            </a:r>
            <a:r>
              <a:rPr lang="zh-TW" altLang="en-US" sz="2800"/>
              <a:t>甲：向右，乙：向右 </a:t>
            </a:r>
          </a:p>
        </p:txBody>
      </p:sp>
      <p:pic>
        <p:nvPicPr>
          <p:cNvPr id="52228" name="Picture 4" descr="Y8F39A0-K-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933825"/>
            <a:ext cx="5256213"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5"/>
          <p:cNvSpPr>
            <a:spLocks noChangeArrowheads="1"/>
          </p:cNvSpPr>
          <p:nvPr/>
        </p:nvSpPr>
        <p:spPr bwMode="auto">
          <a:xfrm>
            <a:off x="7524750" y="5689600"/>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dirty="0">
                <a:solidFill>
                  <a:srgbClr val="FF0000"/>
                </a:solidFill>
              </a:rPr>
              <a:t>答案：</a:t>
            </a:r>
            <a:r>
              <a:rPr lang="en-US" altLang="zh-TW" sz="2400" dirty="0">
                <a:solidFill>
                  <a:srgbClr val="FF0000"/>
                </a:solidFill>
              </a:rPr>
              <a:t>A</a:t>
            </a:r>
            <a:r>
              <a:rPr lang="en-US" altLang="zh-TW"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fade">
                                      <p:cBhvr>
                                        <p:cTn id="7" dur="1000"/>
                                        <p:tgtEl>
                                          <p:spTgt spid="52229"/>
                                        </p:tgtEl>
                                      </p:cBhvr>
                                    </p:animEffect>
                                    <p:anim calcmode="lin" valueType="num">
                                      <p:cBhvr>
                                        <p:cTn id="8" dur="1000" fill="hold"/>
                                        <p:tgtEl>
                                          <p:spTgt spid="52229"/>
                                        </p:tgtEl>
                                        <p:attrNameLst>
                                          <p:attrName>ppt_x</p:attrName>
                                        </p:attrNameLst>
                                      </p:cBhvr>
                                      <p:tavLst>
                                        <p:tav tm="0">
                                          <p:val>
                                            <p:strVal val="#ppt_x"/>
                                          </p:val>
                                        </p:tav>
                                        <p:tav tm="100000">
                                          <p:val>
                                            <p:strVal val="#ppt_x"/>
                                          </p:val>
                                        </p:tav>
                                      </p:tavLst>
                                    </p:anim>
                                    <p:anim calcmode="lin" valueType="num">
                                      <p:cBhvr>
                                        <p:cTn id="9" dur="1000" fill="hold"/>
                                        <p:tgtEl>
                                          <p:spTgt spid="52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body" idx="1"/>
          </p:nvPr>
        </p:nvSpPr>
        <p:spPr>
          <a:xfrm>
            <a:off x="323850" y="476250"/>
            <a:ext cx="8569325" cy="2089150"/>
          </a:xfrm>
        </p:spPr>
        <p:txBody>
          <a:bodyPr/>
          <a:lstStyle/>
          <a:p>
            <a:r>
              <a:rPr lang="en-US" altLang="zh-TW" sz="2400">
                <a:solidFill>
                  <a:srgbClr val="FF0000"/>
                </a:solidFill>
              </a:rPr>
              <a:t>106</a:t>
            </a:r>
            <a:r>
              <a:rPr lang="zh-TW" altLang="en-US" sz="2400"/>
              <a:t>有一電路裝置如右圖所示，銅線甲、乙、丙、丁分別與相鄰銅線垂直，且均與磁場方向垂直，則關於通電時銅線在磁場中所受的磁力方向，下列何者正確？</a:t>
            </a:r>
            <a:br>
              <a:rPr lang="zh-TW" altLang="en-US" sz="2400"/>
            </a:br>
            <a:r>
              <a:rPr lang="en-US" altLang="zh-TW" sz="2400"/>
              <a:t>(A)</a:t>
            </a:r>
            <a:r>
              <a:rPr lang="zh-TW" altLang="en-US" sz="2400"/>
              <a:t>銅線甲：向北　　</a:t>
            </a:r>
            <a:r>
              <a:rPr lang="en-US" altLang="zh-TW" sz="2400"/>
              <a:t>(B)</a:t>
            </a:r>
            <a:r>
              <a:rPr lang="zh-TW" altLang="en-US" sz="2400"/>
              <a:t>銅線乙：向南</a:t>
            </a:r>
            <a:br>
              <a:rPr lang="zh-TW" altLang="en-US" sz="2400"/>
            </a:br>
            <a:r>
              <a:rPr lang="en-US" altLang="zh-TW" sz="2400"/>
              <a:t>(C)</a:t>
            </a:r>
            <a:r>
              <a:rPr lang="zh-TW" altLang="en-US" sz="2400"/>
              <a:t>銅線丙：向東　　</a:t>
            </a:r>
            <a:r>
              <a:rPr lang="en-US" altLang="zh-TW" sz="2400"/>
              <a:t>(D)</a:t>
            </a:r>
            <a:r>
              <a:rPr lang="zh-TW" altLang="en-US" sz="2400"/>
              <a:t>銅線丁：向北 </a:t>
            </a:r>
          </a:p>
          <a:p>
            <a:endParaRPr lang="en-US" altLang="zh-TW"/>
          </a:p>
        </p:txBody>
      </p:sp>
      <p:pic>
        <p:nvPicPr>
          <p:cNvPr id="316419" name="Picture 3" descr="106Y8ML2A0-K-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492375"/>
            <a:ext cx="434022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20" name="Rectangle 4"/>
          <p:cNvSpPr>
            <a:spLocks noChangeArrowheads="1"/>
          </p:cNvSpPr>
          <p:nvPr/>
        </p:nvSpPr>
        <p:spPr bwMode="auto">
          <a:xfrm>
            <a:off x="611188" y="5229225"/>
            <a:ext cx="45624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a:t>【</a:t>
            </a:r>
            <a:r>
              <a:rPr lang="zh-TW" altLang="en-US"/>
              <a:t>答案</a:t>
            </a:r>
            <a:r>
              <a:rPr lang="en-US" altLang="zh-TW"/>
              <a:t>】C</a:t>
            </a:r>
            <a:r>
              <a:rPr lang="zh-TW" altLang="en-US"/>
              <a:t>　</a:t>
            </a:r>
          </a:p>
          <a:p>
            <a:r>
              <a:rPr lang="en-US" altLang="zh-TW"/>
              <a:t>【</a:t>
            </a:r>
            <a:r>
              <a:rPr lang="zh-TW" altLang="en-US"/>
              <a:t>解析</a:t>
            </a:r>
            <a:r>
              <a:rPr lang="en-US" altLang="zh-TW"/>
              <a:t>】</a:t>
            </a:r>
            <a:r>
              <a:rPr lang="zh-TW" altLang="en-US"/>
              <a:t>由右手開掌定則可知，受力方向依序為：甲：向西、乙：向北、丙：向東、丁：向南，故答案選</a:t>
            </a:r>
            <a:r>
              <a:rPr lang="en-US" altLang="zh-TW"/>
              <a:t>(C)</a:t>
            </a:r>
            <a:r>
              <a:rPr lang="zh-TW" altLang="en-US"/>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6420"/>
                                        </p:tgtEl>
                                        <p:attrNameLst>
                                          <p:attrName>style.visibility</p:attrName>
                                        </p:attrNameLst>
                                      </p:cBhvr>
                                      <p:to>
                                        <p:strVal val="visible"/>
                                      </p:to>
                                    </p:set>
                                    <p:animEffect transition="in" filter="box(in)">
                                      <p:cBhvr>
                                        <p:cTn id="7" dur="500"/>
                                        <p:tgtEl>
                                          <p:spTgt spid="31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20" grpId="0"/>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68313" y="1916113"/>
            <a:ext cx="8229600" cy="1143000"/>
          </a:xfrm>
        </p:spPr>
        <p:txBody>
          <a:bodyPr/>
          <a:lstStyle/>
          <a:p>
            <a:r>
              <a:rPr lang="zh-TW" altLang="en-US" sz="6000">
                <a:solidFill>
                  <a:srgbClr val="FF0000"/>
                </a:solidFill>
                <a:ea typeface="華康勘亭流" pitchFamily="65" charset="-120"/>
              </a:rPr>
              <a:t>電磁感應</a:t>
            </a:r>
          </a:p>
        </p:txBody>
      </p:sp>
      <p:sp>
        <p:nvSpPr>
          <p:cNvPr id="290819" name="Rectangle 3"/>
          <p:cNvSpPr>
            <a:spLocks noGrp="1" noChangeArrowheads="1"/>
          </p:cNvSpPr>
          <p:nvPr>
            <p:ph type="body" idx="1"/>
          </p:nvPr>
        </p:nvSpPr>
        <p:spPr>
          <a:xfrm>
            <a:off x="457200" y="4437063"/>
            <a:ext cx="8229600" cy="1689100"/>
          </a:xfrm>
        </p:spPr>
        <p:txBody>
          <a:bodyPr/>
          <a:lstStyle/>
          <a:p>
            <a:endParaRPr lang="zh-TW" altLang="zh-TW"/>
          </a:p>
        </p:txBody>
      </p:sp>
    </p:spTree>
    <p:extLst>
      <p:ext uri="{BB962C8B-B14F-4D97-AF65-F5344CB8AC3E}">
        <p14:creationId xmlns:p14="http://schemas.microsoft.com/office/powerpoint/2010/main" val="1206922170"/>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nchor="t"/>
          <a:lstStyle/>
          <a:p>
            <a:pPr algn="l"/>
            <a:r>
              <a:rPr lang="zh-TW" altLang="en-US" sz="2800"/>
              <a:t>下列四種裝置及其處理方式中，哪一種裝置的線圈會發生電磁感應現象？</a:t>
            </a:r>
            <a:r>
              <a:rPr lang="zh-TW" altLang="en-US" sz="4000"/>
              <a:t> </a:t>
            </a:r>
          </a:p>
        </p:txBody>
      </p:sp>
      <p:pic>
        <p:nvPicPr>
          <p:cNvPr id="274435" name="Picture 3" descr="Y8ML7A0-K-1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916113"/>
            <a:ext cx="2087563"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6" name="Picture 4" descr="Y8ML7A0-K-1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060575"/>
            <a:ext cx="21605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7" name="Picture 5" descr="Y8ML7A0-K-16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221163"/>
            <a:ext cx="21986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8" name="Picture 6" descr="Y8ML7A0-K-16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4221163"/>
            <a:ext cx="21986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9" name="Text Box 7"/>
          <p:cNvSpPr txBox="1">
            <a:spLocks noChangeArrowheads="1"/>
          </p:cNvSpPr>
          <p:nvPr/>
        </p:nvSpPr>
        <p:spPr bwMode="auto">
          <a:xfrm>
            <a:off x="7308850" y="515778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答案：</a:t>
            </a:r>
            <a:r>
              <a:rPr lang="en-US" altLang="zh-TW"/>
              <a:t>A </a:t>
            </a:r>
          </a:p>
        </p:txBody>
      </p:sp>
    </p:spTree>
    <p:extLst>
      <p:ext uri="{BB962C8B-B14F-4D97-AF65-F5344CB8AC3E}">
        <p14:creationId xmlns:p14="http://schemas.microsoft.com/office/powerpoint/2010/main" val="3682452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4439"/>
                                        </p:tgtEl>
                                        <p:attrNameLst>
                                          <p:attrName>style.visibility</p:attrName>
                                        </p:attrNameLst>
                                      </p:cBhvr>
                                      <p:to>
                                        <p:strVal val="visible"/>
                                      </p:to>
                                    </p:set>
                                    <p:animEffect transition="in" filter="blinds(horizontal)">
                                      <p:cBhvr>
                                        <p:cTn id="7" dur="500"/>
                                        <p:tgtEl>
                                          <p:spTgt spid="27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2564904"/>
            <a:ext cx="7848872" cy="1143000"/>
          </a:xfrm>
        </p:spPr>
        <p:txBody>
          <a:bodyPr/>
          <a:lstStyle/>
          <a:p>
            <a:r>
              <a:rPr lang="zh-TW" altLang="en-US" sz="5400" dirty="0">
                <a:solidFill>
                  <a:srgbClr val="FF0000"/>
                </a:solidFill>
                <a:latin typeface="華康勘亭流" panose="03000809000000000000" pitchFamily="65" charset="-120"/>
                <a:ea typeface="華康勘亭流" panose="03000809000000000000" pitchFamily="65" charset="-120"/>
              </a:rPr>
              <a:t>單擺與</a:t>
            </a:r>
            <a:r>
              <a:rPr lang="zh-TW" altLang="en-US" sz="5400" dirty="0" smtClean="0">
                <a:solidFill>
                  <a:srgbClr val="FF0000"/>
                </a:solidFill>
                <a:latin typeface="華康勘亭流" panose="03000809000000000000" pitchFamily="65" charset="-120"/>
                <a:ea typeface="華康勘亭流" panose="03000809000000000000" pitchFamily="65" charset="-120"/>
              </a:rPr>
              <a:t>週期</a:t>
            </a:r>
            <a:r>
              <a:rPr lang="en-US" altLang="zh-TW" sz="5400" dirty="0" smtClean="0">
                <a:solidFill>
                  <a:srgbClr val="FF0000"/>
                </a:solidFill>
                <a:latin typeface="華康勘亭流" panose="03000809000000000000" pitchFamily="65" charset="-120"/>
                <a:ea typeface="華康勘亭流" panose="03000809000000000000" pitchFamily="65" charset="-120"/>
              </a:rPr>
              <a:t/>
            </a:r>
            <a:br>
              <a:rPr lang="en-US" altLang="zh-TW" sz="5400" dirty="0" smtClean="0">
                <a:solidFill>
                  <a:srgbClr val="FF0000"/>
                </a:solidFill>
                <a:latin typeface="華康勘亭流" panose="03000809000000000000" pitchFamily="65" charset="-120"/>
                <a:ea typeface="華康勘亭流" panose="03000809000000000000" pitchFamily="65" charset="-120"/>
              </a:rPr>
            </a:br>
            <a:r>
              <a:rPr lang="en-US" altLang="zh-TW" sz="5400" dirty="0" smtClean="0">
                <a:solidFill>
                  <a:srgbClr val="FF0000"/>
                </a:solidFill>
                <a:latin typeface="華康勘亭流" panose="03000809000000000000" pitchFamily="65" charset="-120"/>
                <a:ea typeface="華康勘亭流" panose="03000809000000000000" pitchFamily="65" charset="-120"/>
              </a:rPr>
              <a:t>108</a:t>
            </a:r>
            <a:r>
              <a:rPr lang="zh-TW" altLang="en-US" sz="5400" dirty="0" smtClean="0">
                <a:solidFill>
                  <a:srgbClr val="FF0000"/>
                </a:solidFill>
                <a:latin typeface="華康勘亭流" panose="03000809000000000000" pitchFamily="65" charset="-120"/>
                <a:ea typeface="華康勘亭流" panose="03000809000000000000" pitchFamily="65" charset="-120"/>
              </a:rPr>
              <a:t>課綱刪除</a:t>
            </a:r>
            <a:endParaRPr lang="zh-TW" altLang="en-US" sz="5400" dirty="0">
              <a:solidFill>
                <a:srgbClr val="FF0000"/>
              </a:solidFill>
              <a:latin typeface="華康勘亭流" panose="03000809000000000000" pitchFamily="65" charset="-120"/>
              <a:ea typeface="華康勘亭流" panose="03000809000000000000" pitchFamily="65" charset="-120"/>
            </a:endParaRPr>
          </a:p>
        </p:txBody>
      </p:sp>
    </p:spTree>
    <p:extLst>
      <p:ext uri="{BB962C8B-B14F-4D97-AF65-F5344CB8AC3E}">
        <p14:creationId xmlns:p14="http://schemas.microsoft.com/office/powerpoint/2010/main" val="2592644562"/>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11560" y="404664"/>
            <a:ext cx="7772400" cy="28083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a:solidFill>
                  <a:srgbClr val="FF0000"/>
                </a:solidFill>
                <a:latin typeface="華康中黑體" panose="020B0509000000000000" pitchFamily="49" charset="-120"/>
                <a:ea typeface="華康中黑體" panose="020B0509000000000000" pitchFamily="49" charset="-120"/>
              </a:rPr>
              <a:t>107</a:t>
            </a:r>
            <a:r>
              <a:rPr kumimoji="0" lang="zh-TW" altLang="zh-TW" sz="2400">
                <a:latin typeface="華康中黑體" panose="020B0509000000000000" pitchFamily="49" charset="-120"/>
                <a:ea typeface="華康中黑體" panose="020B0509000000000000" pitchFamily="49" charset="-120"/>
              </a:rPr>
              <a:t>小花在實驗室中找到一份舊實驗紀錄簿，紀錄簿中有一頁單擺實驗的紀錄表，此表因蟲蛀而使部分資料無法判讀，如附圖所示。若製作此表時的實驗步驟正確且結果合理，則由可辨識的資料來判斷，下列何者最可能為組別丙的擺長長度？</a:t>
            </a:r>
            <a:r>
              <a:rPr kumimoji="0" lang="en-US" altLang="zh-TW" sz="2400">
                <a:latin typeface="華康中黑體" panose="020B0509000000000000" pitchFamily="49" charset="-120"/>
                <a:ea typeface="華康中黑體" panose="020B0509000000000000" pitchFamily="49" charset="-120"/>
              </a:rPr>
              <a:t/>
            </a:r>
            <a:br>
              <a:rPr kumimoji="0" lang="en-US" altLang="zh-TW" sz="2400">
                <a:latin typeface="華康中黑體" panose="020B0509000000000000" pitchFamily="49" charset="-120"/>
                <a:ea typeface="華康中黑體" panose="020B0509000000000000" pitchFamily="49" charset="-120"/>
              </a:rPr>
            </a:br>
            <a:r>
              <a:rPr kumimoji="0" lang="en-US" altLang="zh-TW" sz="2400">
                <a:latin typeface="華康中黑體" panose="020B0509000000000000" pitchFamily="49" charset="-120"/>
                <a:ea typeface="華康中黑體" panose="020B0509000000000000" pitchFamily="49" charset="-120"/>
              </a:rPr>
              <a:t>(A)25.0</a:t>
            </a:r>
            <a:r>
              <a:rPr kumimoji="0" lang="zh-TW" altLang="zh-TW" sz="2400">
                <a:latin typeface="華康中黑體" panose="020B0509000000000000" pitchFamily="49" charset="-120"/>
                <a:ea typeface="華康中黑體" panose="020B0509000000000000" pitchFamily="49" charset="-120"/>
              </a:rPr>
              <a:t>公分</a:t>
            </a:r>
            <a:r>
              <a:rPr kumimoji="0" lang="en-US" altLang="zh-TW" sz="2400">
                <a:latin typeface="華康中黑體" panose="020B0509000000000000" pitchFamily="49" charset="-120"/>
                <a:ea typeface="華康中黑體" panose="020B0509000000000000" pitchFamily="49" charset="-120"/>
              </a:rPr>
              <a:t> (B)50.0</a:t>
            </a:r>
            <a:r>
              <a:rPr kumimoji="0" lang="zh-TW" altLang="zh-TW" sz="2400">
                <a:latin typeface="華康中黑體" panose="020B0509000000000000" pitchFamily="49" charset="-120"/>
                <a:ea typeface="華康中黑體" panose="020B0509000000000000" pitchFamily="49" charset="-120"/>
              </a:rPr>
              <a:t>公分</a:t>
            </a:r>
            <a:r>
              <a:rPr kumimoji="0" lang="en-US" altLang="zh-TW" sz="2400">
                <a:latin typeface="華康中黑體" panose="020B0509000000000000" pitchFamily="49" charset="-120"/>
                <a:ea typeface="華康中黑體" panose="020B0509000000000000" pitchFamily="49" charset="-120"/>
              </a:rPr>
              <a:t> (C)100.0</a:t>
            </a:r>
            <a:r>
              <a:rPr kumimoji="0" lang="zh-TW" altLang="zh-TW" sz="2400">
                <a:latin typeface="華康中黑體" panose="020B0509000000000000" pitchFamily="49" charset="-120"/>
                <a:ea typeface="華康中黑體" panose="020B0509000000000000" pitchFamily="49" charset="-120"/>
              </a:rPr>
              <a:t>公分</a:t>
            </a:r>
            <a:r>
              <a:rPr kumimoji="0" lang="en-US" altLang="zh-TW" sz="2400">
                <a:latin typeface="華康中黑體" panose="020B0509000000000000" pitchFamily="49" charset="-120"/>
                <a:ea typeface="華康中黑體" panose="020B0509000000000000" pitchFamily="49" charset="-120"/>
              </a:rPr>
              <a:t> (D)200.0</a:t>
            </a:r>
            <a:r>
              <a:rPr kumimoji="0" lang="zh-TW" altLang="zh-TW" sz="2400">
                <a:latin typeface="華康中黑體" panose="020B0509000000000000" pitchFamily="49" charset="-120"/>
                <a:ea typeface="華康中黑體" panose="020B0509000000000000" pitchFamily="49" charset="-120"/>
              </a:rPr>
              <a:t>公分</a:t>
            </a: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3060700"/>
            <a:ext cx="6120680" cy="2024484"/>
          </a:xfrm>
          <a:prstGeom prst="rect">
            <a:avLst/>
          </a:prstGeom>
          <a:noFill/>
          <a:ln>
            <a:noFill/>
          </a:ln>
        </p:spPr>
      </p:pic>
      <p:sp>
        <p:nvSpPr>
          <p:cNvPr id="4" name="矩形 3"/>
          <p:cNvSpPr/>
          <p:nvPr/>
        </p:nvSpPr>
        <p:spPr>
          <a:xfrm>
            <a:off x="1961964" y="5301208"/>
            <a:ext cx="4572000" cy="1200329"/>
          </a:xfrm>
          <a:prstGeom prst="rect">
            <a:avLst/>
          </a:prstGeom>
        </p:spPr>
        <p:txBody>
          <a:bodyPr>
            <a:spAutoFit/>
          </a:bodyPr>
          <a:lstStyle/>
          <a:p>
            <a:pPr fontAlgn="auto">
              <a:spcBef>
                <a:spcPts val="0"/>
              </a:spcBef>
              <a:spcAft>
                <a:spcPts val="0"/>
              </a:spcAft>
            </a:pPr>
            <a:r>
              <a:rPr kumimoji="0" lang="zh-TW" altLang="zh-TW" dirty="0">
                <a:solidFill>
                  <a:prstClr val="black"/>
                </a:solidFill>
                <a:latin typeface="Calibri"/>
                <a:ea typeface="新細明體"/>
              </a:rPr>
              <a:t>答案：</a:t>
            </a:r>
            <a:r>
              <a:rPr kumimoji="0" lang="en-US" altLang="zh-TW" dirty="0">
                <a:solidFill>
                  <a:prstClr val="black"/>
                </a:solidFill>
                <a:latin typeface="Calibri"/>
                <a:ea typeface="新細明體"/>
              </a:rPr>
              <a:t>(C)</a:t>
            </a:r>
            <a:endParaRPr kumimoji="0" lang="zh-TW" altLang="zh-TW" dirty="0">
              <a:solidFill>
                <a:prstClr val="black"/>
              </a:solidFill>
              <a:latin typeface="Calibri"/>
              <a:ea typeface="新細明體"/>
            </a:endParaRPr>
          </a:p>
          <a:p>
            <a:pPr fontAlgn="auto">
              <a:spcBef>
                <a:spcPts val="0"/>
              </a:spcBef>
              <a:spcAft>
                <a:spcPts val="0"/>
              </a:spcAft>
            </a:pPr>
            <a:r>
              <a:rPr kumimoji="0" lang="zh-TW" altLang="zh-TW" dirty="0">
                <a:solidFill>
                  <a:prstClr val="black"/>
                </a:solidFill>
                <a:latin typeface="Calibri"/>
                <a:ea typeface="新細明體"/>
              </a:rPr>
              <a:t>解析：單擺週期只與擺長有關，由丙與甲擺動</a:t>
            </a:r>
            <a:r>
              <a:rPr kumimoji="0" lang="en-US" altLang="zh-TW" dirty="0">
                <a:solidFill>
                  <a:prstClr val="black"/>
                </a:solidFill>
                <a:latin typeface="Calibri"/>
                <a:ea typeface="新細明體"/>
              </a:rPr>
              <a:t>10</a:t>
            </a:r>
            <a:r>
              <a:rPr kumimoji="0" lang="zh-TW" altLang="zh-TW" dirty="0">
                <a:solidFill>
                  <a:prstClr val="black"/>
                </a:solidFill>
                <a:latin typeface="Calibri"/>
                <a:ea typeface="新細明體"/>
              </a:rPr>
              <a:t>次的時間約略相同可知丙與甲的擺長約相等，故選</a:t>
            </a:r>
            <a:r>
              <a:rPr kumimoji="0" lang="en-US" altLang="zh-TW" dirty="0">
                <a:solidFill>
                  <a:prstClr val="black"/>
                </a:solidFill>
                <a:latin typeface="Calibri"/>
                <a:ea typeface="新細明體"/>
              </a:rPr>
              <a:t>(C)</a:t>
            </a:r>
            <a:r>
              <a:rPr kumimoji="0" lang="zh-TW" altLang="zh-TW" dirty="0">
                <a:solidFill>
                  <a:prstClr val="black"/>
                </a:solidFill>
                <a:latin typeface="Calibri"/>
                <a:ea typeface="新細明體"/>
              </a:rPr>
              <a:t>。</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140141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body" idx="1"/>
          </p:nvPr>
        </p:nvSpPr>
        <p:spPr>
          <a:xfrm>
            <a:off x="468313" y="404813"/>
            <a:ext cx="8229600" cy="3240087"/>
          </a:xfrm>
        </p:spPr>
        <p:txBody>
          <a:bodyPr/>
          <a:lstStyle/>
          <a:p>
            <a:r>
              <a:rPr lang="en-US" altLang="zh-TW" sz="2800">
                <a:solidFill>
                  <a:srgbClr val="FF0000"/>
                </a:solidFill>
              </a:rPr>
              <a:t>106</a:t>
            </a:r>
            <a:r>
              <a:rPr lang="zh-TW" altLang="en-US" sz="2800"/>
              <a:t>下圖為某實驗器材的三種使用方法，哪幾種使用方法</a:t>
            </a:r>
            <a:r>
              <a:rPr lang="zh-TW" altLang="en-US" sz="2800" u="sng"/>
              <a:t>不恰當</a:t>
            </a:r>
            <a:r>
              <a:rPr lang="zh-TW" altLang="en-US" sz="2800"/>
              <a:t>？</a:t>
            </a:r>
            <a:br>
              <a:rPr lang="zh-TW" altLang="en-US" sz="2800"/>
            </a:br>
            <a:r>
              <a:rPr lang="zh-TW" altLang="en-US" sz="2800"/>
              <a:t>　　　　　　</a:t>
            </a:r>
            <a:br>
              <a:rPr lang="zh-TW" altLang="en-US" sz="2800"/>
            </a:br>
            <a:r>
              <a:rPr lang="en-US" altLang="zh-TW" sz="2800"/>
              <a:t>(A)</a:t>
            </a:r>
            <a:r>
              <a:rPr lang="zh-TW" altLang="en-US" sz="2800"/>
              <a:t>方法甲和方法乙</a:t>
            </a:r>
            <a:br>
              <a:rPr lang="zh-TW" altLang="en-US" sz="2800"/>
            </a:br>
            <a:r>
              <a:rPr lang="en-US" altLang="zh-TW" sz="2800"/>
              <a:t>(B)</a:t>
            </a:r>
            <a:r>
              <a:rPr lang="zh-TW" altLang="en-US" sz="2800"/>
              <a:t>方法甲和方法丙</a:t>
            </a:r>
            <a:br>
              <a:rPr lang="zh-TW" altLang="en-US" sz="2800"/>
            </a:br>
            <a:r>
              <a:rPr lang="en-US" altLang="zh-TW" sz="2800"/>
              <a:t>(C)</a:t>
            </a:r>
            <a:r>
              <a:rPr lang="zh-TW" altLang="en-US" sz="2800"/>
              <a:t>方法乙和方法丙</a:t>
            </a:r>
            <a:br>
              <a:rPr lang="zh-TW" altLang="en-US" sz="2800"/>
            </a:br>
            <a:r>
              <a:rPr lang="en-US" altLang="zh-TW" sz="2800"/>
              <a:t>(D)</a:t>
            </a:r>
            <a:r>
              <a:rPr lang="zh-TW" altLang="en-US" sz="2800"/>
              <a:t>三種方法都不恰當 </a:t>
            </a:r>
          </a:p>
        </p:txBody>
      </p:sp>
      <p:pic>
        <p:nvPicPr>
          <p:cNvPr id="296963" name="Picture 3" descr="106Y8ML2A0-K-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488" y="3429000"/>
            <a:ext cx="2170112"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4" name="Picture 4" descr="106Y8ML2A0-K-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763" y="3500438"/>
            <a:ext cx="22510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5" name="Picture 5" descr="106Y8ML2A0-K-5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3328988"/>
            <a:ext cx="2555875"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6" name="Text Box 6"/>
          <p:cNvSpPr txBox="1">
            <a:spLocks noChangeArrowheads="1"/>
          </p:cNvSpPr>
          <p:nvPr/>
        </p:nvSpPr>
        <p:spPr bwMode="auto">
          <a:xfrm>
            <a:off x="6948488" y="2349500"/>
            <a:ext cx="1223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a:t>【</a:t>
            </a:r>
            <a:r>
              <a:rPr lang="zh-TW" altLang="en-US"/>
              <a:t>答案</a:t>
            </a:r>
            <a:r>
              <a:rPr lang="en-US" altLang="zh-TW"/>
              <a:t>】A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6966"/>
                                        </p:tgtEl>
                                        <p:attrNameLst>
                                          <p:attrName>style.visibility</p:attrName>
                                        </p:attrNameLst>
                                      </p:cBhvr>
                                      <p:to>
                                        <p:strVal val="visible"/>
                                      </p:to>
                                    </p:set>
                                    <p:animEffect transition="in" filter="box(in)">
                                      <p:cBhvr>
                                        <p:cTn id="7" dur="500"/>
                                        <p:tgtEl>
                                          <p:spTgt spid="296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323849" y="266441"/>
            <a:ext cx="8515351" cy="5938416"/>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4" name="矩形 3"/>
          <p:cNvSpPr>
            <a:spLocks noChangeArrowheads="1"/>
          </p:cNvSpPr>
          <p:nvPr/>
        </p:nvSpPr>
        <p:spPr bwMode="auto">
          <a:xfrm>
            <a:off x="323849" y="266441"/>
            <a:ext cx="8515351" cy="2554545"/>
          </a:xfrm>
          <a:prstGeom prst="rect">
            <a:avLst/>
          </a:prstGeom>
          <a:noFill/>
          <a:ln w="9525">
            <a:noFill/>
            <a:miter lim="800000"/>
            <a:headEnd/>
            <a:tailEnd/>
          </a:ln>
        </p:spPr>
        <p:txBody>
          <a:bodyPr wrap="square">
            <a:spAutoFit/>
          </a:bodyPr>
          <a:lstStyle/>
          <a:p>
            <a:pPr algn="just" hangingPunct="0"/>
            <a:r>
              <a:rPr lang="zh-TW" altLang="en-US" sz="3200" dirty="0">
                <a:solidFill>
                  <a:srgbClr val="000000"/>
                </a:solidFill>
                <a:latin typeface="Times New Roman"/>
                <a:ea typeface="標楷體" pitchFamily="65" charset="-120"/>
              </a:rPr>
              <a:t>　　</a:t>
            </a:r>
            <a:r>
              <a:rPr lang="en-US" altLang="zh-TW" sz="3200" dirty="0">
                <a:solidFill>
                  <a:srgbClr val="FF0000"/>
                </a:solidFill>
                <a:latin typeface="Times New Roman"/>
                <a:ea typeface="標楷體" pitchFamily="65" charset="-120"/>
              </a:rPr>
              <a:t>109</a:t>
            </a:r>
            <a:r>
              <a:rPr lang="zh-TW" altLang="en-US" sz="3200" spc="-100" dirty="0">
                <a:solidFill>
                  <a:srgbClr val="000000"/>
                </a:solidFill>
                <a:latin typeface="Times New Roman"/>
                <a:ea typeface="標楷體" pitchFamily="65" charset="-120"/>
              </a:rPr>
              <a:t>水肺潛水需要找同伴一起進行活動，可以互相照顧，每次潛水前也都要有適當的規劃，潛水後也要做紀錄。</a:t>
            </a:r>
          </a:p>
          <a:p>
            <a:pPr algn="just" hangingPunct="0"/>
            <a:r>
              <a:rPr lang="zh-TW" altLang="en-US" sz="3200" spc="-100" dirty="0">
                <a:solidFill>
                  <a:srgbClr val="000000"/>
                </a:solidFill>
                <a:latin typeface="Times New Roman"/>
                <a:ea typeface="標楷體" pitchFamily="65" charset="-120"/>
              </a:rPr>
              <a:t>　　圖</a:t>
            </a:r>
            <a:r>
              <a:rPr lang="en-US" altLang="zh-TW" sz="3200" spc="-100" dirty="0">
                <a:solidFill>
                  <a:srgbClr val="000000"/>
                </a:solidFill>
                <a:latin typeface="Times New Roman"/>
                <a:ea typeface="標楷體" pitchFamily="65" charset="-120"/>
              </a:rPr>
              <a:t>(</a:t>
            </a:r>
            <a:r>
              <a:rPr lang="zh-TW" altLang="en-US" sz="3200" spc="-100" dirty="0">
                <a:solidFill>
                  <a:srgbClr val="000000"/>
                </a:solidFill>
                <a:latin typeface="Times New Roman"/>
                <a:ea typeface="標楷體" pitchFamily="65" charset="-120"/>
              </a:rPr>
              <a:t>三十一</a:t>
            </a:r>
            <a:r>
              <a:rPr lang="en-US" altLang="zh-TW" sz="3200" spc="-100" dirty="0">
                <a:solidFill>
                  <a:srgbClr val="000000"/>
                </a:solidFill>
                <a:latin typeface="Times New Roman"/>
                <a:ea typeface="標楷體" pitchFamily="65" charset="-120"/>
              </a:rPr>
              <a:t>)</a:t>
            </a:r>
            <a:r>
              <a:rPr lang="zh-TW" altLang="en-US" sz="3200" spc="-100" dirty="0">
                <a:solidFill>
                  <a:srgbClr val="000000"/>
                </a:solidFill>
                <a:latin typeface="Times New Roman"/>
                <a:ea typeface="標楷體" pitchFamily="65" charset="-120"/>
              </a:rPr>
              <a:t>為一位潛水員的潛水時間與潛水深度的紀錄。</a:t>
            </a:r>
          </a:p>
        </p:txBody>
      </p:sp>
      <p:grpSp>
        <p:nvGrpSpPr>
          <p:cNvPr id="26" name="群組 25"/>
          <p:cNvGrpSpPr/>
          <p:nvPr/>
        </p:nvGrpSpPr>
        <p:grpSpPr>
          <a:xfrm>
            <a:off x="2227192" y="2401508"/>
            <a:ext cx="4708663" cy="3545886"/>
            <a:chOff x="2042857" y="2379736"/>
            <a:chExt cx="4708663" cy="3545886"/>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6638" y="3235649"/>
              <a:ext cx="3396343" cy="2154281"/>
            </a:xfrm>
            <a:prstGeom prst="rect">
              <a:avLst/>
            </a:prstGeom>
          </p:spPr>
        </p:pic>
        <p:sp>
          <p:nvSpPr>
            <p:cNvPr id="6" name="矩形 5"/>
            <p:cNvSpPr/>
            <p:nvPr/>
          </p:nvSpPr>
          <p:spPr>
            <a:xfrm>
              <a:off x="3769347" y="5402402"/>
              <a:ext cx="1950923" cy="523220"/>
            </a:xfrm>
            <a:prstGeom prst="rect">
              <a:avLst/>
            </a:prstGeom>
          </p:spPr>
          <p:txBody>
            <a:bodyPr wrap="square">
              <a:spAutoFit/>
            </a:bodyPr>
            <a:lstStyle/>
            <a:p>
              <a:pPr algn="ctr"/>
              <a:r>
                <a:rPr lang="zh-TW" altLang="en-US" sz="2800" spc="-100">
                  <a:solidFill>
                    <a:srgbClr val="000000"/>
                  </a:solidFill>
                  <a:ea typeface="標楷體" pitchFamily="65" charset="-120"/>
                </a:rPr>
                <a:t>圖</a:t>
              </a:r>
              <a:r>
                <a:rPr lang="en-US" altLang="zh-TW" sz="2800" spc="-100">
                  <a:solidFill>
                    <a:srgbClr val="000000"/>
                  </a:solidFill>
                  <a:ea typeface="標楷體" pitchFamily="65" charset="-120"/>
                </a:rPr>
                <a:t>(</a:t>
              </a:r>
              <a:r>
                <a:rPr lang="zh-TW" altLang="en-US" sz="2800" spc="-100">
                  <a:solidFill>
                    <a:srgbClr val="000000"/>
                  </a:solidFill>
                  <a:ea typeface="標楷體" pitchFamily="65" charset="-120"/>
                </a:rPr>
                <a:t>三十一</a:t>
              </a:r>
              <a:r>
                <a:rPr lang="en-US" altLang="zh-TW" sz="2800" spc="-100">
                  <a:solidFill>
                    <a:srgbClr val="000000"/>
                  </a:solidFill>
                  <a:ea typeface="標楷體" pitchFamily="65" charset="-120"/>
                </a:rPr>
                <a:t>)</a:t>
              </a:r>
              <a:endParaRPr lang="zh-TW" altLang="en-US" sz="2800">
                <a:solidFill>
                  <a:srgbClr val="000000"/>
                </a:solidFill>
                <a:latin typeface="Times New Roman"/>
                <a:ea typeface="標楷體" pitchFamily="65" charset="-120"/>
              </a:endParaRPr>
            </a:p>
          </p:txBody>
        </p:sp>
        <p:sp>
          <p:nvSpPr>
            <p:cNvPr id="7" name="矩形 6"/>
            <p:cNvSpPr/>
            <p:nvPr/>
          </p:nvSpPr>
          <p:spPr>
            <a:xfrm>
              <a:off x="2661897" y="2984925"/>
              <a:ext cx="428285" cy="523220"/>
            </a:xfrm>
            <a:prstGeom prst="rect">
              <a:avLst/>
            </a:prstGeom>
          </p:spPr>
          <p:txBody>
            <a:bodyPr wrap="square">
              <a:spAutoFit/>
            </a:bodyPr>
            <a:lstStyle/>
            <a:p>
              <a:pPr algn="r"/>
              <a:r>
                <a:rPr lang="en-US" altLang="zh-TW" sz="2800" spc="-100">
                  <a:solidFill>
                    <a:srgbClr val="000000"/>
                  </a:solidFill>
                  <a:latin typeface="Times New Roman"/>
                  <a:ea typeface="標楷體" pitchFamily="65" charset="-120"/>
                </a:rPr>
                <a:t>0</a:t>
              </a:r>
              <a:endParaRPr lang="zh-TW" altLang="en-US" sz="2800" spc="-100">
                <a:solidFill>
                  <a:srgbClr val="000000"/>
                </a:solidFill>
                <a:latin typeface="Times New Roman"/>
                <a:ea typeface="標楷體" pitchFamily="65" charset="-120"/>
              </a:endParaRPr>
            </a:p>
          </p:txBody>
        </p:sp>
        <p:sp>
          <p:nvSpPr>
            <p:cNvPr id="8" name="矩形 7"/>
            <p:cNvSpPr/>
            <p:nvPr/>
          </p:nvSpPr>
          <p:spPr>
            <a:xfrm>
              <a:off x="2405743" y="3396025"/>
              <a:ext cx="684439" cy="523220"/>
            </a:xfrm>
            <a:prstGeom prst="rect">
              <a:avLst/>
            </a:prstGeom>
          </p:spPr>
          <p:txBody>
            <a:bodyPr wrap="square">
              <a:spAutoFit/>
            </a:bodyPr>
            <a:lstStyle/>
            <a:p>
              <a:pPr algn="r"/>
              <a:r>
                <a:rPr lang="en-US" altLang="zh-TW" sz="2800" spc="-100">
                  <a:solidFill>
                    <a:srgbClr val="000000"/>
                  </a:solidFill>
                  <a:latin typeface="Times New Roman"/>
                  <a:ea typeface="標楷體" pitchFamily="65" charset="-120"/>
                </a:rPr>
                <a:t>5</a:t>
              </a:r>
              <a:endParaRPr lang="zh-TW" altLang="en-US" sz="2800" spc="-100">
                <a:solidFill>
                  <a:srgbClr val="000000"/>
                </a:solidFill>
                <a:latin typeface="Times New Roman"/>
                <a:ea typeface="標楷體" pitchFamily="65" charset="-120"/>
              </a:endParaRPr>
            </a:p>
          </p:txBody>
        </p:sp>
        <p:sp>
          <p:nvSpPr>
            <p:cNvPr id="9" name="矩形 8"/>
            <p:cNvSpPr/>
            <p:nvPr/>
          </p:nvSpPr>
          <p:spPr>
            <a:xfrm>
              <a:off x="2405743" y="3807125"/>
              <a:ext cx="684439" cy="523220"/>
            </a:xfrm>
            <a:prstGeom prst="rect">
              <a:avLst/>
            </a:prstGeom>
          </p:spPr>
          <p:txBody>
            <a:bodyPr wrap="square">
              <a:spAutoFit/>
            </a:bodyPr>
            <a:lstStyle/>
            <a:p>
              <a:pPr algn="r"/>
              <a:r>
                <a:rPr lang="en-US" altLang="zh-TW" sz="2800" spc="-100">
                  <a:solidFill>
                    <a:srgbClr val="000000"/>
                  </a:solidFill>
                  <a:latin typeface="Times New Roman"/>
                  <a:ea typeface="標楷體" pitchFamily="65" charset="-120"/>
                </a:rPr>
                <a:t>10</a:t>
              </a:r>
              <a:endParaRPr lang="zh-TW" altLang="en-US" sz="2800" spc="-100">
                <a:solidFill>
                  <a:srgbClr val="000000"/>
                </a:solidFill>
                <a:latin typeface="Times New Roman"/>
                <a:ea typeface="標楷體" pitchFamily="65" charset="-120"/>
              </a:endParaRPr>
            </a:p>
          </p:txBody>
        </p:sp>
        <p:sp>
          <p:nvSpPr>
            <p:cNvPr id="10" name="矩形 9"/>
            <p:cNvSpPr/>
            <p:nvPr/>
          </p:nvSpPr>
          <p:spPr>
            <a:xfrm>
              <a:off x="2405743" y="4218225"/>
              <a:ext cx="684439" cy="523220"/>
            </a:xfrm>
            <a:prstGeom prst="rect">
              <a:avLst/>
            </a:prstGeom>
          </p:spPr>
          <p:txBody>
            <a:bodyPr wrap="square">
              <a:spAutoFit/>
            </a:bodyPr>
            <a:lstStyle/>
            <a:p>
              <a:pPr algn="r"/>
              <a:r>
                <a:rPr lang="en-US" altLang="zh-TW" sz="2800" spc="-100">
                  <a:solidFill>
                    <a:srgbClr val="000000"/>
                  </a:solidFill>
                  <a:latin typeface="Times New Roman"/>
                  <a:ea typeface="標楷體" pitchFamily="65" charset="-120"/>
                </a:rPr>
                <a:t>15</a:t>
              </a:r>
              <a:endParaRPr lang="zh-TW" altLang="en-US" sz="2800" spc="-100">
                <a:solidFill>
                  <a:srgbClr val="000000"/>
                </a:solidFill>
                <a:latin typeface="Times New Roman"/>
                <a:ea typeface="標楷體" pitchFamily="65" charset="-120"/>
              </a:endParaRPr>
            </a:p>
          </p:txBody>
        </p:sp>
        <p:sp>
          <p:nvSpPr>
            <p:cNvPr id="11" name="矩形 10"/>
            <p:cNvSpPr/>
            <p:nvPr/>
          </p:nvSpPr>
          <p:spPr>
            <a:xfrm>
              <a:off x="2405743" y="4629325"/>
              <a:ext cx="684439" cy="523220"/>
            </a:xfrm>
            <a:prstGeom prst="rect">
              <a:avLst/>
            </a:prstGeom>
          </p:spPr>
          <p:txBody>
            <a:bodyPr wrap="square">
              <a:spAutoFit/>
            </a:bodyPr>
            <a:lstStyle/>
            <a:p>
              <a:pPr algn="r"/>
              <a:r>
                <a:rPr lang="en-US" altLang="zh-TW" sz="2800" spc="-100">
                  <a:solidFill>
                    <a:srgbClr val="000000"/>
                  </a:solidFill>
                  <a:latin typeface="Times New Roman"/>
                  <a:ea typeface="標楷體" pitchFamily="65" charset="-120"/>
                </a:rPr>
                <a:t>20</a:t>
              </a:r>
              <a:endParaRPr lang="zh-TW" altLang="en-US" sz="2800" spc="-100">
                <a:solidFill>
                  <a:srgbClr val="000000"/>
                </a:solidFill>
                <a:latin typeface="Times New Roman"/>
                <a:ea typeface="標楷體" pitchFamily="65" charset="-120"/>
              </a:endParaRPr>
            </a:p>
          </p:txBody>
        </p:sp>
        <p:sp>
          <p:nvSpPr>
            <p:cNvPr id="12" name="矩形 11"/>
            <p:cNvSpPr/>
            <p:nvPr/>
          </p:nvSpPr>
          <p:spPr>
            <a:xfrm>
              <a:off x="2525487" y="5040424"/>
              <a:ext cx="564696" cy="523220"/>
            </a:xfrm>
            <a:prstGeom prst="rect">
              <a:avLst/>
            </a:prstGeom>
          </p:spPr>
          <p:txBody>
            <a:bodyPr wrap="square">
              <a:spAutoFit/>
            </a:bodyPr>
            <a:lstStyle/>
            <a:p>
              <a:pPr algn="r"/>
              <a:r>
                <a:rPr lang="en-US" altLang="zh-TW" sz="2800" spc="-100">
                  <a:solidFill>
                    <a:srgbClr val="000000"/>
                  </a:solidFill>
                  <a:latin typeface="Times New Roman"/>
                  <a:ea typeface="標楷體" pitchFamily="65" charset="-120"/>
                </a:rPr>
                <a:t>25</a:t>
              </a:r>
              <a:endParaRPr lang="zh-TW" altLang="en-US" sz="2800" spc="-100">
                <a:solidFill>
                  <a:srgbClr val="000000"/>
                </a:solidFill>
                <a:latin typeface="Times New Roman"/>
                <a:ea typeface="標楷體" pitchFamily="65" charset="-120"/>
              </a:endParaRPr>
            </a:p>
          </p:txBody>
        </p:sp>
        <p:sp>
          <p:nvSpPr>
            <p:cNvPr id="13" name="矩形 12"/>
            <p:cNvSpPr/>
            <p:nvPr/>
          </p:nvSpPr>
          <p:spPr>
            <a:xfrm>
              <a:off x="2918222" y="2790835"/>
              <a:ext cx="428285"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0</a:t>
              </a:r>
              <a:endParaRPr lang="zh-TW" altLang="en-US" sz="2800" spc="-100">
                <a:solidFill>
                  <a:srgbClr val="000000"/>
                </a:solidFill>
                <a:latin typeface="Times New Roman"/>
                <a:ea typeface="標楷體" pitchFamily="65" charset="-120"/>
              </a:endParaRPr>
            </a:p>
          </p:txBody>
        </p:sp>
        <p:sp>
          <p:nvSpPr>
            <p:cNvPr id="14" name="矩形 13"/>
            <p:cNvSpPr/>
            <p:nvPr/>
          </p:nvSpPr>
          <p:spPr>
            <a:xfrm>
              <a:off x="3268890" y="2790835"/>
              <a:ext cx="641575"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10</a:t>
              </a:r>
              <a:endParaRPr lang="zh-TW" altLang="en-US" sz="2800" spc="-100">
                <a:solidFill>
                  <a:srgbClr val="000000"/>
                </a:solidFill>
                <a:latin typeface="Times New Roman"/>
                <a:ea typeface="標楷體" pitchFamily="65" charset="-120"/>
              </a:endParaRPr>
            </a:p>
          </p:txBody>
        </p:sp>
        <p:sp>
          <p:nvSpPr>
            <p:cNvPr id="15" name="矩形 14"/>
            <p:cNvSpPr/>
            <p:nvPr/>
          </p:nvSpPr>
          <p:spPr>
            <a:xfrm>
              <a:off x="3832848" y="2790835"/>
              <a:ext cx="641575"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20</a:t>
              </a:r>
              <a:endParaRPr lang="zh-TW" altLang="en-US" sz="2800" spc="-100">
                <a:solidFill>
                  <a:srgbClr val="000000"/>
                </a:solidFill>
                <a:latin typeface="Times New Roman"/>
                <a:ea typeface="標楷體" pitchFamily="65" charset="-120"/>
              </a:endParaRPr>
            </a:p>
          </p:txBody>
        </p:sp>
        <p:sp>
          <p:nvSpPr>
            <p:cNvPr id="18" name="矩形 17"/>
            <p:cNvSpPr/>
            <p:nvPr/>
          </p:nvSpPr>
          <p:spPr>
            <a:xfrm>
              <a:off x="4396806" y="2790835"/>
              <a:ext cx="641575"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30</a:t>
              </a:r>
              <a:endParaRPr lang="zh-TW" altLang="en-US" sz="2800" spc="-100">
                <a:solidFill>
                  <a:srgbClr val="000000"/>
                </a:solidFill>
                <a:latin typeface="Times New Roman"/>
                <a:ea typeface="標楷體" pitchFamily="65" charset="-120"/>
              </a:endParaRPr>
            </a:p>
          </p:txBody>
        </p:sp>
        <p:sp>
          <p:nvSpPr>
            <p:cNvPr id="19" name="矩形 18"/>
            <p:cNvSpPr/>
            <p:nvPr/>
          </p:nvSpPr>
          <p:spPr>
            <a:xfrm>
              <a:off x="4960764" y="2790835"/>
              <a:ext cx="641575"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40</a:t>
              </a:r>
              <a:endParaRPr lang="zh-TW" altLang="en-US" sz="2800" spc="-100">
                <a:solidFill>
                  <a:srgbClr val="000000"/>
                </a:solidFill>
                <a:latin typeface="Times New Roman"/>
                <a:ea typeface="標楷體" pitchFamily="65" charset="-120"/>
              </a:endParaRPr>
            </a:p>
          </p:txBody>
        </p:sp>
        <p:sp>
          <p:nvSpPr>
            <p:cNvPr id="20" name="矩形 19"/>
            <p:cNvSpPr/>
            <p:nvPr/>
          </p:nvSpPr>
          <p:spPr>
            <a:xfrm>
              <a:off x="5524722" y="2790835"/>
              <a:ext cx="641575"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50</a:t>
              </a:r>
              <a:endParaRPr lang="zh-TW" altLang="en-US" sz="2800" spc="-100">
                <a:solidFill>
                  <a:srgbClr val="000000"/>
                </a:solidFill>
                <a:latin typeface="Times New Roman"/>
                <a:ea typeface="標楷體" pitchFamily="65" charset="-120"/>
              </a:endParaRPr>
            </a:p>
          </p:txBody>
        </p:sp>
        <p:sp>
          <p:nvSpPr>
            <p:cNvPr id="21" name="矩形 20"/>
            <p:cNvSpPr/>
            <p:nvPr/>
          </p:nvSpPr>
          <p:spPr>
            <a:xfrm>
              <a:off x="6088682" y="2790835"/>
              <a:ext cx="662838" cy="523220"/>
            </a:xfrm>
            <a:prstGeom prst="rect">
              <a:avLst/>
            </a:prstGeom>
          </p:spPr>
          <p:txBody>
            <a:bodyPr wrap="square">
              <a:spAutoFit/>
            </a:bodyPr>
            <a:lstStyle/>
            <a:p>
              <a:pPr algn="ctr"/>
              <a:r>
                <a:rPr lang="en-US" altLang="zh-TW" sz="2800" spc="-100">
                  <a:solidFill>
                    <a:srgbClr val="000000"/>
                  </a:solidFill>
                  <a:latin typeface="Times New Roman"/>
                  <a:ea typeface="標楷體" pitchFamily="65" charset="-120"/>
                </a:rPr>
                <a:t>60</a:t>
              </a:r>
              <a:endParaRPr lang="zh-TW" altLang="en-US" sz="2800" spc="-100">
                <a:solidFill>
                  <a:srgbClr val="000000"/>
                </a:solidFill>
                <a:latin typeface="Times New Roman"/>
                <a:ea typeface="標楷體" pitchFamily="65" charset="-120"/>
              </a:endParaRPr>
            </a:p>
          </p:txBody>
        </p:sp>
        <p:sp>
          <p:nvSpPr>
            <p:cNvPr id="22" name="矩形 21"/>
            <p:cNvSpPr/>
            <p:nvPr/>
          </p:nvSpPr>
          <p:spPr>
            <a:xfrm>
              <a:off x="3769347" y="2379736"/>
              <a:ext cx="1950923" cy="523220"/>
            </a:xfrm>
            <a:prstGeom prst="rect">
              <a:avLst/>
            </a:prstGeom>
          </p:spPr>
          <p:txBody>
            <a:bodyPr wrap="square">
              <a:spAutoFit/>
            </a:bodyPr>
            <a:lstStyle/>
            <a:p>
              <a:pPr algn="ctr"/>
              <a:r>
                <a:rPr lang="zh-TW" altLang="en-US" sz="2800" spc="-100">
                  <a:solidFill>
                    <a:srgbClr val="000000"/>
                  </a:solidFill>
                  <a:ea typeface="標楷體" pitchFamily="65" charset="-120"/>
                </a:rPr>
                <a:t>時間</a:t>
              </a:r>
              <a:r>
                <a:rPr lang="en-US" altLang="zh-TW" sz="2800" spc="-100">
                  <a:solidFill>
                    <a:srgbClr val="000000"/>
                  </a:solidFill>
                  <a:ea typeface="標楷體" pitchFamily="65" charset="-120"/>
                </a:rPr>
                <a:t>(</a:t>
              </a:r>
              <a:r>
                <a:rPr lang="zh-TW" altLang="en-US" sz="2800" spc="-100">
                  <a:solidFill>
                    <a:srgbClr val="000000"/>
                  </a:solidFill>
                  <a:ea typeface="標楷體" pitchFamily="65" charset="-120"/>
                </a:rPr>
                <a:t>分</a:t>
              </a:r>
              <a:r>
                <a:rPr lang="en-US" altLang="zh-TW" sz="2800" spc="-100">
                  <a:solidFill>
                    <a:srgbClr val="000000"/>
                  </a:solidFill>
                  <a:ea typeface="標楷體" pitchFamily="65" charset="-120"/>
                </a:rPr>
                <a:t>)</a:t>
              </a:r>
              <a:endParaRPr lang="zh-TW" altLang="en-US" sz="2800">
                <a:solidFill>
                  <a:srgbClr val="000000"/>
                </a:solidFill>
                <a:latin typeface="Times New Roman"/>
                <a:ea typeface="標楷體" pitchFamily="65" charset="-120"/>
              </a:endParaRPr>
            </a:p>
          </p:txBody>
        </p:sp>
        <p:grpSp>
          <p:nvGrpSpPr>
            <p:cNvPr id="25" name="群組 24"/>
            <p:cNvGrpSpPr/>
            <p:nvPr/>
          </p:nvGrpSpPr>
          <p:grpSpPr>
            <a:xfrm>
              <a:off x="2042857" y="3559641"/>
              <a:ext cx="615553" cy="1869286"/>
              <a:chOff x="1986415" y="3080322"/>
              <a:chExt cx="615553" cy="1869286"/>
            </a:xfrm>
          </p:grpSpPr>
          <p:sp>
            <p:nvSpPr>
              <p:cNvPr id="23" name="矩形 22"/>
              <p:cNvSpPr/>
              <p:nvPr/>
            </p:nvSpPr>
            <p:spPr>
              <a:xfrm>
                <a:off x="1986415" y="3080322"/>
                <a:ext cx="615553" cy="1869286"/>
              </a:xfrm>
              <a:prstGeom prst="rect">
                <a:avLst/>
              </a:prstGeom>
            </p:spPr>
            <p:txBody>
              <a:bodyPr vert="eaVert" wrap="square">
                <a:spAutoFit/>
              </a:bodyPr>
              <a:lstStyle/>
              <a:p>
                <a:r>
                  <a:rPr lang="zh-TW" altLang="en-US" sz="2800" spc="-100">
                    <a:solidFill>
                      <a:srgbClr val="000000"/>
                    </a:solidFill>
                    <a:latin typeface="Times New Roman"/>
                    <a:ea typeface="標楷體" pitchFamily="65" charset="-120"/>
                  </a:rPr>
                  <a:t>深度</a:t>
                </a:r>
                <a:r>
                  <a:rPr lang="en-US" altLang="zh-TW" sz="2800" spc="-100">
                    <a:solidFill>
                      <a:srgbClr val="000000"/>
                    </a:solidFill>
                    <a:latin typeface="Times New Roman"/>
                    <a:ea typeface="標楷體" pitchFamily="65" charset="-120"/>
                  </a:rPr>
                  <a:t>(     )</a:t>
                </a:r>
                <a:endParaRPr lang="zh-TW" altLang="en-US" sz="2800" spc="-100">
                  <a:solidFill>
                    <a:srgbClr val="000000"/>
                  </a:solidFill>
                  <a:latin typeface="Times New Roman"/>
                  <a:ea typeface="標楷體" pitchFamily="65" charset="-120"/>
                </a:endParaRPr>
              </a:p>
            </p:txBody>
          </p:sp>
          <p:sp>
            <p:nvSpPr>
              <p:cNvPr id="24" name="矩形 23"/>
              <p:cNvSpPr/>
              <p:nvPr/>
            </p:nvSpPr>
            <p:spPr>
              <a:xfrm rot="16200000">
                <a:off x="1940115" y="3901522"/>
                <a:ext cx="615553" cy="315703"/>
              </a:xfrm>
              <a:prstGeom prst="rect">
                <a:avLst/>
              </a:prstGeom>
            </p:spPr>
            <p:txBody>
              <a:bodyPr vert="eaVert" wrap="square">
                <a:spAutoFit/>
              </a:bodyPr>
              <a:lstStyle/>
              <a:p>
                <a:r>
                  <a:rPr lang="en-US" altLang="zh-TW" sz="2800" spc="-100">
                    <a:solidFill>
                      <a:srgbClr val="000000"/>
                    </a:solidFill>
                    <a:latin typeface="Times New Roman"/>
                    <a:ea typeface="標楷體" pitchFamily="65" charset="-120"/>
                  </a:rPr>
                  <a:t>m</a:t>
                </a:r>
                <a:endParaRPr lang="zh-TW" altLang="en-US" sz="2800" spc="-100">
                  <a:solidFill>
                    <a:srgbClr val="000000"/>
                  </a:solidFill>
                  <a:latin typeface="Times New Roman"/>
                  <a:ea typeface="標楷體" pitchFamily="65" charset="-120"/>
                </a:endParaRPr>
              </a:p>
            </p:txBody>
          </p:sp>
        </p:grpSp>
      </p:grpSp>
    </p:spTree>
    <p:extLst>
      <p:ext uri="{BB962C8B-B14F-4D97-AF65-F5344CB8AC3E}">
        <p14:creationId xmlns:p14="http://schemas.microsoft.com/office/powerpoint/2010/main" val="1532299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539750" y="260350"/>
            <a:ext cx="8229600" cy="4032250"/>
          </a:xfrm>
        </p:spPr>
        <p:txBody>
          <a:bodyPr/>
          <a:lstStyle/>
          <a:p>
            <a:r>
              <a:rPr kumimoji="0" lang="en-US" altLang="zh-TW" sz="2800">
                <a:solidFill>
                  <a:srgbClr val="0066FF"/>
                </a:solidFill>
              </a:rPr>
              <a:t>103</a:t>
            </a:r>
            <a:r>
              <a:rPr kumimoji="0" lang="zh-TW" altLang="en-US" sz="2800">
                <a:latin typeface="標楷體" pitchFamily="65" charset="-120"/>
                <a:ea typeface="標楷體" pitchFamily="65" charset="-120"/>
              </a:rPr>
              <a:t>附</a:t>
            </a:r>
            <a:r>
              <a:rPr lang="zh-TW" altLang="en-US" sz="2800">
                <a:latin typeface="標楷體" pitchFamily="65" charset="-120"/>
                <a:ea typeface="標楷體" pitchFamily="65" charset="-120"/>
              </a:rPr>
              <a:t>圖為兩項實驗器材，其使用說明如下：</a:t>
            </a:r>
            <a:br>
              <a:rPr lang="zh-TW" altLang="en-US" sz="2800">
                <a:latin typeface="標楷體" pitchFamily="65" charset="-120"/>
                <a:ea typeface="標楷體" pitchFamily="65" charset="-120"/>
              </a:rPr>
            </a:br>
            <a:r>
              <a:rPr lang="zh-TW" altLang="en-US" sz="2800">
                <a:latin typeface="標楷體" pitchFamily="65" charset="-120"/>
                <a:ea typeface="標楷體" pitchFamily="65" charset="-120"/>
              </a:rPr>
              <a:t>器材一：多用於吸取少量的液體，吸取液體後應將其顛倒放置，以防止其內液體流出。</a:t>
            </a:r>
            <a:br>
              <a:rPr lang="zh-TW" altLang="en-US" sz="2800">
                <a:latin typeface="標楷體" pitchFamily="65" charset="-120"/>
                <a:ea typeface="標楷體" pitchFamily="65" charset="-120"/>
              </a:rPr>
            </a:br>
            <a:r>
              <a:rPr lang="zh-TW" altLang="en-US" sz="2800">
                <a:latin typeface="標楷體" pitchFamily="65" charset="-120"/>
                <a:ea typeface="標楷體" pitchFamily="65" charset="-120"/>
              </a:rPr>
              <a:t>器材二：常用於測量液體的體積，但不可在其內進行化學反應，也不可用於加熱。關於這兩項器材的使用說明，下列判斷何者正確？　</a:t>
            </a:r>
            <a:r>
              <a:rPr lang="en-US" altLang="zh-TW" sz="2800">
                <a:latin typeface="標楷體" pitchFamily="65" charset="-120"/>
                <a:ea typeface="標楷體" pitchFamily="65" charset="-120"/>
              </a:rPr>
              <a:t>(A)</a:t>
            </a:r>
            <a:r>
              <a:rPr lang="zh-TW" altLang="en-US" sz="2800">
                <a:latin typeface="標楷體" pitchFamily="65" charset="-120"/>
                <a:ea typeface="標楷體" pitchFamily="65" charset="-120"/>
              </a:rPr>
              <a:t>兩項器材的說明皆正確　</a:t>
            </a:r>
            <a:r>
              <a:rPr lang="en-US" altLang="zh-TW" sz="2800">
                <a:latin typeface="標楷體" pitchFamily="65" charset="-120"/>
                <a:ea typeface="標楷體" pitchFamily="65" charset="-120"/>
              </a:rPr>
              <a:t>(B)</a:t>
            </a:r>
            <a:r>
              <a:rPr lang="zh-TW" altLang="en-US" sz="2800">
                <a:latin typeface="標楷體" pitchFamily="65" charset="-120"/>
                <a:ea typeface="標楷體" pitchFamily="65" charset="-120"/>
              </a:rPr>
              <a:t>兩項器材的說明皆錯誤　</a:t>
            </a:r>
            <a:r>
              <a:rPr lang="en-US" altLang="zh-TW" sz="2800">
                <a:latin typeface="標楷體" pitchFamily="65" charset="-120"/>
                <a:ea typeface="標楷體" pitchFamily="65" charset="-120"/>
              </a:rPr>
              <a:t>(C)</a:t>
            </a:r>
            <a:r>
              <a:rPr lang="zh-TW" altLang="en-US" sz="2800">
                <a:latin typeface="標楷體" pitchFamily="65" charset="-120"/>
                <a:ea typeface="標楷體" pitchFamily="65" charset="-120"/>
              </a:rPr>
              <a:t>只有器材一的說明正確　</a:t>
            </a:r>
            <a:r>
              <a:rPr lang="en-US" altLang="zh-TW" sz="2800">
                <a:latin typeface="標楷體" pitchFamily="65" charset="-120"/>
                <a:ea typeface="標楷體" pitchFamily="65" charset="-120"/>
              </a:rPr>
              <a:t>(D)</a:t>
            </a:r>
            <a:r>
              <a:rPr lang="zh-TW" altLang="en-US" sz="2800">
                <a:latin typeface="標楷體" pitchFamily="65" charset="-120"/>
                <a:ea typeface="標楷體" pitchFamily="65" charset="-120"/>
              </a:rPr>
              <a:t>只有器材二的說明正確</a:t>
            </a:r>
            <a:r>
              <a:rPr lang="zh-TW" altLang="en-US"/>
              <a:t> </a:t>
            </a:r>
          </a:p>
        </p:txBody>
      </p:sp>
      <p:pic>
        <p:nvPicPr>
          <p:cNvPr id="3076" name="Picture 4" descr="Y8F35A0-K-10"/>
          <p:cNvPicPr>
            <a:picLocks noChangeAspect="1" noChangeArrowheads="1"/>
          </p:cNvPicPr>
          <p:nvPr/>
        </p:nvPicPr>
        <p:blipFill>
          <a:blip r:embed="rId2">
            <a:lum bright="-24000" contrast="42000"/>
            <a:extLst>
              <a:ext uri="{28A0092B-C50C-407E-A947-70E740481C1C}">
                <a14:useLocalDpi xmlns:a14="http://schemas.microsoft.com/office/drawing/2010/main" val="0"/>
              </a:ext>
            </a:extLst>
          </a:blip>
          <a:srcRect/>
          <a:stretch>
            <a:fillRect/>
          </a:stretch>
        </p:blipFill>
        <p:spPr bwMode="auto">
          <a:xfrm>
            <a:off x="1547813" y="4010025"/>
            <a:ext cx="28797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p:cNvSpPr>
            <a:spLocks noChangeArrowheads="1"/>
          </p:cNvSpPr>
          <p:nvPr/>
        </p:nvSpPr>
        <p:spPr bwMode="auto">
          <a:xfrm>
            <a:off x="6372225" y="5219700"/>
            <a:ext cx="1385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400">
                <a:solidFill>
                  <a:srgbClr val="FF0000"/>
                </a:solidFill>
              </a:rPr>
              <a:t>答案：</a:t>
            </a:r>
            <a:r>
              <a:rPr lang="en-US" altLang="zh-TW" sz="2400">
                <a:solidFill>
                  <a:srgbClr val="FF0000"/>
                </a:solidFill>
              </a:rPr>
              <a:t>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77">
                                            <p:txEl>
                                              <p:pRg st="0" end="0"/>
                                            </p:txEl>
                                          </p:spTgt>
                                        </p:tgtEl>
                                        <p:attrNameLst>
                                          <p:attrName>style.visibility</p:attrName>
                                        </p:attrNameLst>
                                      </p:cBhvr>
                                      <p:to>
                                        <p:strVal val="visible"/>
                                      </p:to>
                                    </p:set>
                                    <p:animEffect transition="in" filter="box(in)">
                                      <p:cBhvr>
                                        <p:cTn id="7" dur="500"/>
                                        <p:tgtEl>
                                          <p:spTgt spid="30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468313" y="620713"/>
            <a:ext cx="8229600" cy="2160587"/>
          </a:xfrm>
        </p:spPr>
        <p:txBody>
          <a:bodyPr/>
          <a:lstStyle/>
          <a:p>
            <a:pPr marL="609600" indent="-609600"/>
            <a:r>
              <a:rPr lang="en-US" altLang="zh-TW">
                <a:solidFill>
                  <a:srgbClr val="0066FF"/>
                </a:solidFill>
              </a:rPr>
              <a:t>104</a:t>
            </a:r>
            <a:r>
              <a:rPr lang="zh-TW" altLang="en-US"/>
              <a:t>小琪要從附圖的甲、乙兩罐藥瓶中取出適量藥品進行實驗，根據藥品名稱判斷，最適合取用此兩種藥品的器材分別為下列何者？</a:t>
            </a:r>
          </a:p>
        </p:txBody>
      </p:sp>
      <p:pic>
        <p:nvPicPr>
          <p:cNvPr id="57347" name="Picture 3" descr="2015-05-26_0906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284538"/>
            <a:ext cx="13684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Y8ML2A0-K-7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938" y="2708275"/>
            <a:ext cx="1368425" cy="1293813"/>
          </a:xfrm>
          <a:prstGeom prst="rect">
            <a:avLst/>
          </a:prstGeom>
          <a:noFill/>
          <a:extLst>
            <a:ext uri="{909E8E84-426E-40DD-AFC4-6F175D3DCCD1}">
              <a14:hiddenFill xmlns:a14="http://schemas.microsoft.com/office/drawing/2010/main">
                <a:solidFill>
                  <a:srgbClr val="FFFFFF"/>
                </a:solidFill>
              </a14:hiddenFill>
            </a:ext>
          </a:extLst>
        </p:spPr>
      </p:pic>
      <p:pic>
        <p:nvPicPr>
          <p:cNvPr id="57349" name="Picture 5" descr="Y8ML2A0-K-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2420938"/>
            <a:ext cx="1266825" cy="1657350"/>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Y8ML2A0-K-7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6775" y="4581525"/>
            <a:ext cx="1420813" cy="1584325"/>
          </a:xfrm>
          <a:prstGeom prst="rect">
            <a:avLst/>
          </a:prstGeom>
          <a:noFill/>
          <a:extLst>
            <a:ext uri="{909E8E84-426E-40DD-AFC4-6F175D3DCCD1}">
              <a14:hiddenFill xmlns:a14="http://schemas.microsoft.com/office/drawing/2010/main">
                <a:solidFill>
                  <a:srgbClr val="FFFFFF"/>
                </a:solidFill>
              </a14:hiddenFill>
            </a:ext>
          </a:extLst>
        </p:spPr>
      </p:pic>
      <p:pic>
        <p:nvPicPr>
          <p:cNvPr id="57351" name="Picture 7" descr="Y8ML2A0-K-7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4163" y="4652963"/>
            <a:ext cx="1462087" cy="1657350"/>
          </a:xfrm>
          <a:prstGeom prst="rect">
            <a:avLst/>
          </a:prstGeom>
          <a:noFill/>
          <a:extLst>
            <a:ext uri="{909E8E84-426E-40DD-AFC4-6F175D3DCCD1}">
              <a14:hiddenFill xmlns:a14="http://schemas.microsoft.com/office/drawing/2010/main">
                <a:solidFill>
                  <a:srgbClr val="FFFFFF"/>
                </a:solidFill>
              </a14:hiddenFill>
            </a:ext>
          </a:extLst>
        </p:spPr>
      </p:pic>
      <p:sp>
        <p:nvSpPr>
          <p:cNvPr id="57352" name="Rectangle 8"/>
          <p:cNvSpPr>
            <a:spLocks noChangeArrowheads="1"/>
          </p:cNvSpPr>
          <p:nvPr/>
        </p:nvSpPr>
        <p:spPr bwMode="auto">
          <a:xfrm>
            <a:off x="2771775" y="2630488"/>
            <a:ext cx="8112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buClr>
                <a:schemeClr val="tx1"/>
              </a:buClr>
              <a:buSzPct val="100000"/>
            </a:pPr>
            <a:r>
              <a:rPr lang="en-US" altLang="zh-TW" sz="3200">
                <a:solidFill>
                  <a:srgbClr val="000000"/>
                </a:solidFill>
                <a:latin typeface="Times New Roman" pitchFamily="18" charset="0"/>
                <a:cs typeface="Times New Roman" pitchFamily="18" charset="0"/>
              </a:rPr>
              <a:t>(A)</a:t>
            </a:r>
            <a:r>
              <a:rPr lang="en-US" altLang="zh-TW" sz="2000">
                <a:solidFill>
                  <a:srgbClr val="000000"/>
                </a:solidFill>
                <a:latin typeface="Times New Roman" pitchFamily="18" charset="0"/>
                <a:cs typeface="Times New Roman" pitchFamily="18" charset="0"/>
              </a:rPr>
              <a:t> </a:t>
            </a:r>
            <a:endParaRPr lang="en-US" altLang="zh-TW" sz="2000"/>
          </a:p>
        </p:txBody>
      </p:sp>
      <p:sp>
        <p:nvSpPr>
          <p:cNvPr id="57353" name="Rectangle 9"/>
          <p:cNvSpPr>
            <a:spLocks noChangeArrowheads="1"/>
          </p:cNvSpPr>
          <p:nvPr/>
        </p:nvSpPr>
        <p:spPr bwMode="auto">
          <a:xfrm>
            <a:off x="5867400" y="2557463"/>
            <a:ext cx="10175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000">
                <a:solidFill>
                  <a:srgbClr val="000000"/>
                </a:solidFill>
                <a:latin typeface="Times New Roman" pitchFamily="18" charset="0"/>
                <a:cs typeface="Times New Roman" pitchFamily="18" charset="0"/>
              </a:rPr>
              <a:t>　</a:t>
            </a:r>
            <a:r>
              <a:rPr lang="en-US" altLang="zh-TW" sz="3200">
                <a:solidFill>
                  <a:srgbClr val="000000"/>
                </a:solidFill>
                <a:latin typeface="Times New Roman" pitchFamily="18" charset="0"/>
                <a:cs typeface="Times New Roman" pitchFamily="18" charset="0"/>
              </a:rPr>
              <a:t>(B)</a:t>
            </a:r>
            <a:r>
              <a:rPr lang="en-US" altLang="zh-TW" sz="1200">
                <a:solidFill>
                  <a:srgbClr val="000000"/>
                </a:solidFill>
                <a:latin typeface="Times New Roman" pitchFamily="18" charset="0"/>
                <a:cs typeface="Times New Roman" pitchFamily="18" charset="0"/>
              </a:rPr>
              <a:t> </a:t>
            </a:r>
            <a:endParaRPr lang="en-US" altLang="zh-TW"/>
          </a:p>
        </p:txBody>
      </p:sp>
      <p:sp>
        <p:nvSpPr>
          <p:cNvPr id="57354" name="Rectangle 10"/>
          <p:cNvSpPr>
            <a:spLocks noChangeArrowheads="1"/>
          </p:cNvSpPr>
          <p:nvPr/>
        </p:nvSpPr>
        <p:spPr bwMode="auto">
          <a:xfrm>
            <a:off x="2771775" y="4357688"/>
            <a:ext cx="9413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1200">
                <a:solidFill>
                  <a:srgbClr val="000000"/>
                </a:solidFill>
                <a:latin typeface="Times New Roman" pitchFamily="18" charset="0"/>
                <a:cs typeface="Times New Roman" pitchFamily="18" charset="0"/>
              </a:rPr>
              <a:t>　</a:t>
            </a:r>
            <a:r>
              <a:rPr lang="en-US" altLang="zh-TW" sz="3200">
                <a:solidFill>
                  <a:srgbClr val="000000"/>
                </a:solidFill>
                <a:latin typeface="Times New Roman" pitchFamily="18" charset="0"/>
                <a:cs typeface="Times New Roman" pitchFamily="18" charset="0"/>
              </a:rPr>
              <a:t>(C)</a:t>
            </a:r>
            <a:r>
              <a:rPr lang="en-US" altLang="zh-TW" sz="2000">
                <a:solidFill>
                  <a:srgbClr val="000000"/>
                </a:solidFill>
                <a:latin typeface="Times New Roman" pitchFamily="18" charset="0"/>
                <a:cs typeface="Times New Roman" pitchFamily="18" charset="0"/>
              </a:rPr>
              <a:t> </a:t>
            </a:r>
            <a:endParaRPr lang="en-US" altLang="zh-TW" sz="2000"/>
          </a:p>
        </p:txBody>
      </p:sp>
      <p:sp>
        <p:nvSpPr>
          <p:cNvPr id="57355" name="Rectangle 11"/>
          <p:cNvSpPr>
            <a:spLocks noChangeArrowheads="1"/>
          </p:cNvSpPr>
          <p:nvPr/>
        </p:nvSpPr>
        <p:spPr bwMode="auto">
          <a:xfrm>
            <a:off x="5435600" y="4284663"/>
            <a:ext cx="12557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3200">
                <a:solidFill>
                  <a:srgbClr val="000000"/>
                </a:solidFill>
                <a:latin typeface="Times New Roman" pitchFamily="18" charset="0"/>
                <a:cs typeface="Times New Roman" pitchFamily="18" charset="0"/>
              </a:rPr>
              <a:t>　</a:t>
            </a:r>
            <a:r>
              <a:rPr lang="en-US" altLang="zh-TW" sz="3200">
                <a:solidFill>
                  <a:srgbClr val="000000"/>
                </a:solidFill>
                <a:latin typeface="Times New Roman" pitchFamily="18" charset="0"/>
                <a:cs typeface="Times New Roman" pitchFamily="18" charset="0"/>
              </a:rPr>
              <a:t>(D) </a:t>
            </a:r>
            <a:endParaRPr lang="en-US" altLang="zh-TW" sz="3200"/>
          </a:p>
        </p:txBody>
      </p:sp>
      <p:sp>
        <p:nvSpPr>
          <p:cNvPr id="57356" name="Rectangle 12"/>
          <p:cNvSpPr>
            <a:spLocks noChangeArrowheads="1"/>
          </p:cNvSpPr>
          <p:nvPr/>
        </p:nvSpPr>
        <p:spPr bwMode="auto">
          <a:xfrm>
            <a:off x="1187450" y="5976938"/>
            <a:ext cx="1382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C</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7356">
                                            <p:txEl>
                                              <p:pRg st="0" end="0"/>
                                            </p:txEl>
                                          </p:spTgt>
                                        </p:tgtEl>
                                        <p:attrNameLst>
                                          <p:attrName>style.visibility</p:attrName>
                                        </p:attrNameLst>
                                      </p:cBhvr>
                                      <p:to>
                                        <p:strVal val="visible"/>
                                      </p:to>
                                    </p:set>
                                    <p:animEffect transition="in" filter="box(in)">
                                      <p:cBhvr>
                                        <p:cTn id="7" dur="500"/>
                                        <p:tgtEl>
                                          <p:spTgt spid="573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74638"/>
            <a:ext cx="8229600" cy="3586162"/>
          </a:xfrm>
        </p:spPr>
        <p:txBody>
          <a:bodyPr anchor="t"/>
          <a:lstStyle/>
          <a:p>
            <a:pPr marL="357188" indent="-357188" algn="l"/>
            <a:r>
              <a:rPr lang="en-US" altLang="zh-TW" sz="2800">
                <a:solidFill>
                  <a:srgbClr val="0066FF"/>
                </a:solidFill>
              </a:rPr>
              <a:t>105</a:t>
            </a:r>
            <a:r>
              <a:rPr lang="zh-TW" altLang="en-US" sz="2800">
                <a:latin typeface="標楷體" pitchFamily="65" charset="-120"/>
                <a:ea typeface="標楷體" pitchFamily="65" charset="-120"/>
              </a:rPr>
              <a:t>附圖為實驗室常見的二項器材，利用這二項器材可分別得知待測物的甲、乙二種性質，這二種性質在分類上分別屬於下列何者？</a:t>
            </a:r>
            <a:br>
              <a:rPr lang="zh-TW" altLang="en-US" sz="2800">
                <a:latin typeface="標楷體" pitchFamily="65" charset="-120"/>
                <a:ea typeface="標楷體" pitchFamily="65" charset="-120"/>
              </a:rPr>
            </a:br>
            <a:r>
              <a:rPr lang="en-US" altLang="zh-TW" sz="2800">
                <a:latin typeface="標楷體" pitchFamily="65" charset="-120"/>
                <a:ea typeface="標楷體" pitchFamily="65" charset="-120"/>
              </a:rPr>
              <a:t>(A)</a:t>
            </a:r>
            <a:r>
              <a:rPr lang="zh-TW" altLang="en-US" sz="2800">
                <a:latin typeface="標楷體" pitchFamily="65" charset="-120"/>
                <a:ea typeface="標楷體" pitchFamily="65" charset="-120"/>
              </a:rPr>
              <a:t>甲、乙均為物理性質</a:t>
            </a:r>
            <a:br>
              <a:rPr lang="zh-TW" altLang="en-US" sz="2800">
                <a:latin typeface="標楷體" pitchFamily="65" charset="-120"/>
                <a:ea typeface="標楷體" pitchFamily="65" charset="-120"/>
              </a:rPr>
            </a:br>
            <a:r>
              <a:rPr lang="en-US" altLang="zh-TW" sz="2800">
                <a:latin typeface="標楷體" pitchFamily="65" charset="-120"/>
                <a:ea typeface="標楷體" pitchFamily="65" charset="-120"/>
              </a:rPr>
              <a:t>(B)</a:t>
            </a:r>
            <a:r>
              <a:rPr lang="zh-TW" altLang="en-US" sz="2800">
                <a:latin typeface="標楷體" pitchFamily="65" charset="-120"/>
                <a:ea typeface="標楷體" pitchFamily="65" charset="-120"/>
              </a:rPr>
              <a:t>甲、乙均為化學性質</a:t>
            </a:r>
            <a:br>
              <a:rPr lang="zh-TW" altLang="en-US" sz="2800">
                <a:latin typeface="標楷體" pitchFamily="65" charset="-120"/>
                <a:ea typeface="標楷體" pitchFamily="65" charset="-120"/>
              </a:rPr>
            </a:br>
            <a:r>
              <a:rPr lang="en-US" altLang="zh-TW" sz="2800">
                <a:latin typeface="標楷體" pitchFamily="65" charset="-120"/>
                <a:ea typeface="標楷體" pitchFamily="65" charset="-120"/>
              </a:rPr>
              <a:t>(C)</a:t>
            </a:r>
            <a:r>
              <a:rPr lang="zh-TW" altLang="en-US" sz="2800">
                <a:latin typeface="標楷體" pitchFamily="65" charset="-120"/>
                <a:ea typeface="標楷體" pitchFamily="65" charset="-120"/>
              </a:rPr>
              <a:t>甲為物理性質、乙為化學性質</a:t>
            </a:r>
            <a:br>
              <a:rPr lang="zh-TW" altLang="en-US" sz="2800">
                <a:latin typeface="標楷體" pitchFamily="65" charset="-120"/>
                <a:ea typeface="標楷體" pitchFamily="65" charset="-120"/>
              </a:rPr>
            </a:br>
            <a:r>
              <a:rPr lang="en-US" altLang="zh-TW" sz="2800">
                <a:latin typeface="標楷體" pitchFamily="65" charset="-120"/>
                <a:ea typeface="標楷體" pitchFamily="65" charset="-120"/>
              </a:rPr>
              <a:t>(D)</a:t>
            </a:r>
            <a:r>
              <a:rPr lang="zh-TW" altLang="en-US" sz="2800">
                <a:latin typeface="標楷體" pitchFamily="65" charset="-120"/>
                <a:ea typeface="標楷體" pitchFamily="65" charset="-120"/>
              </a:rPr>
              <a:t>甲為化學性質、乙為物理性質</a:t>
            </a:r>
          </a:p>
        </p:txBody>
      </p:sp>
      <p:sp>
        <p:nvSpPr>
          <p:cNvPr id="58371" name="Rectangle 3"/>
          <p:cNvSpPr>
            <a:spLocks noGrp="1" noChangeArrowheads="1"/>
          </p:cNvSpPr>
          <p:nvPr>
            <p:ph type="body" idx="1"/>
          </p:nvPr>
        </p:nvSpPr>
        <p:spPr>
          <a:xfrm>
            <a:off x="7164388" y="5229225"/>
            <a:ext cx="1522412" cy="896938"/>
          </a:xfrm>
        </p:spPr>
        <p:txBody>
          <a:bodyPr/>
          <a:lstStyle/>
          <a:p>
            <a:pPr>
              <a:lnSpc>
                <a:spcPct val="90000"/>
              </a:lnSpc>
            </a:pPr>
            <a:r>
              <a:rPr lang="zh-TW" altLang="en-US" sz="2800"/>
              <a:t>答案：</a:t>
            </a:r>
            <a:r>
              <a:rPr lang="en-US" altLang="zh-TW" sz="2800"/>
              <a:t>A </a:t>
            </a:r>
          </a:p>
        </p:txBody>
      </p:sp>
      <p:pic>
        <p:nvPicPr>
          <p:cNvPr id="583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644900"/>
            <a:ext cx="5113338" cy="2719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blinds(horizontal)">
                                      <p:cBhvr>
                                        <p:cTn id="7" dur="500"/>
                                        <p:tgtEl>
                                          <p:spTgt spid="58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txBox="1">
            <a:spLocks/>
          </p:cNvSpPr>
          <p:nvPr/>
        </p:nvSpPr>
        <p:spPr>
          <a:xfrm>
            <a:off x="611560" y="188639"/>
            <a:ext cx="7772400" cy="2634419"/>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3200" b="1">
                <a:solidFill>
                  <a:srgbClr val="FF0000"/>
                </a:solidFill>
                <a:latin typeface="華康細黑體" panose="020B0309000000000000" pitchFamily="49" charset="-120"/>
                <a:ea typeface="華康細黑體" panose="020B0309000000000000" pitchFamily="49" charset="-120"/>
              </a:rPr>
              <a:t>107</a:t>
            </a:r>
            <a:r>
              <a:rPr kumimoji="0" lang="zh-TW" altLang="zh-TW" sz="3200" b="1">
                <a:latin typeface="華康細黑體" panose="020B0309000000000000" pitchFamily="49" charset="-120"/>
                <a:ea typeface="華康細黑體" panose="020B0309000000000000" pitchFamily="49" charset="-120"/>
              </a:rPr>
              <a:t>小瑩想以量筒量取</a:t>
            </a:r>
            <a:r>
              <a:rPr kumimoji="0" lang="en-US" altLang="zh-TW" sz="3200" b="1">
                <a:latin typeface="華康細黑體" panose="020B0309000000000000" pitchFamily="49" charset="-120"/>
                <a:ea typeface="華康細黑體" panose="020B0309000000000000" pitchFamily="49" charset="-120"/>
              </a:rPr>
              <a:t>30.0 mL</a:t>
            </a:r>
            <a:r>
              <a:rPr kumimoji="0" lang="zh-TW" altLang="zh-TW" sz="3200" b="1">
                <a:latin typeface="華康細黑體" panose="020B0309000000000000" pitchFamily="49" charset="-120"/>
                <a:ea typeface="華康細黑體" panose="020B0309000000000000" pitchFamily="49" charset="-120"/>
              </a:rPr>
              <a:t>的溶液，附圖虛線箭頭所指的位置為量筒中目前已量取的溶液體積。小瑩使用下列哪一種器材裝取溶液後，再加入量筒內，最能避免體積超出</a:t>
            </a:r>
            <a:r>
              <a:rPr kumimoji="0" lang="en-US" altLang="zh-TW" sz="3200" b="1">
                <a:latin typeface="華康細黑體" panose="020B0309000000000000" pitchFamily="49" charset="-120"/>
                <a:ea typeface="華康細黑體" panose="020B0309000000000000" pitchFamily="49" charset="-120"/>
              </a:rPr>
              <a:t>30.0 mL</a:t>
            </a:r>
            <a:r>
              <a:rPr kumimoji="0" lang="zh-TW" altLang="zh-TW" sz="3200" b="1">
                <a:latin typeface="華康細黑體" panose="020B0309000000000000" pitchFamily="49" charset="-120"/>
                <a:ea typeface="華康細黑體" panose="020B0309000000000000" pitchFamily="49" charset="-120"/>
              </a:rPr>
              <a:t>？</a:t>
            </a:r>
            <a:r>
              <a:rPr kumimoji="0" lang="en-US" altLang="zh-TW" sz="2400" b="1">
                <a:latin typeface="華康細黑體" panose="020B0309000000000000" pitchFamily="49" charset="-120"/>
                <a:ea typeface="華康細黑體" panose="020B0309000000000000" pitchFamily="49" charset="-120"/>
              </a:rPr>
              <a:t/>
            </a:r>
            <a:br>
              <a:rPr kumimoji="0" lang="en-US" altLang="zh-TW" sz="2400" b="1">
                <a:latin typeface="華康細黑體" panose="020B0309000000000000" pitchFamily="49" charset="-120"/>
                <a:ea typeface="華康細黑體" panose="020B0309000000000000" pitchFamily="49" charset="-120"/>
              </a:rPr>
            </a:br>
            <a:endParaRPr kumimoji="0" lang="zh-TW" altLang="en-US" sz="2400" b="1" dirty="0">
              <a:latin typeface="華康細黑體" panose="020B0309000000000000" pitchFamily="49" charset="-120"/>
              <a:ea typeface="華康細黑體" panose="020B0309000000000000" pitchFamily="49" charset="-120"/>
            </a:endParaRPr>
          </a:p>
        </p:txBody>
      </p:sp>
      <p:pic>
        <p:nvPicPr>
          <p:cNvPr id="10" name="圖片 9" descr="Y8ML7A0-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848" y="2666437"/>
            <a:ext cx="1368152" cy="2461227"/>
          </a:xfrm>
          <a:prstGeom prst="rect">
            <a:avLst/>
          </a:prstGeom>
          <a:noFill/>
          <a:ln>
            <a:noFill/>
          </a:ln>
        </p:spPr>
      </p:pic>
      <p:sp>
        <p:nvSpPr>
          <p:cNvPr id="11" name="文字方塊 10"/>
          <p:cNvSpPr txBox="1"/>
          <p:nvPr/>
        </p:nvSpPr>
        <p:spPr>
          <a:xfrm>
            <a:off x="1772072" y="4949552"/>
            <a:ext cx="4968552" cy="369332"/>
          </a:xfrm>
          <a:prstGeom prst="rect">
            <a:avLst/>
          </a:prstGeom>
          <a:noFill/>
        </p:spPr>
        <p:txBody>
          <a:bodyPr wrap="square" rtlCol="0">
            <a:spAutoFit/>
          </a:bodyPr>
          <a:lstStyle/>
          <a:p>
            <a:pPr fontAlgn="auto">
              <a:spcBef>
                <a:spcPts val="0"/>
              </a:spcBef>
              <a:spcAft>
                <a:spcPts val="0"/>
              </a:spcAft>
            </a:pPr>
            <a:endParaRPr kumimoji="0" lang="zh-TW" altLang="en-US" dirty="0">
              <a:solidFill>
                <a:prstClr val="black"/>
              </a:solidFill>
              <a:latin typeface="Calibri"/>
              <a:ea typeface="新細明體"/>
            </a:endParaRPr>
          </a:p>
        </p:txBody>
      </p:sp>
      <p:sp>
        <p:nvSpPr>
          <p:cNvPr id="12" name="矩形 11"/>
          <p:cNvSpPr/>
          <p:nvPr/>
        </p:nvSpPr>
        <p:spPr>
          <a:xfrm>
            <a:off x="2339752" y="5334450"/>
            <a:ext cx="5688632" cy="1200329"/>
          </a:xfrm>
          <a:prstGeom prst="rect">
            <a:avLst/>
          </a:prstGeom>
        </p:spPr>
        <p:txBody>
          <a:bodyPr wrap="square">
            <a:spAutoFit/>
          </a:bodyPr>
          <a:lstStyle/>
          <a:p>
            <a:pPr fontAlgn="auto">
              <a:spcBef>
                <a:spcPts val="0"/>
              </a:spcBef>
              <a:spcAft>
                <a:spcPts val="0"/>
              </a:spcAft>
            </a:pPr>
            <a:r>
              <a:rPr kumimoji="0" lang="zh-TW" altLang="zh-TW" sz="2400" kern="100" dirty="0">
                <a:solidFill>
                  <a:srgbClr val="FF0000"/>
                </a:solidFill>
                <a:latin typeface="Calibri"/>
                <a:ea typeface="標楷體"/>
                <a:cs typeface="Times New Roman"/>
              </a:rPr>
              <a:t>答案：</a:t>
            </a:r>
            <a:r>
              <a:rPr kumimoji="0" lang="en-US" altLang="zh-TW" sz="2400" kern="100" dirty="0">
                <a:solidFill>
                  <a:srgbClr val="FF0000"/>
                </a:solidFill>
                <a:latin typeface="Calibri"/>
                <a:ea typeface="新細明體"/>
                <a:cs typeface="Times New Roman"/>
              </a:rPr>
              <a:t>(A)</a:t>
            </a:r>
            <a:endParaRPr kumimoji="0" lang="zh-TW" altLang="zh-TW" sz="2400" kern="100" dirty="0">
              <a:solidFill>
                <a:prstClr val="black"/>
              </a:solidFill>
              <a:latin typeface="Calibri"/>
              <a:ea typeface="新細明體"/>
              <a:cs typeface="Times New Roman"/>
            </a:endParaRPr>
          </a:p>
          <a:p>
            <a:pPr fontAlgn="auto">
              <a:spcBef>
                <a:spcPts val="0"/>
              </a:spcBef>
              <a:spcAft>
                <a:spcPts val="0"/>
              </a:spcAft>
            </a:pPr>
            <a:r>
              <a:rPr kumimoji="0" lang="zh-TW" altLang="zh-TW" sz="2400" kern="100" dirty="0">
                <a:solidFill>
                  <a:srgbClr val="0000FF"/>
                </a:solidFill>
                <a:latin typeface="Calibri"/>
                <a:ea typeface="標楷體"/>
                <a:cs typeface="Times New Roman"/>
              </a:rPr>
              <a:t>解析：</a:t>
            </a:r>
            <a:r>
              <a:rPr kumimoji="0" lang="zh-TW" altLang="zh-TW" sz="2400" kern="100" dirty="0">
                <a:solidFill>
                  <a:srgbClr val="0000FF"/>
                </a:solidFill>
                <a:latin typeface="Calibri"/>
                <a:ea typeface="新細明體"/>
                <a:cs typeface="Times New Roman"/>
              </a:rPr>
              <a:t>用滴管滴入，一次的量最少，可以量得最準確。</a:t>
            </a:r>
            <a:endParaRPr kumimoji="0" lang="zh-TW" altLang="en-US" sz="2400" dirty="0">
              <a:solidFill>
                <a:prstClr val="black"/>
              </a:solidFill>
              <a:latin typeface="Calibri"/>
              <a:ea typeface="新細明體"/>
            </a:endParaRPr>
          </a:p>
        </p:txBody>
      </p:sp>
      <p:pic>
        <p:nvPicPr>
          <p:cNvPr id="13" name="圖片 12" descr="Y8ML7A0-1a"/>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58733">
            <a:off x="2117538" y="2853529"/>
            <a:ext cx="936104" cy="1909936"/>
          </a:xfrm>
          <a:prstGeom prst="rect">
            <a:avLst/>
          </a:prstGeom>
          <a:noFill/>
          <a:ln>
            <a:noFill/>
          </a:ln>
        </p:spPr>
      </p:pic>
      <p:pic>
        <p:nvPicPr>
          <p:cNvPr id="14" name="圖片 13" descr="Y8ML7A0-1b"/>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3403" y="2666437"/>
            <a:ext cx="360039" cy="2232247"/>
          </a:xfrm>
          <a:prstGeom prst="rect">
            <a:avLst/>
          </a:prstGeom>
          <a:noFill/>
          <a:ln>
            <a:noFill/>
          </a:ln>
        </p:spPr>
      </p:pic>
      <p:pic>
        <p:nvPicPr>
          <p:cNvPr id="15" name="圖片 14" descr="Y8ML7A0-1c"/>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153079"/>
            <a:ext cx="1342628" cy="1826493"/>
          </a:xfrm>
          <a:prstGeom prst="rect">
            <a:avLst/>
          </a:prstGeom>
          <a:noFill/>
          <a:ln>
            <a:noFill/>
          </a:ln>
        </p:spPr>
      </p:pic>
      <p:pic>
        <p:nvPicPr>
          <p:cNvPr id="16" name="圖片 15" descr="Y8ML7A0-1d"/>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0624" y="3218356"/>
            <a:ext cx="1386954" cy="1695938"/>
          </a:xfrm>
          <a:prstGeom prst="rect">
            <a:avLst/>
          </a:prstGeom>
          <a:noFill/>
          <a:ln>
            <a:noFill/>
          </a:ln>
        </p:spPr>
      </p:pic>
    </p:spTree>
    <p:extLst>
      <p:ext uri="{BB962C8B-B14F-4D97-AF65-F5344CB8AC3E}">
        <p14:creationId xmlns:p14="http://schemas.microsoft.com/office/powerpoint/2010/main" val="378745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5076056" y="4149080"/>
            <a:ext cx="3312368" cy="923330"/>
          </a:xfrm>
          <a:prstGeom prst="rect">
            <a:avLst/>
          </a:prstGeom>
          <a:noFill/>
        </p:spPr>
        <p:txBody>
          <a:bodyPr wrap="square" rtlCol="0">
            <a:spAutoFit/>
          </a:bodyPr>
          <a:lstStyle/>
          <a:p>
            <a:pPr>
              <a:spcAft>
                <a:spcPts val="0"/>
              </a:spcAft>
              <a:tabLst>
                <a:tab pos="647700" algn="l"/>
              </a:tabLst>
            </a:pPr>
            <a:r>
              <a:rPr lang="zh-TW" altLang="zh-TW" kern="100" dirty="0">
                <a:solidFill>
                  <a:srgbClr val="FF0000"/>
                </a:solidFill>
                <a:ea typeface="標楷體"/>
                <a:cs typeface="Times New Roman"/>
              </a:rPr>
              <a:t>答案：</a:t>
            </a:r>
            <a:r>
              <a:rPr lang="en-US" altLang="zh-TW" kern="100" dirty="0">
                <a:solidFill>
                  <a:srgbClr val="FF0000"/>
                </a:solidFill>
                <a:cs typeface="Times New Roman"/>
              </a:rPr>
              <a:t>(A)</a:t>
            </a:r>
            <a:endParaRPr lang="zh-TW" altLang="zh-TW" kern="100" dirty="0">
              <a:cs typeface="Times New Roman"/>
            </a:endParaRPr>
          </a:p>
          <a:p>
            <a:r>
              <a:rPr lang="zh-TW" altLang="zh-TW" kern="100" dirty="0">
                <a:solidFill>
                  <a:srgbClr val="0000FF"/>
                </a:solidFill>
                <a:effectLst/>
                <a:ea typeface="標楷體"/>
                <a:cs typeface="Times New Roman"/>
              </a:rPr>
              <a:t>解析：</a:t>
            </a:r>
            <a:r>
              <a:rPr lang="zh-TW" altLang="zh-TW" kern="100" dirty="0">
                <a:solidFill>
                  <a:srgbClr val="0000FF"/>
                </a:solidFill>
                <a:cs typeface="Times New Roman"/>
              </a:rPr>
              <a:t>漏斗開口最大，而且能讓液體流入燒杯中。</a:t>
            </a:r>
            <a:endParaRPr lang="zh-TW" altLang="en-US" dirty="0"/>
          </a:p>
        </p:txBody>
      </p:sp>
      <p:sp>
        <p:nvSpPr>
          <p:cNvPr id="5" name="矩形 4"/>
          <p:cNvSpPr/>
          <p:nvPr/>
        </p:nvSpPr>
        <p:spPr>
          <a:xfrm>
            <a:off x="323528" y="476672"/>
            <a:ext cx="8136904" cy="1569660"/>
          </a:xfrm>
          <a:prstGeom prst="rect">
            <a:avLst/>
          </a:prstGeom>
        </p:spPr>
        <p:txBody>
          <a:bodyPr wrap="square">
            <a:spAutoFit/>
          </a:bodyPr>
          <a:lstStyle/>
          <a:p>
            <a:r>
              <a:rPr lang="en-US" altLang="zh-TW" sz="3200" dirty="0">
                <a:solidFill>
                  <a:srgbClr val="FF0000"/>
                </a:solidFill>
                <a:latin typeface="華康粗黑體" panose="020B0709000000000000" pitchFamily="49" charset="-120"/>
                <a:ea typeface="華康粗黑體" panose="020B0709000000000000" pitchFamily="49" charset="-120"/>
              </a:rPr>
              <a:t>109</a:t>
            </a:r>
            <a:r>
              <a:rPr lang="zh-TW" altLang="en-US" sz="3200" dirty="0">
                <a:latin typeface="華康粗黑體" panose="020B0709000000000000" pitchFamily="49" charset="-120"/>
                <a:ea typeface="華康粗黑體" panose="020B0709000000000000" pitchFamily="49" charset="-120"/>
              </a:rPr>
              <a:t>如附圖所示，美美想把燒杯中的液體倒入滴定管中，她搭配下列哪一項器材來使用，最適合且最能避免在傾倒液體時灑出？</a:t>
            </a:r>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204864"/>
            <a:ext cx="8136903"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750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323849" y="549275"/>
            <a:ext cx="8429625" cy="2259080"/>
          </a:xfrm>
          <a:prstGeom prst="rect">
            <a:avLst/>
          </a:prstGeom>
          <a:noFill/>
          <a:ln w="9525">
            <a:noFill/>
            <a:miter lim="800000"/>
            <a:headEnd/>
            <a:tailEnd/>
          </a:ln>
        </p:spPr>
        <p:txBody>
          <a:bodyPr wrap="square">
            <a:spAutoFit/>
          </a:bodyPr>
          <a:lstStyle/>
          <a:p>
            <a:pPr marL="450850" indent="-450850" algn="just">
              <a:lnSpc>
                <a:spcPct val="110000"/>
              </a:lnSpc>
            </a:pPr>
            <a:r>
              <a:rPr lang="en-US" sz="2800" b="0" dirty="0">
                <a:solidFill>
                  <a:srgbClr val="FF0000"/>
                </a:solidFill>
                <a:latin typeface="+mn-lt"/>
              </a:rPr>
              <a:t>110</a:t>
            </a:r>
            <a:r>
              <a:rPr lang="en-US" sz="3200" b="0" dirty="0">
                <a:latin typeface="+mn-lt"/>
              </a:rPr>
              <a:t>.	</a:t>
            </a:r>
            <a:r>
              <a:rPr lang="zh-TW" altLang="en-US" sz="3200" b="0" dirty="0">
                <a:latin typeface="+mn-lt"/>
              </a:rPr>
              <a:t>表</a:t>
            </a:r>
            <a:r>
              <a:rPr lang="en-US" altLang="zh-TW" sz="3200" b="0" dirty="0">
                <a:latin typeface="+mn-lt"/>
              </a:rPr>
              <a:t>(</a:t>
            </a:r>
            <a:r>
              <a:rPr lang="zh-TW" altLang="en-US" sz="3200" b="0" dirty="0">
                <a:latin typeface="+mn-lt"/>
              </a:rPr>
              <a:t>一</a:t>
            </a:r>
            <a:r>
              <a:rPr lang="en-US" altLang="zh-TW" sz="3200" b="0" dirty="0">
                <a:latin typeface="+mn-lt"/>
              </a:rPr>
              <a:t>)</a:t>
            </a:r>
            <a:r>
              <a:rPr lang="zh-TW" altLang="en-US" sz="3200" b="0" dirty="0">
                <a:latin typeface="+mn-lt"/>
              </a:rPr>
              <a:t>為</a:t>
            </a:r>
            <a:r>
              <a:rPr lang="zh-TW" altLang="en-US" sz="3200" b="0" u="sng" dirty="0">
                <a:latin typeface="+mn-lt"/>
              </a:rPr>
              <a:t>阿梅</a:t>
            </a:r>
            <a:r>
              <a:rPr lang="zh-TW" altLang="en-US" sz="3200" b="0" dirty="0">
                <a:latin typeface="+mn-lt"/>
              </a:rPr>
              <a:t>整理的甲、乙二項使用上皿天平時的注意事項及其對應原因，關於其對應原因是否合理，下列敘述何者正確？</a:t>
            </a:r>
            <a:endParaRPr lang="en-US" altLang="zh-TW" sz="3200" b="0" dirty="0">
              <a:latin typeface="+mn-lt"/>
            </a:endParaRPr>
          </a:p>
          <a:p>
            <a:pPr marL="450850" indent="-450850" algn="ctr">
              <a:lnSpc>
                <a:spcPct val="110000"/>
              </a:lnSpc>
            </a:pPr>
            <a:r>
              <a:rPr lang="zh-TW" altLang="en-US" sz="3200" b="0" dirty="0">
                <a:latin typeface="+mn-lt"/>
              </a:rPr>
              <a:t>表</a:t>
            </a:r>
            <a:r>
              <a:rPr lang="en-US" altLang="zh-TW" sz="3200" b="0" dirty="0">
                <a:latin typeface="+mn-lt"/>
              </a:rPr>
              <a:t>(</a:t>
            </a:r>
            <a:r>
              <a:rPr lang="zh-TW" altLang="en-US" sz="3200" b="0" dirty="0">
                <a:latin typeface="+mn-lt"/>
              </a:rPr>
              <a:t>一</a:t>
            </a:r>
            <a:r>
              <a:rPr lang="en-US" altLang="zh-TW" sz="3200" b="0" dirty="0">
                <a:latin typeface="+mn-lt"/>
              </a:rPr>
              <a:t>)</a:t>
            </a:r>
            <a:endParaRPr lang="zh-TW" altLang="en-US" sz="3200" b="0" dirty="0">
              <a:latin typeface="+mn-lt"/>
            </a:endParaRPr>
          </a:p>
        </p:txBody>
      </p:sp>
      <p:graphicFrame>
        <p:nvGraphicFramePr>
          <p:cNvPr id="3" name="表格 2"/>
          <p:cNvGraphicFramePr>
            <a:graphicFrameLocks noGrp="1"/>
          </p:cNvGraphicFramePr>
          <p:nvPr>
            <p:extLst>
              <p:ext uri="{D42A27DB-BD31-4B8C-83A1-F6EECF244321}">
                <p14:modId xmlns:p14="http://schemas.microsoft.com/office/powerpoint/2010/main" val="762031686"/>
              </p:ext>
            </p:extLst>
          </p:nvPr>
        </p:nvGraphicFramePr>
        <p:xfrm>
          <a:off x="929102" y="2723868"/>
          <a:ext cx="7735926" cy="2566416"/>
        </p:xfrm>
        <a:graphic>
          <a:graphicData uri="http://schemas.openxmlformats.org/drawingml/2006/table">
            <a:tbl>
              <a:tblPr firstRow="1" bandRow="1">
                <a:tableStyleId>{5C22544A-7EE6-4342-B048-85BDC9FD1C3A}</a:tableStyleId>
              </a:tblPr>
              <a:tblGrid>
                <a:gridCol w="671098">
                  <a:extLst>
                    <a:ext uri="{9D8B030D-6E8A-4147-A177-3AD203B41FA5}">
                      <a16:colId xmlns="" xmlns:a16="http://schemas.microsoft.com/office/drawing/2014/main" val="20000"/>
                    </a:ext>
                  </a:extLst>
                </a:gridCol>
                <a:gridCol w="3722914">
                  <a:extLst>
                    <a:ext uri="{9D8B030D-6E8A-4147-A177-3AD203B41FA5}">
                      <a16:colId xmlns="" xmlns:a16="http://schemas.microsoft.com/office/drawing/2014/main" val="20001"/>
                    </a:ext>
                  </a:extLst>
                </a:gridCol>
                <a:gridCol w="3341914">
                  <a:extLst>
                    <a:ext uri="{9D8B030D-6E8A-4147-A177-3AD203B41FA5}">
                      <a16:colId xmlns="" xmlns:a16="http://schemas.microsoft.com/office/drawing/2014/main" val="20002"/>
                    </a:ext>
                  </a:extLst>
                </a:gridCol>
              </a:tblGrid>
              <a:tr h="0">
                <a:tc>
                  <a:txBody>
                    <a:bodyPr/>
                    <a:lstStyle/>
                    <a:p>
                      <a:pPr marL="0" algn="ctr" defTabSz="914400" rtl="0" eaLnBrk="1" latinLnBrk="0" hangingPunct="1"/>
                      <a:endParaRPr kumimoji="1" lang="zh-TW" altLang="en-US" sz="2800" b="0" kern="1200">
                        <a:solidFill>
                          <a:schemeClr val="tx1"/>
                        </a:solidFill>
                        <a:latin typeface="+mn-lt"/>
                        <a:ea typeface="標楷體" pitchFamily="65" charset="-120"/>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注意事項</a:t>
                      </a: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對應原因</a:t>
                      </a: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22563">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甲</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just" defTabSz="914400" rtl="0" eaLnBrk="1" latinLnBrk="0" hangingPunct="1">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測量物品前，應做好歸零動作再測量</a:t>
                      </a: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just" defTabSz="914400" rtl="0" eaLnBrk="1" latinLnBrk="0" hangingPunct="1">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可減少測量質量時的誤差</a:t>
                      </a: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22563">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乙</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just" defTabSz="914400" rtl="0" eaLnBrk="1" latinLnBrk="0" hangingPunct="1">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拿取砝碼時不可用手拿取，應用砝碼夾拿取</a:t>
                      </a: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just" defTabSz="914400" rtl="0" eaLnBrk="1" latinLnBrk="0" hangingPunct="1">
                        <a:lnSpc>
                          <a:spcPct val="120000"/>
                        </a:lnSpc>
                        <a:spcAft>
                          <a:spcPts val="0"/>
                        </a:spcAft>
                        <a:tabLst>
                          <a:tab pos="684530" algn="r"/>
                          <a:tab pos="1431290" algn="l"/>
                          <a:tab pos="2302510" algn="l"/>
                          <a:tab pos="3182620" algn="l"/>
                        </a:tabLst>
                      </a:pPr>
                      <a:r>
                        <a:rPr kumimoji="1" lang="zh-TW" sz="2800" b="0" i="0" kern="1200">
                          <a:solidFill>
                            <a:schemeClr val="tx1"/>
                          </a:solidFill>
                          <a:latin typeface="+mn-lt"/>
                          <a:ea typeface="標楷體" pitchFamily="65" charset="-120"/>
                          <a:cs typeface="+mn-cs"/>
                        </a:rPr>
                        <a:t>可減少砝碼生鏽的機會</a:t>
                      </a:r>
                    </a:p>
                  </a:txBody>
                  <a:tcPr marL="68580" marR="68580"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724592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838200" y="549275"/>
            <a:ext cx="7915274" cy="2259080"/>
          </a:xfrm>
          <a:prstGeom prst="rect">
            <a:avLst/>
          </a:prstGeom>
          <a:noFill/>
          <a:ln w="9525">
            <a:noFill/>
            <a:miter lim="800000"/>
            <a:headEnd/>
            <a:tailEnd/>
          </a:ln>
        </p:spPr>
        <p:txBody>
          <a:bodyPr wrap="square">
            <a:spAutoFit/>
          </a:bodyPr>
          <a:lstStyle/>
          <a:p>
            <a:pPr algn="just">
              <a:lnSpc>
                <a:spcPct val="110000"/>
              </a:lnSpc>
            </a:pPr>
            <a:r>
              <a:rPr lang="en-US" altLang="zh-TW" sz="3200" b="0">
                <a:latin typeface="+mn-lt"/>
              </a:rPr>
              <a:t>(A)</a:t>
            </a:r>
            <a:r>
              <a:rPr lang="zh-TW" altLang="en-US" sz="3200" b="0">
                <a:latin typeface="+mn-lt"/>
              </a:rPr>
              <a:t>兩者皆合理</a:t>
            </a:r>
          </a:p>
          <a:p>
            <a:pPr algn="just">
              <a:lnSpc>
                <a:spcPct val="110000"/>
              </a:lnSpc>
            </a:pPr>
            <a:r>
              <a:rPr lang="en-US" altLang="zh-TW" sz="3200" b="0">
                <a:latin typeface="+mn-lt"/>
              </a:rPr>
              <a:t>(B)</a:t>
            </a:r>
            <a:r>
              <a:rPr lang="zh-TW" altLang="en-US" sz="3200" b="0">
                <a:latin typeface="+mn-lt"/>
              </a:rPr>
              <a:t>兩者皆不合理</a:t>
            </a:r>
          </a:p>
          <a:p>
            <a:pPr algn="just">
              <a:lnSpc>
                <a:spcPct val="110000"/>
              </a:lnSpc>
            </a:pPr>
            <a:r>
              <a:rPr lang="en-US" altLang="zh-TW" sz="3200" b="0">
                <a:latin typeface="+mn-lt"/>
              </a:rPr>
              <a:t>(C)</a:t>
            </a:r>
            <a:r>
              <a:rPr lang="zh-TW" altLang="en-US" sz="3200" b="0">
                <a:latin typeface="+mn-lt"/>
              </a:rPr>
              <a:t>甲合理，乙不合理</a:t>
            </a:r>
          </a:p>
          <a:p>
            <a:pPr algn="just">
              <a:lnSpc>
                <a:spcPct val="110000"/>
              </a:lnSpc>
            </a:pPr>
            <a:r>
              <a:rPr lang="en-US" altLang="zh-TW" sz="3200" b="0">
                <a:latin typeface="+mn-lt"/>
              </a:rPr>
              <a:t>(D)</a:t>
            </a:r>
            <a:r>
              <a:rPr lang="zh-TW" altLang="en-US" sz="3200" b="0">
                <a:latin typeface="+mn-lt"/>
              </a:rPr>
              <a:t>甲不合理，乙合理</a:t>
            </a:r>
          </a:p>
        </p:txBody>
      </p:sp>
    </p:spTree>
    <p:extLst>
      <p:ext uri="{BB962C8B-B14F-4D97-AF65-F5344CB8AC3E}">
        <p14:creationId xmlns:p14="http://schemas.microsoft.com/office/powerpoint/2010/main" val="1188028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body" idx="1"/>
          </p:nvPr>
        </p:nvSpPr>
        <p:spPr>
          <a:xfrm>
            <a:off x="539750" y="476250"/>
            <a:ext cx="8229600" cy="3240088"/>
          </a:xfrm>
        </p:spPr>
        <p:txBody>
          <a:bodyPr/>
          <a:lstStyle/>
          <a:p>
            <a:r>
              <a:rPr lang="zh-TW" altLang="en-US" sz="2400">
                <a:solidFill>
                  <a:srgbClr val="0066FF"/>
                </a:solidFill>
                <a:ea typeface="華康魏碑體" pitchFamily="65" charset="-120"/>
              </a:rPr>
              <a:t>特招</a:t>
            </a:r>
          </a:p>
          <a:p>
            <a:r>
              <a:rPr lang="zh-TW" altLang="en-US" sz="2400">
                <a:latin typeface="標楷體" pitchFamily="65" charset="-120"/>
                <a:ea typeface="標楷體" pitchFamily="65" charset="-120"/>
              </a:rPr>
              <a:t>有甲、乙、丙三個大小不同、材質相同的均勻實心正立方體，取一已歸零的天平分別進行附表中的三組測量，每組天平測量均達到靜止水平平衡。已知乙的邊長為 </a:t>
            </a:r>
            <a:r>
              <a:rPr lang="en-US" altLang="zh-TW" sz="2400">
                <a:latin typeface="標楷體" pitchFamily="65" charset="-120"/>
                <a:ea typeface="標楷體" pitchFamily="65" charset="-120"/>
              </a:rPr>
              <a:t>1 cm</a:t>
            </a:r>
            <a:r>
              <a:rPr lang="zh-TW" altLang="en-US" sz="2400">
                <a:latin typeface="標楷體" pitchFamily="65" charset="-120"/>
                <a:ea typeface="標楷體" pitchFamily="65" charset="-120"/>
              </a:rPr>
              <a:t>，由上述資訊判斷甲、丙的邊長分別為多少？</a:t>
            </a:r>
            <a:br>
              <a:rPr lang="zh-TW" altLang="en-US" sz="2400">
                <a:latin typeface="標楷體" pitchFamily="65" charset="-120"/>
                <a:ea typeface="標楷體" pitchFamily="65" charset="-120"/>
              </a:rPr>
            </a:br>
            <a:r>
              <a:rPr lang="en-US" altLang="zh-TW" sz="2400">
                <a:latin typeface="標楷體" pitchFamily="65" charset="-120"/>
                <a:ea typeface="標楷體" pitchFamily="65" charset="-120"/>
              </a:rPr>
              <a:t>(A)</a:t>
            </a:r>
            <a:r>
              <a:rPr lang="zh-TW" altLang="en-US" sz="2400">
                <a:latin typeface="標楷體" pitchFamily="65" charset="-120"/>
                <a:ea typeface="標楷體" pitchFamily="65" charset="-120"/>
              </a:rPr>
              <a:t>甲：</a:t>
            </a:r>
            <a:r>
              <a:rPr lang="en-US" altLang="zh-TW" sz="2400">
                <a:latin typeface="標楷體" pitchFamily="65" charset="-120"/>
                <a:ea typeface="標楷體" pitchFamily="65" charset="-120"/>
              </a:rPr>
              <a:t>2 cm</a:t>
            </a:r>
            <a:r>
              <a:rPr lang="zh-TW" altLang="en-US" sz="2400">
                <a:latin typeface="標楷體" pitchFamily="65" charset="-120"/>
                <a:ea typeface="標楷體" pitchFamily="65" charset="-120"/>
              </a:rPr>
              <a:t>，丙：</a:t>
            </a:r>
            <a:r>
              <a:rPr lang="en-US" altLang="zh-TW" sz="2400">
                <a:latin typeface="標楷體" pitchFamily="65" charset="-120"/>
                <a:ea typeface="標楷體" pitchFamily="65" charset="-120"/>
              </a:rPr>
              <a:t>5 cm</a:t>
            </a:r>
            <a:r>
              <a:rPr lang="zh-TW" altLang="en-US" sz="2400">
                <a:latin typeface="標楷體" pitchFamily="65" charset="-120"/>
                <a:ea typeface="標楷體" pitchFamily="65" charset="-120"/>
              </a:rPr>
              <a:t>　    </a:t>
            </a:r>
            <a:r>
              <a:rPr lang="en-US" altLang="zh-TW" sz="2400">
                <a:latin typeface="標楷體" pitchFamily="65" charset="-120"/>
                <a:ea typeface="標楷體" pitchFamily="65" charset="-120"/>
              </a:rPr>
              <a:t>(B)</a:t>
            </a:r>
            <a:r>
              <a:rPr lang="zh-TW" altLang="en-US" sz="2400">
                <a:latin typeface="標楷體" pitchFamily="65" charset="-120"/>
                <a:ea typeface="標楷體" pitchFamily="65" charset="-120"/>
              </a:rPr>
              <a:t>甲：</a:t>
            </a:r>
            <a:r>
              <a:rPr lang="en-US" altLang="zh-TW" sz="2400">
                <a:latin typeface="標楷體" pitchFamily="65" charset="-120"/>
                <a:ea typeface="標楷體" pitchFamily="65" charset="-120"/>
              </a:rPr>
              <a:t>3 cm</a:t>
            </a:r>
            <a:r>
              <a:rPr lang="zh-TW" altLang="en-US" sz="2400">
                <a:latin typeface="標楷體" pitchFamily="65" charset="-120"/>
                <a:ea typeface="標楷體" pitchFamily="65" charset="-120"/>
              </a:rPr>
              <a:t>，丙：</a:t>
            </a:r>
            <a:r>
              <a:rPr lang="en-US" altLang="zh-TW" sz="2400">
                <a:latin typeface="標楷體" pitchFamily="65" charset="-120"/>
                <a:ea typeface="標楷體" pitchFamily="65" charset="-120"/>
              </a:rPr>
              <a:t>4 cm</a:t>
            </a:r>
            <a:br>
              <a:rPr lang="en-US" altLang="zh-TW" sz="2400">
                <a:latin typeface="標楷體" pitchFamily="65" charset="-120"/>
                <a:ea typeface="標楷體" pitchFamily="65" charset="-120"/>
              </a:rPr>
            </a:br>
            <a:r>
              <a:rPr lang="en-US" altLang="zh-TW" sz="2400">
                <a:latin typeface="標楷體" pitchFamily="65" charset="-120"/>
                <a:ea typeface="標楷體" pitchFamily="65" charset="-120"/>
              </a:rPr>
              <a:t>(C)</a:t>
            </a:r>
            <a:r>
              <a:rPr lang="zh-TW" altLang="en-US" sz="2400">
                <a:latin typeface="標楷體" pitchFamily="65" charset="-120"/>
                <a:ea typeface="標楷體" pitchFamily="65" charset="-120"/>
              </a:rPr>
              <a:t>甲：</a:t>
            </a:r>
            <a:r>
              <a:rPr lang="en-US" altLang="zh-TW" sz="2400">
                <a:latin typeface="標楷體" pitchFamily="65" charset="-120"/>
                <a:ea typeface="標楷體" pitchFamily="65" charset="-120"/>
              </a:rPr>
              <a:t>8 cm</a:t>
            </a:r>
            <a:r>
              <a:rPr lang="zh-TW" altLang="en-US" sz="2400">
                <a:latin typeface="標楷體" pitchFamily="65" charset="-120"/>
                <a:ea typeface="標楷體" pitchFamily="65" charset="-120"/>
              </a:rPr>
              <a:t>，丙：</a:t>
            </a:r>
            <a:r>
              <a:rPr lang="en-US" altLang="zh-TW" sz="2400">
                <a:latin typeface="標楷體" pitchFamily="65" charset="-120"/>
                <a:ea typeface="標楷體" pitchFamily="65" charset="-120"/>
              </a:rPr>
              <a:t>125 cm</a:t>
            </a:r>
            <a:r>
              <a:rPr lang="zh-TW" altLang="en-US" sz="2400">
                <a:latin typeface="標楷體" pitchFamily="65" charset="-120"/>
                <a:ea typeface="標楷體" pitchFamily="65" charset="-120"/>
              </a:rPr>
              <a:t>　</a:t>
            </a:r>
            <a:r>
              <a:rPr lang="en-US" altLang="zh-TW" sz="2400">
                <a:latin typeface="標楷體" pitchFamily="65" charset="-120"/>
                <a:ea typeface="標楷體" pitchFamily="65" charset="-120"/>
              </a:rPr>
              <a:t>(D)</a:t>
            </a:r>
            <a:r>
              <a:rPr lang="zh-TW" altLang="en-US" sz="2400">
                <a:latin typeface="標楷體" pitchFamily="65" charset="-120"/>
                <a:ea typeface="標楷體" pitchFamily="65" charset="-120"/>
              </a:rPr>
              <a:t>甲：</a:t>
            </a:r>
            <a:r>
              <a:rPr lang="en-US" altLang="zh-TW" sz="2400">
                <a:latin typeface="標楷體" pitchFamily="65" charset="-120"/>
                <a:ea typeface="標楷體" pitchFamily="65" charset="-120"/>
              </a:rPr>
              <a:t>27 cm</a:t>
            </a:r>
            <a:r>
              <a:rPr lang="zh-TW" altLang="en-US" sz="2400">
                <a:latin typeface="標楷體" pitchFamily="65" charset="-120"/>
                <a:ea typeface="標楷體" pitchFamily="65" charset="-120"/>
              </a:rPr>
              <a:t>，丙：</a:t>
            </a:r>
            <a:r>
              <a:rPr lang="en-US" altLang="zh-TW" sz="2400">
                <a:latin typeface="標楷體" pitchFamily="65" charset="-120"/>
                <a:ea typeface="標楷體" pitchFamily="65" charset="-120"/>
              </a:rPr>
              <a:t>64 cm</a:t>
            </a:r>
            <a:r>
              <a:rPr lang="en-US" altLang="zh-TW" sz="2400"/>
              <a:t> </a:t>
            </a:r>
          </a:p>
        </p:txBody>
      </p:sp>
      <p:sp>
        <p:nvSpPr>
          <p:cNvPr id="264195" name="Rectangle 3"/>
          <p:cNvSpPr>
            <a:spLocks noChangeArrowheads="1"/>
          </p:cNvSpPr>
          <p:nvPr/>
        </p:nvSpPr>
        <p:spPr bwMode="auto">
          <a:xfrm>
            <a:off x="0" y="2843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264196" name="Object 4"/>
          <p:cNvGraphicFramePr>
            <a:graphicFrameLocks noChangeAspect="1"/>
          </p:cNvGraphicFramePr>
          <p:nvPr/>
        </p:nvGraphicFramePr>
        <p:xfrm>
          <a:off x="250825" y="3573463"/>
          <a:ext cx="8210550" cy="2540000"/>
        </p:xfrm>
        <a:graphic>
          <a:graphicData uri="http://schemas.openxmlformats.org/presentationml/2006/ole">
            <mc:AlternateContent xmlns:mc="http://schemas.openxmlformats.org/markup-compatibility/2006">
              <mc:Choice xmlns:v="urn:schemas-microsoft-com:vml" Requires="v">
                <p:oleObj spid="_x0000_s264258" name="Document" r:id="rId3" imgW="5897411" imgH="1174069" progId="Word.Document.8">
                  <p:embed/>
                </p:oleObj>
              </mc:Choice>
              <mc:Fallback>
                <p:oleObj name="Document" r:id="rId3" imgW="5897411" imgH="1174069"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573463"/>
                        <a:ext cx="8210550" cy="25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4197" name="Text Box 5"/>
          <p:cNvSpPr txBox="1">
            <a:spLocks noChangeArrowheads="1"/>
          </p:cNvSpPr>
          <p:nvPr/>
        </p:nvSpPr>
        <p:spPr bwMode="auto">
          <a:xfrm>
            <a:off x="6804025" y="6092825"/>
            <a:ext cx="1655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答案：</a:t>
            </a:r>
            <a:r>
              <a:rPr lang="en-US" altLang="zh-TW"/>
              <a:t>B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body" idx="1"/>
          </p:nvPr>
        </p:nvSpPr>
        <p:spPr>
          <a:xfrm>
            <a:off x="611188" y="333375"/>
            <a:ext cx="8229600" cy="3600450"/>
          </a:xfrm>
        </p:spPr>
        <p:txBody>
          <a:bodyPr/>
          <a:lstStyle/>
          <a:p>
            <a:pPr marL="609600" indent="-609600"/>
            <a:r>
              <a:rPr lang="zh-TW" altLang="en-US" sz="2400">
                <a:latin typeface="華康中圓體" pitchFamily="49" charset="-120"/>
                <a:ea typeface="華康中圓體" pitchFamily="49" charset="-120"/>
              </a:rPr>
              <a:t>有五個大小不同的實心金屬球，小莉分別將這些金屬球丟入水中，利用金屬球排開水的體積來量得這些金屬球的體積（</a:t>
            </a:r>
            <a:r>
              <a:rPr lang="en-US" altLang="zh-TW" sz="2400">
                <a:latin typeface="華康中圓體" pitchFamily="49" charset="-120"/>
                <a:ea typeface="華康中圓體" pitchFamily="49" charset="-120"/>
              </a:rPr>
              <a:t>V</a:t>
            </a:r>
            <a:r>
              <a:rPr lang="zh-TW" altLang="en-US" sz="2400">
                <a:latin typeface="華康中圓體" pitchFamily="49" charset="-120"/>
                <a:ea typeface="華康中圓體" pitchFamily="49" charset="-120"/>
              </a:rPr>
              <a:t>），並以天平量測其質量（</a:t>
            </a:r>
            <a:r>
              <a:rPr lang="en-US" altLang="zh-TW" sz="2400">
                <a:latin typeface="華康中圓體" pitchFamily="49" charset="-120"/>
                <a:ea typeface="華康中圓體" pitchFamily="49" charset="-120"/>
              </a:rPr>
              <a:t>M</a:t>
            </a:r>
            <a:r>
              <a:rPr lang="zh-TW" altLang="en-US" sz="2400">
                <a:latin typeface="華康中圓體" pitchFamily="49" charset="-120"/>
                <a:ea typeface="華康中圓體" pitchFamily="49" charset="-120"/>
              </a:rPr>
              <a:t>），最後將結果描繪如右圖。她發現圖上各點恰可連成一條直線，且此直線通過原點，則她提出下列哪一個說明來解釋此一現象最合適？</a:t>
            </a:r>
            <a:br>
              <a:rPr lang="zh-TW" altLang="en-US" sz="2400">
                <a:latin typeface="華康中圓體" pitchFamily="49" charset="-120"/>
                <a:ea typeface="華康中圓體" pitchFamily="49" charset="-120"/>
              </a:rPr>
            </a:br>
            <a:r>
              <a:rPr lang="en-US" altLang="zh-TW" sz="2400">
                <a:latin typeface="華康中圓體" pitchFamily="49" charset="-120"/>
                <a:ea typeface="華康中圓體" pitchFamily="49" charset="-120"/>
              </a:rPr>
              <a:t>(A)</a:t>
            </a:r>
            <a:r>
              <a:rPr lang="zh-TW" altLang="en-US" sz="2400">
                <a:latin typeface="華康中圓體" pitchFamily="49" charset="-120"/>
                <a:ea typeface="華康中圓體" pitchFamily="49" charset="-120"/>
              </a:rPr>
              <a:t>因為這些金屬球的密度相同　</a:t>
            </a:r>
            <a:r>
              <a:rPr lang="en-US" altLang="zh-TW" sz="2400">
                <a:latin typeface="華康中圓體" pitchFamily="49" charset="-120"/>
                <a:ea typeface="華康中圓體" pitchFamily="49" charset="-120"/>
              </a:rPr>
              <a:t>(B)</a:t>
            </a:r>
            <a:r>
              <a:rPr lang="zh-TW" altLang="en-US" sz="2400">
                <a:latin typeface="華康中圓體" pitchFamily="49" charset="-120"/>
                <a:ea typeface="華康中圓體" pitchFamily="49" charset="-120"/>
              </a:rPr>
              <a:t>因為這些金屬球的比熱相同　</a:t>
            </a:r>
            <a:r>
              <a:rPr lang="en-US" altLang="zh-TW" sz="2400">
                <a:latin typeface="華康中圓體" pitchFamily="49" charset="-120"/>
                <a:ea typeface="華康中圓體" pitchFamily="49" charset="-120"/>
              </a:rPr>
              <a:t>(C)</a:t>
            </a:r>
            <a:r>
              <a:rPr lang="zh-TW" altLang="en-US" sz="2400">
                <a:latin typeface="華康中圓體" pitchFamily="49" charset="-120"/>
                <a:ea typeface="華康中圓體" pitchFamily="49" charset="-120"/>
              </a:rPr>
              <a:t>因為這些金屬球的形狀相同　</a:t>
            </a:r>
            <a:r>
              <a:rPr lang="en-US" altLang="zh-TW" sz="2400">
                <a:latin typeface="華康中圓體" pitchFamily="49" charset="-120"/>
                <a:ea typeface="華康中圓體" pitchFamily="49" charset="-120"/>
              </a:rPr>
              <a:t>(D)</a:t>
            </a:r>
            <a:r>
              <a:rPr lang="zh-TW" altLang="en-US" sz="2400">
                <a:latin typeface="華康中圓體" pitchFamily="49" charset="-120"/>
                <a:ea typeface="華康中圓體" pitchFamily="49" charset="-120"/>
              </a:rPr>
              <a:t>因為量測球體積的方法相同</a:t>
            </a:r>
          </a:p>
        </p:txBody>
      </p:sp>
      <p:pic>
        <p:nvPicPr>
          <p:cNvPr id="339971" name="Picture 3" descr="2015-05-26_0909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038600"/>
            <a:ext cx="511175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2" name="Rectangle 4"/>
          <p:cNvSpPr>
            <a:spLocks noChangeArrowheads="1"/>
          </p:cNvSpPr>
          <p:nvPr/>
        </p:nvSpPr>
        <p:spPr bwMode="auto">
          <a:xfrm>
            <a:off x="6948488" y="5472113"/>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A</a:t>
            </a:r>
            <a:r>
              <a:rPr lang="en-US" altLang="zh-TW">
                <a:solidFill>
                  <a:srgbClr val="000000"/>
                </a:solidFill>
              </a:rPr>
              <a:t> </a:t>
            </a:r>
          </a:p>
        </p:txBody>
      </p:sp>
    </p:spTree>
    <p:extLst>
      <p:ext uri="{BB962C8B-B14F-4D97-AF65-F5344CB8AC3E}">
        <p14:creationId xmlns:p14="http://schemas.microsoft.com/office/powerpoint/2010/main" val="3602727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39972">
                                            <p:txEl>
                                              <p:pRg st="0" end="0"/>
                                            </p:txEl>
                                          </p:spTgt>
                                        </p:tgtEl>
                                        <p:attrNameLst>
                                          <p:attrName>style.visibility</p:attrName>
                                        </p:attrNameLst>
                                      </p:cBhvr>
                                      <p:to>
                                        <p:strVal val="visible"/>
                                      </p:to>
                                    </p:set>
                                    <p:animEffect transition="in" filter="box(in)">
                                      <p:cBhvr>
                                        <p:cTn id="7" dur="500"/>
                                        <p:tgtEl>
                                          <p:spTgt spid="3399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body" idx="1"/>
          </p:nvPr>
        </p:nvSpPr>
        <p:spPr>
          <a:xfrm>
            <a:off x="468313" y="333375"/>
            <a:ext cx="8229600" cy="1252538"/>
          </a:xfrm>
        </p:spPr>
        <p:txBody>
          <a:bodyPr/>
          <a:lstStyle/>
          <a:p>
            <a:r>
              <a:rPr lang="en-US" altLang="zh-TW" sz="2400">
                <a:solidFill>
                  <a:srgbClr val="FF0000"/>
                </a:solidFill>
              </a:rPr>
              <a:t>106</a:t>
            </a:r>
            <a:r>
              <a:rPr lang="zh-TW" altLang="en-US" sz="2400"/>
              <a:t>小翠進行如下圖步驟的實驗，並根據實驗結果，以量筒中液體的質量與體積繪圖，並延伸出此液體在不同質量時與體積的關係，小翠繪製出的圖應為下列何者才正確？</a:t>
            </a:r>
          </a:p>
        </p:txBody>
      </p:sp>
      <p:pic>
        <p:nvPicPr>
          <p:cNvPr id="340995" name="Picture 3" descr="106Y8ML2A0-K-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57338"/>
            <a:ext cx="69119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6" name="Picture 4" descr="106Y8ML2A0-K-1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49725"/>
            <a:ext cx="23764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7" name="Picture 5" descr="106Y8ML2A0-K-1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4149725"/>
            <a:ext cx="223202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8" name="Picture 6" descr="106Y8ML2A0-K-19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4292600"/>
            <a:ext cx="2160588"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9" name="Picture 7" descr="106Y8ML2A0-K-19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4365625"/>
            <a:ext cx="21240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579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323849" y="473076"/>
            <a:ext cx="8429625" cy="3846438"/>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109</a:t>
            </a:r>
            <a:r>
              <a:rPr lang="en-US" altLang="zh-TW" sz="3200" dirty="0">
                <a:solidFill>
                  <a:srgbClr val="000000"/>
                </a:solidFill>
                <a:latin typeface="Times New Roman"/>
                <a:ea typeface="標楷體" pitchFamily="65" charset="-120"/>
              </a:rPr>
              <a:t>.	47</a:t>
            </a:r>
            <a:r>
              <a:rPr lang="zh-TW" altLang="en-US" sz="3200" dirty="0">
                <a:solidFill>
                  <a:srgbClr val="000000"/>
                </a:solidFill>
                <a:latin typeface="Times New Roman"/>
                <a:ea typeface="標楷體" pitchFamily="65" charset="-120"/>
              </a:rPr>
              <a:t>若不考慮海水的流動，依照上文中的潛水紀錄，此潛水員在開始潛水後多久，他所處位置的海水壓力最大？</a:t>
            </a:r>
          </a:p>
          <a:p>
            <a:pPr marL="541338" indent="-541338" algn="just">
              <a:lnSpc>
                <a:spcPct val="110000"/>
              </a:lnSpc>
            </a:pPr>
            <a:r>
              <a:rPr lang="en-US" altLang="zh-TW" sz="3200" dirty="0">
                <a:solidFill>
                  <a:srgbClr val="000000"/>
                </a:solidFill>
                <a:latin typeface="Times New Roman"/>
                <a:ea typeface="標楷體" pitchFamily="65" charset="-120"/>
              </a:rPr>
              <a:t>	(A)5</a:t>
            </a:r>
            <a:r>
              <a:rPr lang="zh-TW" altLang="en-US" sz="3200" dirty="0">
                <a:solidFill>
                  <a:srgbClr val="000000"/>
                </a:solidFill>
                <a:latin typeface="Times New Roman"/>
                <a:ea typeface="標楷體" pitchFamily="65" charset="-120"/>
              </a:rPr>
              <a:t>分鐘</a:t>
            </a:r>
          </a:p>
          <a:p>
            <a:pPr marL="541338" indent="-541338" algn="just">
              <a:lnSpc>
                <a:spcPct val="110000"/>
              </a:lnSpc>
            </a:pPr>
            <a:r>
              <a:rPr lang="en-US" altLang="zh-TW" sz="3200" dirty="0">
                <a:solidFill>
                  <a:srgbClr val="000000"/>
                </a:solidFill>
                <a:latin typeface="Times New Roman"/>
                <a:ea typeface="標楷體" pitchFamily="65" charset="-120"/>
              </a:rPr>
              <a:t>	(B)10</a:t>
            </a:r>
            <a:r>
              <a:rPr lang="zh-TW" altLang="en-US" sz="3200" dirty="0">
                <a:solidFill>
                  <a:srgbClr val="000000"/>
                </a:solidFill>
                <a:latin typeface="Times New Roman"/>
                <a:ea typeface="標楷體" pitchFamily="65" charset="-120"/>
              </a:rPr>
              <a:t>分鐘</a:t>
            </a:r>
          </a:p>
          <a:p>
            <a:pPr marL="541338" indent="-541338" algn="just">
              <a:lnSpc>
                <a:spcPct val="110000"/>
              </a:lnSpc>
            </a:pPr>
            <a:r>
              <a:rPr lang="en-US" altLang="zh-TW" sz="3200" dirty="0">
                <a:solidFill>
                  <a:srgbClr val="000000"/>
                </a:solidFill>
                <a:latin typeface="Times New Roman"/>
                <a:ea typeface="標楷體" pitchFamily="65" charset="-120"/>
              </a:rPr>
              <a:t>	(C)20</a:t>
            </a:r>
            <a:r>
              <a:rPr lang="zh-TW" altLang="en-US" sz="3200" dirty="0">
                <a:solidFill>
                  <a:srgbClr val="000000"/>
                </a:solidFill>
                <a:latin typeface="Times New Roman"/>
                <a:ea typeface="標楷體" pitchFamily="65" charset="-120"/>
              </a:rPr>
              <a:t>分鐘</a:t>
            </a:r>
          </a:p>
          <a:p>
            <a:pPr marL="541338" indent="-541338" algn="just">
              <a:lnSpc>
                <a:spcPct val="110000"/>
              </a:lnSpc>
            </a:pPr>
            <a:r>
              <a:rPr lang="en-US" altLang="zh-TW" sz="3200" dirty="0">
                <a:solidFill>
                  <a:srgbClr val="000000"/>
                </a:solidFill>
                <a:latin typeface="Times New Roman"/>
                <a:ea typeface="標楷體" pitchFamily="65" charset="-120"/>
              </a:rPr>
              <a:t>	(D)50</a:t>
            </a:r>
            <a:r>
              <a:rPr lang="zh-TW" altLang="en-US" sz="3200" dirty="0">
                <a:solidFill>
                  <a:srgbClr val="000000"/>
                </a:solidFill>
                <a:latin typeface="Times New Roman"/>
                <a:ea typeface="標楷體" pitchFamily="65" charset="-120"/>
              </a:rPr>
              <a:t>分鐘</a:t>
            </a:r>
            <a:endParaRPr lang="zh-TW" altLang="en-US" sz="3200" baseline="-25000" dirty="0">
              <a:solidFill>
                <a:srgbClr val="000000"/>
              </a:solidFill>
              <a:latin typeface="Times New Roman"/>
              <a:ea typeface="標楷體" pitchFamily="65" charset="-120"/>
            </a:endParaRPr>
          </a:p>
        </p:txBody>
      </p:sp>
    </p:spTree>
    <p:extLst>
      <p:ext uri="{BB962C8B-B14F-4D97-AF65-F5344CB8AC3E}">
        <p14:creationId xmlns:p14="http://schemas.microsoft.com/office/powerpoint/2010/main" val="11704317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323849" y="919584"/>
            <a:ext cx="8515351" cy="5938416"/>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itchFamily="34" charset="0"/>
              <a:ea typeface="新細明體" pitchFamily="18" charset="-120"/>
              <a:cs typeface="+mn-cs"/>
            </a:endParaRPr>
          </a:p>
        </p:txBody>
      </p:sp>
      <p:sp>
        <p:nvSpPr>
          <p:cNvPr id="5" name="矩形 4"/>
          <p:cNvSpPr>
            <a:spLocks noChangeArrowheads="1"/>
          </p:cNvSpPr>
          <p:nvPr/>
        </p:nvSpPr>
        <p:spPr bwMode="auto">
          <a:xfrm>
            <a:off x="323849" y="292100"/>
            <a:ext cx="8429625" cy="596317"/>
          </a:xfrm>
          <a:prstGeom prst="rect">
            <a:avLst/>
          </a:prstGeom>
          <a:noFill/>
          <a:ln w="9525">
            <a:noFill/>
            <a:miter lim="800000"/>
            <a:headEnd/>
            <a:tailEnd/>
          </a:ln>
        </p:spPr>
        <p:txBody>
          <a:bodyPr wrap="square">
            <a:spAutoFit/>
          </a:bodyPr>
          <a:lstStyle/>
          <a:p>
            <a:pPr marL="450850" marR="0" lvl="0" indent="-450850" algn="just" defTabSz="914400" rtl="0" eaLnBrk="1" fontAlgn="base" latinLnBrk="0" hangingPunct="1">
              <a:lnSpc>
                <a:spcPct val="11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Times New Roman"/>
                <a:ea typeface="標楷體" pitchFamily="65" charset="-120"/>
                <a:cs typeface="+mn-cs"/>
              </a:rPr>
              <a:t>108</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請閱讀下列敘述後，回答</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53</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54</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題</a:t>
            </a:r>
          </a:p>
        </p:txBody>
      </p:sp>
      <p:sp>
        <p:nvSpPr>
          <p:cNvPr id="4" name="矩形 3"/>
          <p:cNvSpPr>
            <a:spLocks noChangeArrowheads="1"/>
          </p:cNvSpPr>
          <p:nvPr/>
        </p:nvSpPr>
        <p:spPr bwMode="auto">
          <a:xfrm>
            <a:off x="323849" y="919584"/>
            <a:ext cx="8515351" cy="2554545"/>
          </a:xfrm>
          <a:prstGeom prst="rect">
            <a:avLst/>
          </a:prstGeom>
          <a:noFill/>
          <a:ln w="9525">
            <a:noFill/>
            <a:miter lim="800000"/>
            <a:headEnd/>
            <a:tailEnd/>
          </a:ln>
        </p:spPr>
        <p:txBody>
          <a:bodyPr wrap="square">
            <a:spAutoFit/>
          </a:bodyPr>
          <a:lstStyle/>
          <a:p>
            <a:pPr marL="0" marR="0" lvl="0" indent="0" algn="just" defTabSz="914400" rtl="0" eaLnBrk="1"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　　小葵查詢相關資料後，知道要配製某種濃度的</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NaOH</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水溶液</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100mL</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，需加入</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NaOH 16.0g</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，圖</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二十八</a:t>
            </a:r>
            <a:r>
              <a:rPr kumimoji="1" lang="en-US" altLang="zh-TW"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a:t>
            </a:r>
            <a:r>
              <a:rPr kumimoji="1" lang="zh-TW" altLang="en-US" sz="3200" b="0" i="0" u="none" strike="noStrike" kern="1200" cap="none" spc="0" normalizeH="0" baseline="0" noProof="0" dirty="0">
                <a:ln>
                  <a:noFill/>
                </a:ln>
                <a:solidFill>
                  <a:srgbClr val="000000"/>
                </a:solidFill>
                <a:effectLst/>
                <a:uLnTx/>
                <a:uFillTx/>
                <a:latin typeface="Times New Roman"/>
                <a:ea typeface="標楷體" pitchFamily="65" charset="-120"/>
                <a:cs typeface="+mn-cs"/>
              </a:rPr>
              <a:t>的步驟一至步驟四為她在室溫下進行此濃度溶液配製，以及溶液密度測量的步驟示意圖。</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46" y="3381375"/>
            <a:ext cx="8445956"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191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3342453"/>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109</a:t>
            </a:r>
            <a:r>
              <a:rPr lang="en-US" altLang="zh-TW" sz="3200" dirty="0">
                <a:solidFill>
                  <a:srgbClr val="000000"/>
                </a:solidFill>
                <a:latin typeface="Times New Roman"/>
                <a:ea typeface="標楷體" pitchFamily="65" charset="-120"/>
              </a:rPr>
              <a:t>.	27</a:t>
            </a:r>
            <a:r>
              <a:rPr lang="zh-TW" altLang="en-US" sz="3200" dirty="0">
                <a:solidFill>
                  <a:srgbClr val="000000"/>
                </a:solidFill>
                <a:latin typeface="Times New Roman"/>
                <a:ea typeface="標楷體" pitchFamily="65" charset="-120"/>
              </a:rPr>
              <a:t>取一質量</a:t>
            </a:r>
            <a:r>
              <a:rPr lang="en-US" altLang="zh-TW" sz="3200" dirty="0" err="1">
                <a:solidFill>
                  <a:srgbClr val="000000"/>
                </a:solidFill>
                <a:latin typeface="Times New Roman"/>
                <a:ea typeface="標楷體" pitchFamily="65" charset="-120"/>
              </a:rPr>
              <a:t>10kg</a:t>
            </a:r>
            <a:r>
              <a:rPr lang="zh-TW" altLang="en-US" sz="3200" dirty="0">
                <a:solidFill>
                  <a:srgbClr val="000000"/>
                </a:solidFill>
                <a:latin typeface="Times New Roman"/>
                <a:ea typeface="標楷體" pitchFamily="65" charset="-120"/>
              </a:rPr>
              <a:t>材質均勻的合金，將其分成兩塊，其中一塊製成一個邊長為</a:t>
            </a:r>
            <a:r>
              <a:rPr lang="en-US" altLang="zh-TW" sz="3200" dirty="0" err="1">
                <a:solidFill>
                  <a:srgbClr val="000000"/>
                </a:solidFill>
                <a:latin typeface="Times New Roman"/>
                <a:ea typeface="標楷體" pitchFamily="65" charset="-120"/>
              </a:rPr>
              <a:t>10cm</a:t>
            </a:r>
            <a:r>
              <a:rPr lang="zh-TW" altLang="en-US" sz="3200" dirty="0">
                <a:solidFill>
                  <a:srgbClr val="000000"/>
                </a:solidFill>
                <a:latin typeface="Times New Roman"/>
                <a:ea typeface="標楷體" pitchFamily="65" charset="-120"/>
              </a:rPr>
              <a:t>的實心正立方體，另一塊製成一個質量為</a:t>
            </a:r>
            <a:r>
              <a:rPr lang="en-US" altLang="zh-TW" sz="3200" dirty="0" err="1">
                <a:solidFill>
                  <a:srgbClr val="000000"/>
                </a:solidFill>
                <a:latin typeface="Times New Roman"/>
                <a:ea typeface="標楷體" pitchFamily="65" charset="-120"/>
              </a:rPr>
              <a:t>2kg</a:t>
            </a:r>
            <a:r>
              <a:rPr lang="zh-TW" altLang="en-US" sz="3200" dirty="0">
                <a:solidFill>
                  <a:srgbClr val="000000"/>
                </a:solidFill>
                <a:latin typeface="Times New Roman"/>
                <a:ea typeface="標楷體" pitchFamily="65" charset="-120"/>
              </a:rPr>
              <a:t>的實心球，則此實心球的體積應為多少？</a:t>
            </a:r>
          </a:p>
          <a:p>
            <a:pPr marL="541338" indent="-541338" algn="just">
              <a:lnSpc>
                <a:spcPct val="110000"/>
              </a:lnSpc>
            </a:pPr>
            <a:r>
              <a:rPr lang="en-US" altLang="zh-TW" sz="3200" dirty="0">
                <a:solidFill>
                  <a:srgbClr val="000000"/>
                </a:solidFill>
                <a:latin typeface="Times New Roman"/>
                <a:ea typeface="標楷體" pitchFamily="65" charset="-120"/>
              </a:rPr>
              <a:t>	(A)200 </a:t>
            </a:r>
            <a:r>
              <a:rPr lang="en-US" altLang="zh-TW" sz="3200" dirty="0" err="1">
                <a:solidFill>
                  <a:srgbClr val="000000"/>
                </a:solidFill>
                <a:latin typeface="Times New Roman"/>
                <a:ea typeface="標楷體" pitchFamily="65" charset="-120"/>
              </a:rPr>
              <a:t>cm</a:t>
            </a:r>
            <a:r>
              <a:rPr lang="en-US" altLang="zh-TW" sz="3200" baseline="30000" dirty="0" err="1">
                <a:solidFill>
                  <a:srgbClr val="000000"/>
                </a:solidFill>
                <a:latin typeface="Times New Roman"/>
                <a:ea typeface="標楷體" pitchFamily="65" charset="-120"/>
              </a:rPr>
              <a:t>3</a:t>
            </a:r>
            <a:r>
              <a:rPr lang="en-US" altLang="zh-TW" sz="3200" dirty="0">
                <a:solidFill>
                  <a:srgbClr val="000000"/>
                </a:solidFill>
                <a:latin typeface="Times New Roman"/>
                <a:ea typeface="標楷體" pitchFamily="65" charset="-120"/>
              </a:rPr>
              <a:t> 		(B)250 </a:t>
            </a:r>
            <a:r>
              <a:rPr lang="en-US" altLang="zh-TW" sz="3200" dirty="0" err="1">
                <a:solidFill>
                  <a:srgbClr val="000000"/>
                </a:solidFill>
                <a:latin typeface="Times New Roman"/>
                <a:ea typeface="標楷體" pitchFamily="65" charset="-120"/>
              </a:rPr>
              <a:t>cm</a:t>
            </a:r>
            <a:r>
              <a:rPr lang="en-US" altLang="zh-TW" sz="3200" baseline="30000" dirty="0" err="1">
                <a:solidFill>
                  <a:srgbClr val="000000"/>
                </a:solidFill>
                <a:latin typeface="Times New Roman"/>
                <a:ea typeface="標楷體" pitchFamily="65" charset="-120"/>
              </a:rPr>
              <a:t>3</a:t>
            </a:r>
            <a:endParaRPr lang="en-US" altLang="zh-TW" sz="3200" baseline="30000" dirty="0">
              <a:solidFill>
                <a:srgbClr val="000000"/>
              </a:solidFill>
              <a:latin typeface="Times New Roman"/>
              <a:ea typeface="標楷體" pitchFamily="65" charset="-120"/>
            </a:endParaRPr>
          </a:p>
          <a:p>
            <a:pPr marL="541338" indent="-541338" algn="just">
              <a:lnSpc>
                <a:spcPct val="110000"/>
              </a:lnSpc>
            </a:pPr>
            <a:r>
              <a:rPr lang="en-US" altLang="zh-TW" sz="3200" dirty="0">
                <a:solidFill>
                  <a:srgbClr val="000000"/>
                </a:solidFill>
                <a:latin typeface="Times New Roman"/>
                <a:ea typeface="標楷體" pitchFamily="65" charset="-120"/>
              </a:rPr>
              <a:t>	(C)4000 </a:t>
            </a:r>
            <a:r>
              <a:rPr lang="en-US" altLang="zh-TW" sz="3200" dirty="0" err="1">
                <a:solidFill>
                  <a:srgbClr val="000000"/>
                </a:solidFill>
                <a:latin typeface="Times New Roman"/>
                <a:ea typeface="標楷體" pitchFamily="65" charset="-120"/>
              </a:rPr>
              <a:t>cm</a:t>
            </a:r>
            <a:r>
              <a:rPr lang="en-US" altLang="zh-TW" sz="3200" baseline="30000" dirty="0" err="1">
                <a:solidFill>
                  <a:srgbClr val="000000"/>
                </a:solidFill>
                <a:latin typeface="Times New Roman"/>
                <a:ea typeface="標楷體" pitchFamily="65" charset="-120"/>
              </a:rPr>
              <a:t>3</a:t>
            </a:r>
            <a:r>
              <a:rPr lang="en-US" altLang="zh-TW" sz="3200" dirty="0">
                <a:solidFill>
                  <a:srgbClr val="000000"/>
                </a:solidFill>
                <a:latin typeface="Times New Roman"/>
                <a:ea typeface="標楷體" pitchFamily="65" charset="-120"/>
              </a:rPr>
              <a:t> 		(D)5000 </a:t>
            </a:r>
            <a:r>
              <a:rPr lang="en-US" altLang="zh-TW" sz="3200" dirty="0" err="1">
                <a:solidFill>
                  <a:srgbClr val="000000"/>
                </a:solidFill>
                <a:latin typeface="Times New Roman"/>
                <a:ea typeface="標楷體" pitchFamily="65" charset="-120"/>
              </a:rPr>
              <a:t>cm</a:t>
            </a:r>
            <a:r>
              <a:rPr lang="en-US" altLang="zh-TW" sz="3200" baseline="30000" dirty="0" err="1">
                <a:solidFill>
                  <a:srgbClr val="000000"/>
                </a:solidFill>
                <a:latin typeface="Times New Roman"/>
                <a:ea typeface="標楷體" pitchFamily="65" charset="-120"/>
              </a:rPr>
              <a:t>3</a:t>
            </a:r>
            <a:endParaRPr lang="zh-TW" altLang="en-US" sz="3200" baseline="30000" dirty="0">
              <a:solidFill>
                <a:srgbClr val="000000"/>
              </a:solidFill>
              <a:latin typeface="Times New Roman"/>
              <a:ea typeface="標楷體" pitchFamily="65" charset="-120"/>
            </a:endParaRPr>
          </a:p>
        </p:txBody>
      </p:sp>
    </p:spTree>
    <p:extLst>
      <p:ext uri="{BB962C8B-B14F-4D97-AF65-F5344CB8AC3E}">
        <p14:creationId xmlns:p14="http://schemas.microsoft.com/office/powerpoint/2010/main" val="2579629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zh-TW" altLang="en-US">
                <a:solidFill>
                  <a:srgbClr val="FF0000"/>
                </a:solidFill>
                <a:latin typeface="華康勘亭流" pitchFamily="65" charset="-120"/>
                <a:ea typeface="華康勘亭流" pitchFamily="65" charset="-120"/>
              </a:rPr>
              <a:t>物理變化  化學變化</a:t>
            </a:r>
          </a:p>
        </p:txBody>
      </p:sp>
      <p:sp>
        <p:nvSpPr>
          <p:cNvPr id="291843" name="Rectangle 3"/>
          <p:cNvSpPr>
            <a:spLocks noGrp="1" noChangeArrowheads="1"/>
          </p:cNvSpPr>
          <p:nvPr>
            <p:ph type="body" idx="1"/>
          </p:nvPr>
        </p:nvSpPr>
        <p:spPr/>
        <p:txBody>
          <a:bodyPr/>
          <a:lstStyle/>
          <a:p>
            <a:r>
              <a:rPr lang="zh-TW" altLang="en-US">
                <a:ea typeface="華康粗黑體" pitchFamily="49" charset="-120"/>
              </a:rPr>
              <a:t>三態變化</a:t>
            </a:r>
          </a:p>
          <a:p>
            <a:r>
              <a:rPr lang="zh-TW" altLang="en-US">
                <a:ea typeface="華康粗黑體" pitchFamily="49" charset="-120"/>
              </a:rPr>
              <a:t>本質改變</a:t>
            </a:r>
          </a:p>
          <a:p>
            <a:r>
              <a:rPr lang="zh-TW" altLang="en-US">
                <a:ea typeface="華康粗黑體" pitchFamily="49" charset="-120"/>
              </a:rPr>
              <a:t>原子重新排列組合</a:t>
            </a:r>
          </a:p>
          <a:p>
            <a:r>
              <a:rPr lang="zh-TW" altLang="en-US">
                <a:ea typeface="華康粗黑體" pitchFamily="49" charset="-120"/>
              </a:rPr>
              <a:t>新分子</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5800" y="404664"/>
            <a:ext cx="7772400" cy="23341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a:solidFill>
                  <a:srgbClr val="FF0000"/>
                </a:solidFill>
                <a:latin typeface="華康中黑體" panose="020B0509000000000000" pitchFamily="49" charset="-120"/>
                <a:ea typeface="華康中黑體" panose="020B0509000000000000" pitchFamily="49" charset="-120"/>
              </a:rPr>
              <a:t>107</a:t>
            </a:r>
            <a:r>
              <a:rPr kumimoji="0" lang="zh-TW" altLang="en-US" sz="2400">
                <a:latin typeface="華康中黑體" panose="020B0509000000000000" pitchFamily="49" charset="-120"/>
                <a:ea typeface="華康中黑體" panose="020B0509000000000000" pitchFamily="49" charset="-120"/>
              </a:rPr>
              <a:t>附圖為小瑞依據物質組成來分類，畫出數種物質的相互關係，被包含在大範圍者，亦屬於大範圍的一種物質，例如：氧化物（被包含者）亦屬於純物質的一種。圖中灰色範圍最可能為下列哪一類？ </a:t>
            </a:r>
            <a:br>
              <a:rPr kumimoji="0" lang="zh-TW" altLang="en-US" sz="2400">
                <a:latin typeface="華康中黑體" panose="020B0509000000000000" pitchFamily="49" charset="-120"/>
                <a:ea typeface="華康中黑體" panose="020B0509000000000000" pitchFamily="49" charset="-120"/>
              </a:rPr>
            </a:br>
            <a:r>
              <a:rPr kumimoji="0" lang="en-US" altLang="zh-TW" sz="2400">
                <a:latin typeface="華康中黑體" panose="020B0509000000000000" pitchFamily="49" charset="-120"/>
                <a:ea typeface="華康中黑體" panose="020B0509000000000000" pitchFamily="49" charset="-120"/>
              </a:rPr>
              <a:t>(A)</a:t>
            </a:r>
            <a:r>
              <a:rPr kumimoji="0" lang="zh-TW" altLang="en-US" sz="2400">
                <a:latin typeface="華康中黑體" panose="020B0509000000000000" pitchFamily="49" charset="-120"/>
                <a:ea typeface="華康中黑體" panose="020B0509000000000000" pitchFamily="49" charset="-120"/>
              </a:rPr>
              <a:t>元素 </a:t>
            </a:r>
            <a:r>
              <a:rPr kumimoji="0" lang="en-US" altLang="zh-TW" sz="2400">
                <a:latin typeface="華康中黑體" panose="020B0509000000000000" pitchFamily="49" charset="-120"/>
                <a:ea typeface="華康中黑體" panose="020B0509000000000000" pitchFamily="49" charset="-120"/>
              </a:rPr>
              <a:t>(B)</a:t>
            </a:r>
            <a:r>
              <a:rPr kumimoji="0" lang="zh-TW" altLang="en-US" sz="2400">
                <a:latin typeface="華康中黑體" panose="020B0509000000000000" pitchFamily="49" charset="-120"/>
                <a:ea typeface="華康中黑體" panose="020B0509000000000000" pitchFamily="49" charset="-120"/>
              </a:rPr>
              <a:t>化合物 </a:t>
            </a:r>
            <a:r>
              <a:rPr kumimoji="0" lang="en-US" altLang="zh-TW" sz="2400">
                <a:latin typeface="華康中黑體" panose="020B0509000000000000" pitchFamily="49" charset="-120"/>
                <a:ea typeface="華康中黑體" panose="020B0509000000000000" pitchFamily="49" charset="-120"/>
              </a:rPr>
              <a:t>(C)</a:t>
            </a:r>
            <a:r>
              <a:rPr kumimoji="0" lang="zh-TW" altLang="en-US" sz="2400">
                <a:latin typeface="華康中黑體" panose="020B0509000000000000" pitchFamily="49" charset="-120"/>
                <a:ea typeface="華康中黑體" panose="020B0509000000000000" pitchFamily="49" charset="-120"/>
              </a:rPr>
              <a:t>混合物 </a:t>
            </a:r>
            <a:r>
              <a:rPr kumimoji="0" lang="en-US" altLang="zh-TW" sz="2400">
                <a:latin typeface="華康中黑體" panose="020B0509000000000000" pitchFamily="49" charset="-120"/>
                <a:ea typeface="華康中黑體" panose="020B0509000000000000" pitchFamily="49" charset="-120"/>
              </a:rPr>
              <a:t>(D)</a:t>
            </a:r>
            <a:r>
              <a:rPr kumimoji="0" lang="zh-TW" altLang="en-US" sz="2400">
                <a:latin typeface="華康中黑體" panose="020B0509000000000000" pitchFamily="49" charset="-120"/>
                <a:ea typeface="華康中黑體" panose="020B0509000000000000" pitchFamily="49" charset="-120"/>
              </a:rPr>
              <a:t>聚合物</a:t>
            </a:r>
            <a:br>
              <a:rPr kumimoji="0" lang="zh-TW" altLang="en-US" sz="2400">
                <a:latin typeface="華康中黑體" panose="020B0509000000000000" pitchFamily="49" charset="-120"/>
                <a:ea typeface="華康中黑體" panose="020B0509000000000000" pitchFamily="49" charset="-120"/>
              </a:rPr>
            </a:b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3003550"/>
            <a:ext cx="4200351" cy="2009626"/>
          </a:xfrm>
          <a:prstGeom prst="rect">
            <a:avLst/>
          </a:prstGeom>
          <a:noFill/>
          <a:ln>
            <a:noFill/>
          </a:ln>
        </p:spPr>
      </p:pic>
      <p:sp>
        <p:nvSpPr>
          <p:cNvPr id="4" name="矩形 3"/>
          <p:cNvSpPr/>
          <p:nvPr/>
        </p:nvSpPr>
        <p:spPr>
          <a:xfrm>
            <a:off x="3419872" y="5301208"/>
            <a:ext cx="4572000" cy="1200329"/>
          </a:xfrm>
          <a:prstGeom prst="rect">
            <a:avLst/>
          </a:prstGeom>
        </p:spPr>
        <p:txBody>
          <a:bodyPr>
            <a:spAutoFit/>
          </a:bodyPr>
          <a:lstStyle/>
          <a:p>
            <a:pPr fontAlgn="auto">
              <a:spcBef>
                <a:spcPts val="0"/>
              </a:spcBef>
              <a:spcAft>
                <a:spcPts val="0"/>
              </a:spcAf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(B)</a:t>
            </a:r>
            <a:endParaRPr kumimoji="0" lang="zh-TW" altLang="zh-TW" kern="100" dirty="0">
              <a:solidFill>
                <a:prstClr val="black"/>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標楷體"/>
                <a:cs typeface="Times New Roman"/>
              </a:rPr>
              <a:t>解析：</a:t>
            </a:r>
            <a:r>
              <a:rPr kumimoji="0" lang="zh-TW" altLang="zh-TW" kern="100" dirty="0">
                <a:solidFill>
                  <a:srgbClr val="0000FF"/>
                </a:solidFill>
                <a:latin typeface="Calibri"/>
                <a:ea typeface="新細明體"/>
                <a:cs typeface="Times New Roman"/>
              </a:rPr>
              <a:t>由物質的涵蓋範圍可知，純物質＞灰色範圍＞氧化物。元素涵蓋的範圍＜氧化物；聚合物中不包含氧化物。故</a:t>
            </a:r>
            <a:r>
              <a:rPr kumimoji="0" lang="en-US" altLang="zh-TW" kern="100" dirty="0">
                <a:solidFill>
                  <a:srgbClr val="0000FF"/>
                </a:solidFill>
                <a:latin typeface="Calibri"/>
                <a:ea typeface="新細明體"/>
                <a:cs typeface="Times New Roman"/>
              </a:rPr>
              <a:t>(B)</a:t>
            </a:r>
            <a:r>
              <a:rPr kumimoji="0" lang="zh-TW" altLang="zh-TW" kern="100" dirty="0">
                <a:solidFill>
                  <a:srgbClr val="0000FF"/>
                </a:solidFill>
                <a:latin typeface="Calibri"/>
                <a:ea typeface="新細明體"/>
                <a:cs typeface="Times New Roman"/>
              </a:rPr>
              <a:t>最有可能。</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5431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6"/>
            <a:ext cx="8229600" cy="5793507"/>
          </a:xfrm>
        </p:spPr>
        <p:txBody>
          <a:bodyPr/>
          <a:lstStyle/>
          <a:p>
            <a:r>
              <a:rPr lang="en-US" altLang="zh-TW" dirty="0" smtClean="0">
                <a:solidFill>
                  <a:srgbClr val="FF0000"/>
                </a:solidFill>
              </a:rPr>
              <a:t>111</a:t>
            </a:r>
            <a:r>
              <a:rPr lang="en-US" altLang="zh-TW" dirty="0" smtClean="0"/>
              <a:t>10</a:t>
            </a:r>
            <a:r>
              <a:rPr lang="en-US" altLang="zh-TW" dirty="0"/>
              <a:t>.	</a:t>
            </a:r>
            <a:r>
              <a:rPr lang="zh-TW" altLang="zh-TW" dirty="0"/>
              <a:t>蘋果酸是蘋果等水果中含有的成分，化學式為</a:t>
            </a:r>
            <a:r>
              <a:rPr lang="en-US" altLang="zh-TW" dirty="0"/>
              <a:t> </a:t>
            </a:r>
            <a:r>
              <a:rPr lang="en-US" altLang="zh-TW" dirty="0" err="1"/>
              <a:t>C</a:t>
            </a:r>
            <a:r>
              <a:rPr lang="en-US" altLang="zh-TW" baseline="-25000" dirty="0" err="1"/>
              <a:t>4</a:t>
            </a:r>
            <a:r>
              <a:rPr lang="en-US" altLang="zh-TW" dirty="0" err="1"/>
              <a:t>H</a:t>
            </a:r>
            <a:r>
              <a:rPr lang="en-US" altLang="zh-TW" baseline="-25000" dirty="0" err="1"/>
              <a:t>6</a:t>
            </a:r>
            <a:r>
              <a:rPr lang="en-US" altLang="zh-TW" dirty="0" err="1"/>
              <a:t>O</a:t>
            </a:r>
            <a:r>
              <a:rPr lang="en-US" altLang="zh-TW" baseline="-25000" dirty="0" err="1"/>
              <a:t>5</a:t>
            </a:r>
            <a:r>
              <a:rPr lang="zh-TW" altLang="zh-TW" dirty="0"/>
              <a:t>，分子中含有兩個</a:t>
            </a:r>
            <a:r>
              <a:rPr lang="en-US" altLang="zh-TW" dirty="0"/>
              <a:t>—</a:t>
            </a:r>
            <a:r>
              <a:rPr lang="en-US" altLang="zh-TW" dirty="0" err="1"/>
              <a:t>COOH</a:t>
            </a:r>
            <a:r>
              <a:rPr lang="zh-TW" altLang="zh-TW" dirty="0"/>
              <a:t>原子團，是蘋果的酸味來源，常作為食品添加劑。關於蘋果酸的說明，下列何者正確？</a:t>
            </a:r>
          </a:p>
          <a:p>
            <a:pPr marL="0" indent="0">
              <a:buNone/>
            </a:pPr>
            <a:r>
              <a:rPr lang="en-US" altLang="zh-TW" dirty="0"/>
              <a:t>(A)</a:t>
            </a:r>
            <a:r>
              <a:rPr lang="zh-TW" altLang="zh-TW" dirty="0"/>
              <a:t>屬於有機化合物，也是電解質</a:t>
            </a:r>
          </a:p>
          <a:p>
            <a:pPr marL="0" indent="0">
              <a:buNone/>
            </a:pPr>
            <a:r>
              <a:rPr lang="en-US" altLang="zh-TW" dirty="0"/>
              <a:t>(B)</a:t>
            </a:r>
            <a:r>
              <a:rPr lang="zh-TW" altLang="zh-TW" dirty="0"/>
              <a:t>屬於有機化合物，也是非電解質</a:t>
            </a:r>
          </a:p>
          <a:p>
            <a:pPr marL="0" indent="0">
              <a:buNone/>
            </a:pPr>
            <a:r>
              <a:rPr lang="en-US" altLang="zh-TW" dirty="0"/>
              <a:t>(C)</a:t>
            </a:r>
            <a:r>
              <a:rPr lang="zh-TW" altLang="zh-TW" dirty="0"/>
              <a:t>屬於無機化合物，也是電解質</a:t>
            </a:r>
          </a:p>
          <a:p>
            <a:pPr marL="0" indent="0">
              <a:buNone/>
            </a:pPr>
            <a:r>
              <a:rPr lang="en-US" altLang="zh-TW" dirty="0"/>
              <a:t>(D)</a:t>
            </a:r>
            <a:r>
              <a:rPr lang="zh-TW" altLang="zh-TW" dirty="0"/>
              <a:t>屬於無機化合物，也是非電解質</a:t>
            </a:r>
          </a:p>
          <a:p>
            <a:endParaRPr lang="zh-TW" altLang="en-US" dirty="0"/>
          </a:p>
        </p:txBody>
      </p:sp>
    </p:spTree>
    <p:extLst>
      <p:ext uri="{BB962C8B-B14F-4D97-AF65-F5344CB8AC3E}">
        <p14:creationId xmlns:p14="http://schemas.microsoft.com/office/powerpoint/2010/main" val="3254505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76672"/>
            <a:ext cx="8229600" cy="5649491"/>
          </a:xfrm>
        </p:spPr>
        <p:txBody>
          <a:bodyPr/>
          <a:lstStyle/>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試題解析：蘋果酸含有碳元素，分子中含有－</a:t>
            </a:r>
            <a:r>
              <a:rPr lang="en-US" altLang="zh-TW" dirty="0" err="1">
                <a:solidFill>
                  <a:srgbClr val="FF0000"/>
                </a:solidFill>
                <a:latin typeface="Times New Roman"/>
              </a:rPr>
              <a:t>COOH</a:t>
            </a:r>
            <a:r>
              <a:rPr lang="zh-TW" altLang="zh-TW" dirty="0">
                <a:solidFill>
                  <a:srgbClr val="FF0000"/>
                </a:solidFill>
                <a:latin typeface="Times New Roman"/>
              </a:rPr>
              <a:t>原子團，屬於有機酸類。</a:t>
            </a:r>
            <a:endParaRPr lang="zh-TW" altLang="zh-TW" dirty="0">
              <a:latin typeface="Times New Roman"/>
              <a:ea typeface="標楷體"/>
            </a:endParaRPr>
          </a:p>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A</a:t>
            </a:r>
            <a:r>
              <a:rPr lang="zh-TW" altLang="zh-TW" dirty="0">
                <a:solidFill>
                  <a:srgbClr val="FF0000"/>
                </a:solidFill>
                <a:latin typeface="Times New Roman"/>
              </a:rPr>
              <a:t>】</a:t>
            </a:r>
            <a:endParaRPr lang="zh-TW" altLang="zh-TW" dirty="0">
              <a:effectLst/>
              <a:latin typeface="Times New Roman"/>
              <a:ea typeface="標楷體"/>
            </a:endParaRPr>
          </a:p>
        </p:txBody>
      </p:sp>
    </p:spTree>
    <p:extLst>
      <p:ext uri="{BB962C8B-B14F-4D97-AF65-F5344CB8AC3E}">
        <p14:creationId xmlns:p14="http://schemas.microsoft.com/office/powerpoint/2010/main" val="1532932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body" idx="1"/>
          </p:nvPr>
        </p:nvSpPr>
        <p:spPr>
          <a:xfrm>
            <a:off x="468313" y="333375"/>
            <a:ext cx="8229600" cy="3382963"/>
          </a:xfrm>
        </p:spPr>
        <p:txBody>
          <a:bodyPr/>
          <a:lstStyle/>
          <a:p>
            <a:r>
              <a:rPr kumimoji="0" lang="en-US" altLang="zh-TW" sz="2800">
                <a:solidFill>
                  <a:srgbClr val="FF0000"/>
                </a:solidFill>
              </a:rPr>
              <a:t>106</a:t>
            </a:r>
            <a:r>
              <a:rPr kumimoji="0" lang="zh-TW" altLang="en-US" sz="2800"/>
              <a:t>右</a:t>
            </a:r>
            <a:r>
              <a:rPr lang="zh-TW" altLang="en-US" sz="2800"/>
              <a:t>圖為對兩塊銅塊分別進行甲和乙兩種操作的示意圖，關於這兩種操作造成外觀上的改變是否為化學變化，下列判斷何者正確？</a:t>
            </a:r>
            <a:br>
              <a:rPr lang="zh-TW" altLang="en-US" sz="2800"/>
            </a:br>
            <a:r>
              <a:rPr lang="en-US" altLang="zh-TW" sz="2800"/>
              <a:t>(A)</a:t>
            </a:r>
            <a:r>
              <a:rPr lang="zh-TW" altLang="en-US" sz="2800"/>
              <a:t>兩種都是</a:t>
            </a:r>
            <a:br>
              <a:rPr lang="zh-TW" altLang="en-US" sz="2800"/>
            </a:br>
            <a:r>
              <a:rPr lang="en-US" altLang="zh-TW" sz="2800"/>
              <a:t>(B)</a:t>
            </a:r>
            <a:r>
              <a:rPr lang="zh-TW" altLang="en-US" sz="2800"/>
              <a:t>兩種都不是</a:t>
            </a:r>
            <a:br>
              <a:rPr lang="zh-TW" altLang="en-US" sz="2800"/>
            </a:br>
            <a:r>
              <a:rPr lang="en-US" altLang="zh-TW" sz="2800"/>
              <a:t>(C)</a:t>
            </a:r>
            <a:r>
              <a:rPr lang="zh-TW" altLang="en-US" sz="2800"/>
              <a:t>只有甲操作是</a:t>
            </a:r>
            <a:br>
              <a:rPr lang="zh-TW" altLang="en-US" sz="2800"/>
            </a:br>
            <a:r>
              <a:rPr lang="en-US" altLang="zh-TW" sz="2800"/>
              <a:t>(D)</a:t>
            </a:r>
            <a:r>
              <a:rPr lang="zh-TW" altLang="en-US" sz="2800"/>
              <a:t>只有乙操作是</a:t>
            </a:r>
            <a:r>
              <a:rPr lang="zh-TW" altLang="en-US"/>
              <a:t> </a:t>
            </a:r>
          </a:p>
        </p:txBody>
      </p:sp>
      <p:grpSp>
        <p:nvGrpSpPr>
          <p:cNvPr id="293891" name="Group 3"/>
          <p:cNvGrpSpPr>
            <a:grpSpLocks/>
          </p:cNvGrpSpPr>
          <p:nvPr/>
        </p:nvGrpSpPr>
        <p:grpSpPr bwMode="auto">
          <a:xfrm>
            <a:off x="3851275" y="1916113"/>
            <a:ext cx="4968875" cy="2973387"/>
            <a:chOff x="6484" y="1304"/>
            <a:chExt cx="4627" cy="2532"/>
          </a:xfrm>
        </p:grpSpPr>
        <p:pic>
          <p:nvPicPr>
            <p:cNvPr id="293892" name="Picture 4" descr="106Y8ML2A0-K-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 y="1304"/>
              <a:ext cx="2403" cy="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3" name="Picture 5" descr="106Y8ML2A0-K-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 y="1304"/>
              <a:ext cx="1990" cy="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3894" name="Text Box 6"/>
          <p:cNvSpPr txBox="1">
            <a:spLocks noChangeArrowheads="1"/>
          </p:cNvSpPr>
          <p:nvPr/>
        </p:nvSpPr>
        <p:spPr bwMode="auto">
          <a:xfrm>
            <a:off x="755650" y="5084763"/>
            <a:ext cx="7848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a:t>【</a:t>
            </a:r>
            <a:r>
              <a:rPr lang="zh-TW" altLang="en-US" sz="2000"/>
              <a:t>答案</a:t>
            </a:r>
            <a:r>
              <a:rPr lang="en-US" altLang="zh-TW" sz="2000"/>
              <a:t>】D</a:t>
            </a:r>
            <a:r>
              <a:rPr lang="zh-TW" altLang="en-US" sz="2000"/>
              <a:t>　</a:t>
            </a:r>
          </a:p>
          <a:p>
            <a:r>
              <a:rPr lang="en-US" altLang="zh-TW" sz="2000"/>
              <a:t>【</a:t>
            </a:r>
            <a:r>
              <a:rPr lang="zh-TW" altLang="en-US" sz="2000"/>
              <a:t>解析</a:t>
            </a:r>
            <a:r>
              <a:rPr lang="en-US" altLang="zh-TW" sz="2000"/>
              <a:t>】</a:t>
            </a:r>
            <a:r>
              <a:rPr lang="zh-TW" altLang="en-US" sz="2000"/>
              <a:t>甲操作是將銅塊抽拉成細絲，只有形狀改變而本質不變，故為物理變化；乙操作利用加熱產生黑色氧化銅，本質改變而產生新物質，故為化學變化。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3894"/>
                                        </p:tgtEl>
                                        <p:attrNameLst>
                                          <p:attrName>style.visibility</p:attrName>
                                        </p:attrNameLst>
                                      </p:cBhvr>
                                      <p:to>
                                        <p:strVal val="visible"/>
                                      </p:to>
                                    </p:set>
                                    <p:animEffect transition="in" filter="box(in)">
                                      <p:cBhvr>
                                        <p:cTn id="7" dur="500"/>
                                        <p:tgtEl>
                                          <p:spTgt spid="293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11560" y="548680"/>
            <a:ext cx="7772400" cy="24482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Calibri"/>
                <a:ea typeface="新細明體"/>
                <a:cs typeface="+mj-cs"/>
              </a:rPr>
              <a:t>107</a:t>
            </a:r>
            <a:r>
              <a:rPr kumimoji="0" lang="zh-TW" altLang="zh-TW" sz="28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「在常溫常壓下，①番茄紅素為紅色固體，是番茄、木瓜等蔬果中富含的色素，②為天然的抗氧化劑……」，上述畫底線所提到番茄紅素的性質，屬於下列何者？</a:t>
            </a:r>
            <a:r>
              <a:rPr kumimoji="0" lang="en-US" altLang="zh-TW" sz="28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  (A)</a:t>
            </a:r>
            <a:r>
              <a:rPr kumimoji="0" lang="zh-TW" altLang="zh-TW" sz="28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均為物理性質</a:t>
            </a:r>
            <a:r>
              <a:rPr kumimoji="0" lang="en-US" altLang="zh-TW" sz="28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 (B)</a:t>
            </a:r>
            <a:r>
              <a:rPr kumimoji="0" lang="zh-TW" altLang="zh-TW" sz="28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均為化學性質</a:t>
            </a:r>
            <a:r>
              <a:rPr kumimoji="0" lang="en-US" altLang="zh-TW" sz="28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 (C)</a:t>
            </a:r>
            <a:r>
              <a:rPr kumimoji="0" lang="zh-TW" altLang="zh-TW" sz="28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①為物理性質、②為化學性質</a:t>
            </a:r>
            <a:r>
              <a:rPr kumimoji="0" lang="en-US" altLang="zh-TW" sz="28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 (D)</a:t>
            </a:r>
            <a:r>
              <a:rPr kumimoji="0" lang="zh-TW" altLang="zh-TW" sz="2800" b="0" i="0" u="none" strike="noStrike" kern="1200" cap="none" spc="0" normalizeH="0" baseline="0" noProof="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rPr>
              <a:t>①為化學性質、②為物理性質</a:t>
            </a:r>
            <a:endParaRPr kumimoji="0" lang="zh-TW" altLang="en-US" sz="2800" b="0" i="0" u="none" strike="noStrike" kern="1200" cap="none" spc="0" normalizeH="0" baseline="0" noProof="0" dirty="0">
              <a:ln>
                <a:noFill/>
              </a:ln>
              <a:solidFill>
                <a:sysClr val="windowText" lastClr="000000"/>
              </a:solidFill>
              <a:effectLst/>
              <a:uLnTx/>
              <a:uFillTx/>
              <a:latin typeface="華康中黑體" panose="020B0509000000000000" pitchFamily="49" charset="-120"/>
              <a:ea typeface="華康中黑體" panose="020B0509000000000000" pitchFamily="49" charset="-120"/>
              <a:cs typeface="+mj-cs"/>
            </a:endParaRPr>
          </a:p>
        </p:txBody>
      </p:sp>
      <p:sp>
        <p:nvSpPr>
          <p:cNvPr id="3" name="矩形 2"/>
          <p:cNvSpPr/>
          <p:nvPr/>
        </p:nvSpPr>
        <p:spPr>
          <a:xfrm>
            <a:off x="1979712" y="4725144"/>
            <a:ext cx="6480720" cy="1200329"/>
          </a:xfrm>
          <a:prstGeom prst="rect">
            <a:avLst/>
          </a:prstGeom>
        </p:spPr>
        <p:txBody>
          <a:bodyPr wrap="square">
            <a:spAutoFit/>
          </a:bodyPr>
          <a:lstStyle/>
          <a:p>
            <a:pPr fontAlgn="auto">
              <a:spcBef>
                <a:spcPts val="0"/>
              </a:spcBef>
              <a:spcAft>
                <a:spcPts val="0"/>
              </a:spcAft>
            </a:pPr>
            <a:r>
              <a:rPr kumimoji="0" lang="zh-TW" altLang="zh-TW" sz="2400" dirty="0">
                <a:solidFill>
                  <a:prstClr val="black"/>
                </a:solidFill>
                <a:latin typeface="Calibri"/>
                <a:ea typeface="新細明體"/>
              </a:rPr>
              <a:t>答案：</a:t>
            </a:r>
            <a:r>
              <a:rPr kumimoji="0" lang="en-US" altLang="zh-TW" sz="2400" dirty="0">
                <a:solidFill>
                  <a:prstClr val="black"/>
                </a:solidFill>
                <a:latin typeface="Calibri"/>
                <a:ea typeface="新細明體"/>
              </a:rPr>
              <a:t>(C)</a:t>
            </a:r>
            <a:endParaRPr kumimoji="0" lang="zh-TW" altLang="zh-TW" sz="2400" dirty="0">
              <a:solidFill>
                <a:prstClr val="black"/>
              </a:solidFill>
              <a:latin typeface="Calibri"/>
              <a:ea typeface="新細明體"/>
            </a:endParaRPr>
          </a:p>
          <a:p>
            <a:pPr fontAlgn="auto">
              <a:spcBef>
                <a:spcPts val="0"/>
              </a:spcBef>
              <a:spcAft>
                <a:spcPts val="0"/>
              </a:spcAft>
            </a:pPr>
            <a:r>
              <a:rPr kumimoji="0" lang="zh-TW" altLang="zh-TW" sz="2400" dirty="0">
                <a:solidFill>
                  <a:prstClr val="black"/>
                </a:solidFill>
                <a:latin typeface="Calibri"/>
                <a:ea typeface="新細明體"/>
              </a:rPr>
              <a:t>解析：①物質的顏色屬物理性質；②氧化作用與化學變化有關，屬化學性質，故選</a:t>
            </a:r>
            <a:r>
              <a:rPr kumimoji="0" lang="en-US" altLang="zh-TW" sz="2400" dirty="0">
                <a:solidFill>
                  <a:prstClr val="black"/>
                </a:solidFill>
                <a:latin typeface="Calibri"/>
                <a:ea typeface="新細明體"/>
              </a:rPr>
              <a:t>(C)</a:t>
            </a:r>
            <a:r>
              <a:rPr kumimoji="0" lang="zh-TW" altLang="zh-TW" sz="2400" dirty="0">
                <a:solidFill>
                  <a:prstClr val="black"/>
                </a:solidFill>
                <a:latin typeface="Calibri"/>
                <a:ea typeface="新細明體"/>
              </a:rPr>
              <a:t>。</a:t>
            </a:r>
            <a:endParaRPr kumimoji="0" lang="zh-TW" altLang="en-US" sz="2400" dirty="0">
              <a:solidFill>
                <a:prstClr val="black"/>
              </a:solidFill>
              <a:latin typeface="Calibri"/>
              <a:ea typeface="新細明體"/>
            </a:endParaRPr>
          </a:p>
        </p:txBody>
      </p:sp>
    </p:spTree>
    <p:extLst>
      <p:ext uri="{BB962C8B-B14F-4D97-AF65-F5344CB8AC3E}">
        <p14:creationId xmlns:p14="http://schemas.microsoft.com/office/powerpoint/2010/main" val="405514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146504"/>
            <a:ext cx="8429625" cy="6265561"/>
          </a:xfrm>
          <a:prstGeom prst="rect">
            <a:avLst/>
          </a:prstGeom>
          <a:noFill/>
          <a:ln w="9525">
            <a:noFill/>
            <a:miter lim="800000"/>
            <a:headEnd/>
            <a:tailEnd/>
          </a:ln>
        </p:spPr>
        <p:txBody>
          <a:bodyPr wrap="square">
            <a:spAutoFit/>
          </a:bodyPr>
          <a:lstStyle/>
          <a:p>
            <a:pPr marL="479425" indent="-479425" algn="just">
              <a:lnSpc>
                <a:spcPct val="105000"/>
              </a:lnSpc>
            </a:pPr>
            <a:r>
              <a:rPr lang="en-US" altLang="zh-TW" sz="3200">
                <a:solidFill>
                  <a:srgbClr val="000000"/>
                </a:solidFill>
                <a:latin typeface="Times New Roman"/>
                <a:ea typeface="標楷體" pitchFamily="65" charset="-120"/>
              </a:rPr>
              <a:t>21</a:t>
            </a:r>
            <a:r>
              <a:rPr lang="en-US" sz="3200">
                <a:solidFill>
                  <a:srgbClr val="000000"/>
                </a:solidFill>
                <a:latin typeface="Times New Roman"/>
                <a:ea typeface="標楷體" pitchFamily="65" charset="-120"/>
              </a:rPr>
              <a:t>.	</a:t>
            </a:r>
            <a:r>
              <a:rPr lang="zh-TW" altLang="en-US" sz="3200">
                <a:solidFill>
                  <a:srgbClr val="000000"/>
                </a:solidFill>
                <a:latin typeface="Times New Roman"/>
                <a:ea typeface="標楷體" pitchFamily="65" charset="-120"/>
              </a:rPr>
              <a:t>下列分別為</a:t>
            </a:r>
            <a:r>
              <a:rPr lang="zh-TW" altLang="en-US" sz="3200" u="sng">
                <a:solidFill>
                  <a:srgbClr val="000000"/>
                </a:solidFill>
                <a:latin typeface="Times New Roman"/>
                <a:ea typeface="標楷體" pitchFamily="65" charset="-120"/>
              </a:rPr>
              <a:t>阿牧</a:t>
            </a:r>
            <a:r>
              <a:rPr lang="zh-TW" altLang="en-US" sz="3200">
                <a:solidFill>
                  <a:srgbClr val="000000"/>
                </a:solidFill>
                <a:latin typeface="Times New Roman"/>
                <a:ea typeface="標楷體" pitchFamily="65" charset="-120"/>
              </a:rPr>
              <a:t>和</a:t>
            </a:r>
            <a:r>
              <a:rPr lang="zh-TW" altLang="en-US" sz="3200" u="sng">
                <a:solidFill>
                  <a:srgbClr val="000000"/>
                </a:solidFill>
                <a:latin typeface="Times New Roman"/>
                <a:ea typeface="標楷體" pitchFamily="65" charset="-120"/>
              </a:rPr>
              <a:t>小菲</a:t>
            </a:r>
            <a:r>
              <a:rPr lang="zh-TW" altLang="en-US" sz="3200">
                <a:solidFill>
                  <a:srgbClr val="000000"/>
                </a:solidFill>
                <a:latin typeface="Times New Roman"/>
                <a:ea typeface="標楷體" pitchFamily="65" charset="-120"/>
              </a:rPr>
              <a:t>兩人將鋰、氦、氬、鉀、鈉和氖共六種元素分類的說明：</a:t>
            </a:r>
          </a:p>
          <a:p>
            <a:pPr marL="1719263" indent="-1208088" algn="just">
              <a:lnSpc>
                <a:spcPct val="105000"/>
              </a:lnSpc>
            </a:pPr>
            <a:r>
              <a:rPr lang="zh-TW" altLang="en-US" sz="3200" u="sng">
                <a:solidFill>
                  <a:srgbClr val="000000"/>
                </a:solidFill>
                <a:latin typeface="Times New Roman"/>
                <a:ea typeface="標楷體" pitchFamily="65" charset="-120"/>
              </a:rPr>
              <a:t>阿牧</a:t>
            </a:r>
            <a:r>
              <a:rPr lang="zh-TW" altLang="en-US" sz="3200">
                <a:solidFill>
                  <a:srgbClr val="000000"/>
                </a:solidFill>
                <a:latin typeface="Times New Roman"/>
                <a:ea typeface="標楷體" pitchFamily="65" charset="-120"/>
              </a:rPr>
              <a:t>：依照常溫常壓下元素是否為固態進行分類。　</a:t>
            </a:r>
          </a:p>
          <a:p>
            <a:pPr marL="1719263" indent="-1208088" algn="just">
              <a:lnSpc>
                <a:spcPct val="105000"/>
              </a:lnSpc>
            </a:pPr>
            <a:r>
              <a:rPr lang="zh-TW" altLang="en-US" sz="3200" u="sng">
                <a:solidFill>
                  <a:srgbClr val="000000"/>
                </a:solidFill>
                <a:latin typeface="Times New Roman"/>
                <a:ea typeface="標楷體" pitchFamily="65" charset="-120"/>
              </a:rPr>
              <a:t>小菲</a:t>
            </a:r>
            <a:r>
              <a:rPr lang="zh-TW" altLang="en-US" sz="3200">
                <a:solidFill>
                  <a:srgbClr val="000000"/>
                </a:solidFill>
                <a:latin typeface="Times New Roman"/>
                <a:ea typeface="標楷體" pitchFamily="65" charset="-120"/>
              </a:rPr>
              <a:t>：依照是否會和水反應並冒泡進行分類。</a:t>
            </a:r>
          </a:p>
          <a:p>
            <a:pPr marL="511175" algn="just">
              <a:lnSpc>
                <a:spcPct val="105000"/>
              </a:lnSpc>
            </a:pPr>
            <a:r>
              <a:rPr lang="zh-TW" altLang="en-US" sz="3200">
                <a:solidFill>
                  <a:srgbClr val="000000"/>
                </a:solidFill>
                <a:latin typeface="Times New Roman"/>
                <a:ea typeface="標楷體" pitchFamily="65" charset="-120"/>
              </a:rPr>
              <a:t>兩人最終都是將鋰、鉀和鈉分成一類，氦、氬和氖分成另一類。關於兩人分類的說明，下列何者正確？</a:t>
            </a:r>
          </a:p>
          <a:p>
            <a:pPr marL="511175" algn="just">
              <a:lnSpc>
                <a:spcPct val="105000"/>
              </a:lnSpc>
            </a:pPr>
            <a:r>
              <a:rPr lang="en-US" altLang="zh-TW" sz="3200">
                <a:solidFill>
                  <a:srgbClr val="000000"/>
                </a:solidFill>
                <a:latin typeface="Times New Roman"/>
                <a:ea typeface="標楷體" pitchFamily="65" charset="-120"/>
              </a:rPr>
              <a:t>(A)</a:t>
            </a:r>
            <a:r>
              <a:rPr lang="zh-TW" altLang="en-US" sz="3200">
                <a:solidFill>
                  <a:srgbClr val="000000"/>
                </a:solidFill>
                <a:latin typeface="Times New Roman"/>
                <a:ea typeface="標楷體" pitchFamily="65" charset="-120"/>
              </a:rPr>
              <a:t>兩人都是依物理性質分類</a:t>
            </a:r>
          </a:p>
          <a:p>
            <a:pPr marL="511175" algn="just">
              <a:lnSpc>
                <a:spcPct val="105000"/>
              </a:lnSpc>
            </a:pPr>
            <a:r>
              <a:rPr lang="en-US" altLang="zh-TW" sz="3200">
                <a:solidFill>
                  <a:srgbClr val="000000"/>
                </a:solidFill>
                <a:latin typeface="Times New Roman"/>
                <a:ea typeface="標楷體" pitchFamily="65" charset="-120"/>
              </a:rPr>
              <a:t>(B)</a:t>
            </a:r>
            <a:r>
              <a:rPr lang="zh-TW" altLang="en-US" sz="3200">
                <a:solidFill>
                  <a:srgbClr val="000000"/>
                </a:solidFill>
                <a:latin typeface="Times New Roman"/>
                <a:ea typeface="標楷體" pitchFamily="65" charset="-120"/>
              </a:rPr>
              <a:t>兩人都是依化學性質分類</a:t>
            </a:r>
          </a:p>
          <a:p>
            <a:pPr marL="511175" algn="just">
              <a:lnSpc>
                <a:spcPct val="105000"/>
              </a:lnSpc>
            </a:pPr>
            <a:r>
              <a:rPr lang="en-US" altLang="zh-TW" sz="3200">
                <a:solidFill>
                  <a:srgbClr val="000000"/>
                </a:solidFill>
                <a:latin typeface="Times New Roman"/>
                <a:ea typeface="標楷體" pitchFamily="65" charset="-120"/>
              </a:rPr>
              <a:t>(C)</a:t>
            </a:r>
            <a:r>
              <a:rPr lang="zh-TW" altLang="en-US" sz="3200">
                <a:solidFill>
                  <a:srgbClr val="000000"/>
                </a:solidFill>
                <a:latin typeface="Times New Roman"/>
                <a:ea typeface="標楷體" pitchFamily="65" charset="-120"/>
              </a:rPr>
              <a:t>只有</a:t>
            </a:r>
            <a:r>
              <a:rPr lang="zh-TW" altLang="en-US" sz="3200" u="sng">
                <a:solidFill>
                  <a:srgbClr val="000000"/>
                </a:solidFill>
                <a:latin typeface="Times New Roman"/>
                <a:ea typeface="標楷體" pitchFamily="65" charset="-120"/>
              </a:rPr>
              <a:t>阿牧</a:t>
            </a:r>
            <a:r>
              <a:rPr lang="zh-TW" altLang="en-US" sz="3200">
                <a:solidFill>
                  <a:srgbClr val="000000"/>
                </a:solidFill>
                <a:latin typeface="Times New Roman"/>
                <a:ea typeface="標楷體" pitchFamily="65" charset="-120"/>
              </a:rPr>
              <a:t>是依化學性質分類</a:t>
            </a:r>
          </a:p>
          <a:p>
            <a:pPr marL="511175" algn="just">
              <a:lnSpc>
                <a:spcPct val="105000"/>
              </a:lnSpc>
            </a:pPr>
            <a:r>
              <a:rPr lang="en-US" altLang="zh-TW" sz="3200">
                <a:solidFill>
                  <a:srgbClr val="000000"/>
                </a:solidFill>
                <a:latin typeface="Times New Roman"/>
                <a:ea typeface="標楷體" pitchFamily="65" charset="-120"/>
              </a:rPr>
              <a:t>(D)</a:t>
            </a:r>
            <a:r>
              <a:rPr lang="zh-TW" altLang="en-US" sz="3200">
                <a:solidFill>
                  <a:srgbClr val="000000"/>
                </a:solidFill>
                <a:latin typeface="Times New Roman"/>
                <a:ea typeface="標楷體" pitchFamily="65" charset="-120"/>
              </a:rPr>
              <a:t>只有</a:t>
            </a:r>
            <a:r>
              <a:rPr lang="zh-TW" altLang="en-US" sz="3200" u="sng">
                <a:solidFill>
                  <a:srgbClr val="000000"/>
                </a:solidFill>
                <a:latin typeface="Times New Roman"/>
                <a:ea typeface="標楷體" pitchFamily="65" charset="-120"/>
              </a:rPr>
              <a:t>小菲</a:t>
            </a:r>
            <a:r>
              <a:rPr lang="zh-TW" altLang="en-US" sz="3200">
                <a:solidFill>
                  <a:srgbClr val="000000"/>
                </a:solidFill>
                <a:latin typeface="Times New Roman"/>
                <a:ea typeface="標楷體" pitchFamily="65" charset="-120"/>
              </a:rPr>
              <a:t>是依化學性質分類</a:t>
            </a:r>
          </a:p>
        </p:txBody>
      </p:sp>
    </p:spTree>
    <p:extLst>
      <p:ext uri="{BB962C8B-B14F-4D97-AF65-F5344CB8AC3E}">
        <p14:creationId xmlns:p14="http://schemas.microsoft.com/office/powerpoint/2010/main" val="21737569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6"/>
            <a:ext cx="8229600" cy="5793507"/>
          </a:xfrm>
        </p:spPr>
        <p:txBody>
          <a:bodyPr>
            <a:normAutofit/>
          </a:bodyPr>
          <a:lstStyle/>
          <a:p>
            <a:r>
              <a:rPr lang="en-US" altLang="zh-TW" dirty="0" smtClean="0">
                <a:solidFill>
                  <a:srgbClr val="FF0000"/>
                </a:solidFill>
              </a:rPr>
              <a:t>111</a:t>
            </a:r>
            <a:r>
              <a:rPr lang="en-US" altLang="zh-TW" dirty="0" smtClean="0"/>
              <a:t>9.</a:t>
            </a:r>
            <a:r>
              <a:rPr lang="zh-TW" altLang="zh-TW" dirty="0" smtClean="0"/>
              <a:t>製作</a:t>
            </a:r>
            <a:r>
              <a:rPr lang="zh-TW" altLang="zh-TW" dirty="0"/>
              <a:t>蛋糕時，常會在白色的鮮奶油中加入些許色素混合，使其顏色變化增加美觀，而鮮奶油仍維持原本的性質。做好的蛋糕需妥善冷藏，以防止鮮奶油腐壞變質。關於上述鮮奶油「變色」和鮮奶油「變質」兩者的說明，下列何者最合理？</a:t>
            </a:r>
          </a:p>
          <a:p>
            <a:pPr marL="0" indent="0">
              <a:buNone/>
            </a:pPr>
            <a:r>
              <a:rPr lang="en-US" altLang="zh-TW" dirty="0"/>
              <a:t>(A)</a:t>
            </a:r>
            <a:r>
              <a:rPr lang="zh-TW" altLang="zh-TW" dirty="0"/>
              <a:t>兩者都是化學變化</a:t>
            </a:r>
          </a:p>
          <a:p>
            <a:pPr marL="0" indent="0">
              <a:buNone/>
            </a:pPr>
            <a:r>
              <a:rPr lang="en-US" altLang="zh-TW" dirty="0"/>
              <a:t>(B)</a:t>
            </a:r>
            <a:r>
              <a:rPr lang="zh-TW" altLang="zh-TW" dirty="0"/>
              <a:t>兩者都不是化學變化</a:t>
            </a:r>
          </a:p>
          <a:p>
            <a:pPr marL="0" indent="0">
              <a:buNone/>
            </a:pPr>
            <a:r>
              <a:rPr lang="en-US" altLang="zh-TW" dirty="0"/>
              <a:t>(C)</a:t>
            </a:r>
            <a:r>
              <a:rPr lang="zh-TW" altLang="zh-TW" dirty="0"/>
              <a:t>只有後者是化學變化</a:t>
            </a:r>
          </a:p>
          <a:p>
            <a:pPr marL="0" indent="0">
              <a:buNone/>
            </a:pPr>
            <a:r>
              <a:rPr lang="en-US" altLang="zh-TW" dirty="0"/>
              <a:t>(D)</a:t>
            </a:r>
            <a:r>
              <a:rPr lang="zh-TW" altLang="zh-TW" dirty="0"/>
              <a:t>只有前者是化學變化</a:t>
            </a:r>
          </a:p>
          <a:p>
            <a:endParaRPr lang="zh-TW" altLang="en-US" dirty="0"/>
          </a:p>
        </p:txBody>
      </p:sp>
    </p:spTree>
    <p:extLst>
      <p:ext uri="{BB962C8B-B14F-4D97-AF65-F5344CB8AC3E}">
        <p14:creationId xmlns:p14="http://schemas.microsoft.com/office/powerpoint/2010/main" val="1900391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323849" y="712756"/>
            <a:ext cx="8515351" cy="5187301"/>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zh-TW" altLang="en-US">
              <a:solidFill>
                <a:srgbClr val="000000"/>
              </a:solidFill>
              <a:effectLst>
                <a:outerShdw blurRad="38100" dist="38100" dir="2700000" algn="tl">
                  <a:srgbClr val="000000">
                    <a:alpha val="43137"/>
                  </a:srgbClr>
                </a:outerShdw>
              </a:effectLst>
              <a:latin typeface="Arial" pitchFamily="34" charset="0"/>
            </a:endParaRPr>
          </a:p>
        </p:txBody>
      </p:sp>
      <p:sp>
        <p:nvSpPr>
          <p:cNvPr id="5" name="矩形 4"/>
          <p:cNvSpPr>
            <a:spLocks noChangeArrowheads="1"/>
          </p:cNvSpPr>
          <p:nvPr/>
        </p:nvSpPr>
        <p:spPr bwMode="auto">
          <a:xfrm>
            <a:off x="323849" y="85272"/>
            <a:ext cx="8429625" cy="634020"/>
          </a:xfrm>
          <a:prstGeom prst="rect">
            <a:avLst/>
          </a:prstGeom>
          <a:noFill/>
          <a:ln w="9525">
            <a:noFill/>
            <a:miter lim="800000"/>
            <a:headEnd/>
            <a:tailEnd/>
          </a:ln>
        </p:spPr>
        <p:txBody>
          <a:bodyPr wrap="square">
            <a:spAutoFit/>
          </a:bodyPr>
          <a:lstStyle/>
          <a:p>
            <a:pPr marL="450850" indent="-450850" algn="just">
              <a:lnSpc>
                <a:spcPct val="110000"/>
              </a:lnSpc>
            </a:pPr>
            <a:r>
              <a:rPr lang="en-US" altLang="zh-TW" sz="3200" dirty="0">
                <a:solidFill>
                  <a:srgbClr val="FF0000"/>
                </a:solidFill>
                <a:latin typeface="Times New Roman"/>
                <a:ea typeface="標楷體" pitchFamily="65" charset="-120"/>
              </a:rPr>
              <a:t>109</a:t>
            </a:r>
            <a:r>
              <a:rPr lang="zh-TW" altLang="en-US" sz="3200" dirty="0">
                <a:solidFill>
                  <a:srgbClr val="000000"/>
                </a:solidFill>
                <a:latin typeface="Times New Roman"/>
                <a:ea typeface="標楷體" pitchFamily="65" charset="-120"/>
              </a:rPr>
              <a:t>請閱讀下列敘述後，回答</a:t>
            </a:r>
            <a:r>
              <a:rPr lang="en-US" altLang="zh-TW" sz="3200" dirty="0">
                <a:solidFill>
                  <a:srgbClr val="000000"/>
                </a:solidFill>
                <a:latin typeface="Times New Roman"/>
                <a:ea typeface="標楷體" pitchFamily="65" charset="-120"/>
              </a:rPr>
              <a:t>52</a:t>
            </a:r>
            <a:r>
              <a:rPr lang="zh-TW" altLang="en-US" sz="3200" dirty="0">
                <a:solidFill>
                  <a:srgbClr val="000000"/>
                </a:solidFill>
                <a:latin typeface="Times New Roman"/>
                <a:ea typeface="標楷體" pitchFamily="65" charset="-120"/>
              </a:rPr>
              <a:t>～</a:t>
            </a:r>
            <a:r>
              <a:rPr lang="en-US" altLang="zh-TW" sz="3200" dirty="0">
                <a:solidFill>
                  <a:srgbClr val="000000"/>
                </a:solidFill>
                <a:latin typeface="Times New Roman"/>
                <a:ea typeface="標楷體" pitchFamily="65" charset="-120"/>
              </a:rPr>
              <a:t>53</a:t>
            </a:r>
            <a:r>
              <a:rPr lang="zh-TW" altLang="en-US" sz="3200" dirty="0">
                <a:solidFill>
                  <a:srgbClr val="000000"/>
                </a:solidFill>
                <a:latin typeface="Times New Roman"/>
                <a:ea typeface="標楷體" pitchFamily="65" charset="-120"/>
              </a:rPr>
              <a:t>題</a:t>
            </a:r>
          </a:p>
        </p:txBody>
      </p:sp>
      <p:sp>
        <p:nvSpPr>
          <p:cNvPr id="4" name="矩形 3"/>
          <p:cNvSpPr>
            <a:spLocks noChangeArrowheads="1"/>
          </p:cNvSpPr>
          <p:nvPr/>
        </p:nvSpPr>
        <p:spPr bwMode="auto">
          <a:xfrm>
            <a:off x="323849" y="712756"/>
            <a:ext cx="8515351" cy="5016758"/>
          </a:xfrm>
          <a:prstGeom prst="rect">
            <a:avLst/>
          </a:prstGeom>
          <a:noFill/>
          <a:ln w="9525">
            <a:noFill/>
            <a:miter lim="800000"/>
            <a:headEnd/>
            <a:tailEnd/>
          </a:ln>
        </p:spPr>
        <p:txBody>
          <a:bodyPr wrap="square">
            <a:spAutoFit/>
          </a:bodyPr>
          <a:lstStyle/>
          <a:p>
            <a:pPr algn="just" hangingPunct="0"/>
            <a:r>
              <a:rPr lang="zh-TW" altLang="en-US" sz="3200">
                <a:solidFill>
                  <a:srgbClr val="000000"/>
                </a:solidFill>
                <a:latin typeface="Times New Roman"/>
                <a:ea typeface="標楷體" pitchFamily="65" charset="-120"/>
              </a:rPr>
              <a:t>　　</a:t>
            </a:r>
            <a:r>
              <a:rPr lang="zh-TW" altLang="en-US" sz="3200" spc="-100">
                <a:solidFill>
                  <a:srgbClr val="000000"/>
                </a:solidFill>
                <a:latin typeface="Times New Roman"/>
                <a:ea typeface="標楷體" pitchFamily="65" charset="-120"/>
              </a:rPr>
              <a:t>竹筍是一種常見的食材，竹筍帶有苦味是因為含有化合物</a:t>
            </a:r>
            <a:r>
              <a:rPr lang="en-US" altLang="zh-TW" sz="3200" spc="-100">
                <a:solidFill>
                  <a:srgbClr val="000000"/>
                </a:solidFill>
                <a:latin typeface="Times New Roman"/>
                <a:ea typeface="標楷體" pitchFamily="65" charset="-120"/>
              </a:rPr>
              <a:t>X</a:t>
            </a:r>
            <a:r>
              <a:rPr lang="zh-TW" altLang="en-US" sz="3200" spc="-100">
                <a:solidFill>
                  <a:srgbClr val="000000"/>
                </a:solidFill>
                <a:latin typeface="Times New Roman"/>
                <a:ea typeface="標楷體" pitchFamily="65" charset="-120"/>
              </a:rPr>
              <a:t>，若</a:t>
            </a:r>
            <a:r>
              <a:rPr lang="zh-TW" altLang="en-US" sz="3200" u="sng" spc="-100">
                <a:solidFill>
                  <a:srgbClr val="000000"/>
                </a:solidFill>
                <a:latin typeface="Times New Roman"/>
                <a:ea typeface="標楷體" pitchFamily="65" charset="-120"/>
              </a:rPr>
              <a:t>化合物</a:t>
            </a:r>
            <a:r>
              <a:rPr lang="en-US" altLang="zh-TW" sz="3200" u="sng" spc="-100">
                <a:solidFill>
                  <a:srgbClr val="000000"/>
                </a:solidFill>
                <a:latin typeface="Times New Roman"/>
                <a:ea typeface="標楷體" pitchFamily="65" charset="-120"/>
              </a:rPr>
              <a:t>X</a:t>
            </a:r>
            <a:r>
              <a:rPr lang="zh-TW" altLang="en-US" sz="3200" u="sng" spc="-100">
                <a:solidFill>
                  <a:srgbClr val="000000"/>
                </a:solidFill>
                <a:latin typeface="Times New Roman"/>
                <a:ea typeface="標楷體" pitchFamily="65" charset="-120"/>
              </a:rPr>
              <a:t>在酵素參與下和水反應，產物之一為有毒的氫氰酸</a:t>
            </a:r>
            <a:r>
              <a:rPr lang="en-US" altLang="zh-TW" sz="3200" u="sng" spc="-100">
                <a:solidFill>
                  <a:srgbClr val="000000"/>
                </a:solidFill>
                <a:latin typeface="Times New Roman"/>
                <a:ea typeface="標楷體" pitchFamily="65" charset="-120"/>
              </a:rPr>
              <a:t>(HCN)</a:t>
            </a:r>
            <a:r>
              <a:rPr lang="zh-TW" altLang="en-US" sz="3200" spc="-100">
                <a:solidFill>
                  <a:srgbClr val="000000"/>
                </a:solidFill>
                <a:latin typeface="Times New Roman"/>
                <a:ea typeface="標楷體" pitchFamily="65" charset="-120"/>
              </a:rPr>
              <a:t>，可避免被動物取食，是植物本身的一種保護機制。</a:t>
            </a:r>
          </a:p>
          <a:p>
            <a:pPr algn="just" hangingPunct="0"/>
            <a:r>
              <a:rPr lang="zh-TW" altLang="en-US" sz="3200" spc="-100">
                <a:solidFill>
                  <a:srgbClr val="000000"/>
                </a:solidFill>
                <a:latin typeface="Times New Roman"/>
                <a:ea typeface="標楷體" pitchFamily="65" charset="-120"/>
              </a:rPr>
              <a:t>　　當竹筍從地下莖冒出土，筍尖被陽光照射後會轉為綠色，俗稱「出青」。竹筍的尖端嫩芽，尤其是出青的竹筍嫩芽，含有較多的化合物</a:t>
            </a:r>
            <a:r>
              <a:rPr lang="en-US" altLang="zh-TW" sz="3200" spc="-100">
                <a:solidFill>
                  <a:srgbClr val="000000"/>
                </a:solidFill>
                <a:latin typeface="Times New Roman"/>
                <a:ea typeface="標楷體" pitchFamily="65" charset="-120"/>
              </a:rPr>
              <a:t>X</a:t>
            </a:r>
            <a:r>
              <a:rPr lang="zh-TW" altLang="en-US" sz="3200" spc="-100">
                <a:solidFill>
                  <a:srgbClr val="000000"/>
                </a:solidFill>
                <a:latin typeface="Times New Roman"/>
                <a:ea typeface="標楷體" pitchFamily="65" charset="-120"/>
              </a:rPr>
              <a:t>，所以此部位更易帶有苦味。有鑒於此，農民常在竹筍生長處事先覆蓋土壤或使用其他方式，以避免竹筍出青，對品質和口感帶來影響。</a:t>
            </a:r>
          </a:p>
        </p:txBody>
      </p:sp>
    </p:spTree>
    <p:extLst>
      <p:ext uri="{BB962C8B-B14F-4D97-AF65-F5344CB8AC3E}">
        <p14:creationId xmlns:p14="http://schemas.microsoft.com/office/powerpoint/2010/main" val="39669714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marL="719455" indent="-719455"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試題解析：鮮奶油加入色素，顏色改變是物理變化，鮮奶油變質是化學變化。</a:t>
            </a:r>
            <a:endParaRPr lang="zh-TW" altLang="zh-TW" dirty="0">
              <a:latin typeface="Times New Roman"/>
              <a:ea typeface="標楷體"/>
            </a:endParaRPr>
          </a:p>
          <a:p>
            <a:r>
              <a:rPr lang="zh-TW" altLang="zh-TW" sz="2800" dirty="0">
                <a:solidFill>
                  <a:srgbClr val="FF0000"/>
                </a:solidFill>
                <a:latin typeface="Times New Roman"/>
                <a:cs typeface="Times New Roman"/>
              </a:rPr>
              <a:t>故選【</a:t>
            </a:r>
            <a:r>
              <a:rPr lang="en-US" altLang="zh-TW" sz="2800" dirty="0">
                <a:solidFill>
                  <a:srgbClr val="FF0000"/>
                </a:solidFill>
                <a:latin typeface="Times New Roman"/>
              </a:rPr>
              <a:t>C</a:t>
            </a:r>
            <a:r>
              <a:rPr lang="zh-TW" altLang="zh-TW" sz="2800" dirty="0">
                <a:solidFill>
                  <a:srgbClr val="FF0000"/>
                </a:solidFill>
                <a:latin typeface="Times New Roman"/>
                <a:cs typeface="Times New Roman"/>
              </a:rPr>
              <a:t>】</a:t>
            </a:r>
            <a:endParaRPr lang="zh-TW" altLang="en-US" dirty="0"/>
          </a:p>
        </p:txBody>
      </p:sp>
    </p:spTree>
    <p:extLst>
      <p:ext uri="{BB962C8B-B14F-4D97-AF65-F5344CB8AC3E}">
        <p14:creationId xmlns:p14="http://schemas.microsoft.com/office/powerpoint/2010/main" val="24416150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457200" y="274638"/>
            <a:ext cx="8229600" cy="3730625"/>
          </a:xfrm>
        </p:spPr>
        <p:txBody>
          <a:bodyPr anchor="t"/>
          <a:lstStyle/>
          <a:p>
            <a:pPr marL="838200" indent="-838200" algn="l"/>
            <a:r>
              <a:rPr lang="en-US" altLang="zh-TW" sz="2800" dirty="0">
                <a:solidFill>
                  <a:srgbClr val="FF0000"/>
                </a:solidFill>
              </a:rPr>
              <a:t>105</a:t>
            </a:r>
            <a:r>
              <a:rPr lang="zh-TW" altLang="en-US" sz="2800" dirty="0"/>
              <a:t>在固定壓力改變溫度的實驗中，測得純物質</a:t>
            </a:r>
            <a:r>
              <a:rPr lang="en-US" altLang="zh-TW" sz="2800" dirty="0"/>
              <a:t>X</a:t>
            </a:r>
            <a:r>
              <a:rPr lang="zh-TW" altLang="en-US" sz="2800" dirty="0"/>
              <a:t>的甲、乙、丙三種不同狀態，如附圖所示。甲、乙、丙分別為物質三態中的哪一種？</a:t>
            </a:r>
            <a:br>
              <a:rPr lang="zh-TW" altLang="en-US" sz="2800" dirty="0"/>
            </a:br>
            <a:r>
              <a:rPr lang="zh-TW" altLang="en-US" sz="2800" dirty="0"/>
              <a:t/>
            </a:r>
            <a:br>
              <a:rPr lang="zh-TW" altLang="en-US" sz="2800" dirty="0"/>
            </a:br>
            <a:r>
              <a:rPr lang="en-US" altLang="zh-TW" sz="2800" dirty="0"/>
              <a:t>(A)</a:t>
            </a:r>
            <a:r>
              <a:rPr lang="zh-TW" altLang="en-US" sz="2800" dirty="0"/>
              <a:t>甲：固態，乙：液態，丙：氣態</a:t>
            </a:r>
            <a:br>
              <a:rPr lang="zh-TW" altLang="en-US" sz="2800" dirty="0"/>
            </a:br>
            <a:r>
              <a:rPr lang="en-US" altLang="zh-TW" sz="2800" dirty="0"/>
              <a:t>(B)</a:t>
            </a:r>
            <a:r>
              <a:rPr lang="zh-TW" altLang="en-US" sz="2800" dirty="0"/>
              <a:t>甲：固態，乙：氣態，丙：液態</a:t>
            </a:r>
            <a:br>
              <a:rPr lang="zh-TW" altLang="en-US" sz="2800" dirty="0"/>
            </a:br>
            <a:r>
              <a:rPr lang="en-US" altLang="zh-TW" sz="2800" dirty="0"/>
              <a:t>(C)</a:t>
            </a:r>
            <a:r>
              <a:rPr lang="zh-TW" altLang="en-US" sz="2800" dirty="0"/>
              <a:t>甲：液態，乙：固態，丙：氣態</a:t>
            </a:r>
            <a:br>
              <a:rPr lang="zh-TW" altLang="en-US" sz="2800" dirty="0"/>
            </a:br>
            <a:r>
              <a:rPr lang="en-US" altLang="zh-TW" sz="2800" dirty="0"/>
              <a:t>(D)</a:t>
            </a:r>
            <a:r>
              <a:rPr lang="zh-TW" altLang="en-US" sz="2800" dirty="0"/>
              <a:t>甲：液態，乙：氣態，丙：固態</a:t>
            </a:r>
          </a:p>
        </p:txBody>
      </p:sp>
      <p:sp>
        <p:nvSpPr>
          <p:cNvPr id="284675" name="Rectangle 3"/>
          <p:cNvSpPr>
            <a:spLocks noGrp="1" noChangeArrowheads="1"/>
          </p:cNvSpPr>
          <p:nvPr>
            <p:ph type="body" idx="1"/>
          </p:nvPr>
        </p:nvSpPr>
        <p:spPr>
          <a:xfrm>
            <a:off x="7092950" y="5229225"/>
            <a:ext cx="1593850" cy="896938"/>
          </a:xfrm>
        </p:spPr>
        <p:txBody>
          <a:bodyPr/>
          <a:lstStyle/>
          <a:p>
            <a:pPr>
              <a:lnSpc>
                <a:spcPct val="90000"/>
              </a:lnSpc>
            </a:pPr>
            <a:r>
              <a:rPr lang="zh-TW" altLang="en-US" sz="2800"/>
              <a:t>答案：</a:t>
            </a:r>
            <a:r>
              <a:rPr lang="en-US" altLang="zh-TW" sz="2800"/>
              <a:t>D </a:t>
            </a:r>
          </a:p>
        </p:txBody>
      </p:sp>
      <p:pic>
        <p:nvPicPr>
          <p:cNvPr id="284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789363"/>
            <a:ext cx="5832475" cy="230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639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4675">
                                            <p:txEl>
                                              <p:pRg st="0" end="0"/>
                                            </p:txEl>
                                          </p:spTgt>
                                        </p:tgtEl>
                                        <p:attrNameLst>
                                          <p:attrName>style.visibility</p:attrName>
                                        </p:attrNameLst>
                                      </p:cBhvr>
                                      <p:to>
                                        <p:strVal val="visible"/>
                                      </p:to>
                                    </p:set>
                                    <p:anim calcmode="lin" valueType="num">
                                      <p:cBhvr additive="base">
                                        <p:cTn id="7" dur="500" fill="hold"/>
                                        <p:tgtEl>
                                          <p:spTgt spid="284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46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5509200"/>
          </a:xfrm>
          <a:prstGeom prst="rect">
            <a:avLst/>
          </a:prstGeom>
          <a:noFill/>
          <a:ln w="9525">
            <a:noFill/>
            <a:miter lim="800000"/>
            <a:headEnd/>
            <a:tailEnd/>
          </a:ln>
        </p:spPr>
        <p:txBody>
          <a:bodyPr wrap="square">
            <a:spAutoFit/>
          </a:bodyPr>
          <a:lstStyle/>
          <a:p>
            <a:pPr algn="just">
              <a:lnSpc>
                <a:spcPct val="110000"/>
              </a:lnSpc>
            </a:pPr>
            <a:r>
              <a:rPr lang="en-US" altLang="zh-TW" sz="3200" dirty="0">
                <a:solidFill>
                  <a:srgbClr val="FF0000"/>
                </a:solidFill>
                <a:latin typeface="Times New Roman"/>
                <a:ea typeface="標楷體" pitchFamily="65" charset="-120"/>
              </a:rPr>
              <a:t>110</a:t>
            </a:r>
            <a:r>
              <a:rPr lang="en-US" altLang="zh-TW" sz="3200" dirty="0">
                <a:solidFill>
                  <a:srgbClr val="000000"/>
                </a:solidFill>
                <a:latin typeface="Times New Roman"/>
                <a:ea typeface="標楷體" pitchFamily="65" charset="-120"/>
              </a:rPr>
              <a:t>35</a:t>
            </a:r>
            <a:r>
              <a:rPr lang="zh-TW" altLang="en-US" sz="3200" dirty="0">
                <a:solidFill>
                  <a:srgbClr val="000000"/>
                </a:solidFill>
                <a:latin typeface="Times New Roman"/>
                <a:ea typeface="標楷體" pitchFamily="65" charset="-120"/>
              </a:rPr>
              <a:t>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十七</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為物質的三態變化示意圖，甲、乙和丙分別表示三種不同狀態，箭頭表示進行放熱反應的方向。甲、乙和丙三種狀態應為下列何者？</a:t>
            </a:r>
            <a:endParaRPr lang="en-US" altLang="zh-TW" sz="3200" dirty="0">
              <a:solidFill>
                <a:srgbClr val="000000"/>
              </a:solidFill>
              <a:latin typeface="Times New Roman"/>
              <a:ea typeface="標楷體" pitchFamily="65" charset="-120"/>
            </a:endParaRPr>
          </a:p>
          <a:p>
            <a:pPr marL="541338" indent="-541338" algn="just">
              <a:lnSpc>
                <a:spcPct val="110000"/>
              </a:lnSpc>
              <a:buFontTx/>
              <a:buAutoNum type="arabicPeriod" startAt="35"/>
            </a:pPr>
            <a:endParaRPr lang="en-US" altLang="zh-TW" sz="3200" dirty="0">
              <a:solidFill>
                <a:srgbClr val="000000"/>
              </a:solidFill>
              <a:latin typeface="Times New Roman"/>
              <a:ea typeface="標楷體" pitchFamily="65" charset="-120"/>
            </a:endParaRPr>
          </a:p>
          <a:p>
            <a:pPr marL="541338" indent="-541338" algn="just">
              <a:lnSpc>
                <a:spcPct val="110000"/>
              </a:lnSpc>
              <a:buFontTx/>
              <a:buAutoNum type="arabicPeriod" startAt="35"/>
            </a:pPr>
            <a:endParaRPr lang="en-US" altLang="zh-TW" sz="3200" dirty="0">
              <a:solidFill>
                <a:srgbClr val="000000"/>
              </a:solidFill>
              <a:latin typeface="Times New Roman"/>
              <a:ea typeface="標楷體" pitchFamily="65" charset="-120"/>
            </a:endParaRPr>
          </a:p>
          <a:p>
            <a:pPr marL="541338" indent="-541338" algn="just">
              <a:lnSpc>
                <a:spcPct val="110000"/>
              </a:lnSpc>
              <a:buFontTx/>
              <a:buAutoNum type="arabicPeriod" startAt="35"/>
            </a:pPr>
            <a:endParaRPr lang="en-US" altLang="zh-TW" sz="3200" dirty="0">
              <a:solidFill>
                <a:srgbClr val="000000"/>
              </a:solidFill>
              <a:latin typeface="Times New Roman"/>
              <a:ea typeface="標楷體" pitchFamily="65" charset="-120"/>
            </a:endParaRPr>
          </a:p>
          <a:p>
            <a:pPr marL="541338" indent="-541338" algn="just">
              <a:lnSpc>
                <a:spcPct val="110000"/>
              </a:lnSpc>
              <a:buFontTx/>
              <a:buAutoNum type="arabicPeriod" startAt="35"/>
            </a:pPr>
            <a:endParaRPr lang="en-US" altLang="zh-TW" sz="3200" dirty="0">
              <a:solidFill>
                <a:srgbClr val="000000"/>
              </a:solidFill>
              <a:latin typeface="Times New Roman"/>
              <a:ea typeface="標楷體" pitchFamily="65" charset="-120"/>
            </a:endParaRPr>
          </a:p>
          <a:p>
            <a:pPr marL="541338" indent="-541338" algn="just">
              <a:lnSpc>
                <a:spcPct val="110000"/>
              </a:lnSpc>
              <a:buFontTx/>
              <a:buAutoNum type="arabicPeriod" startAt="35"/>
            </a:pPr>
            <a:endParaRPr lang="en-US" altLang="zh-TW" sz="3200" dirty="0">
              <a:solidFill>
                <a:srgbClr val="000000"/>
              </a:solidFill>
              <a:latin typeface="Times New Roman"/>
              <a:ea typeface="標楷體" pitchFamily="65" charset="-120"/>
            </a:endParaRPr>
          </a:p>
          <a:p>
            <a:pPr algn="ctr">
              <a:lnSpc>
                <a:spcPct val="110000"/>
              </a:lnSpc>
            </a:pPr>
            <a:r>
              <a:rPr lang="zh-TW" altLang="en-US" sz="3200" dirty="0">
                <a:solidFill>
                  <a:srgbClr val="000000"/>
                </a:solidFill>
                <a:latin typeface="Times New Roman"/>
                <a:ea typeface="標楷體" pitchFamily="65" charset="-120"/>
              </a:rPr>
              <a:t>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十七</a:t>
            </a:r>
            <a:r>
              <a:rPr lang="en-US" altLang="zh-TW" sz="3200" dirty="0">
                <a:solidFill>
                  <a:srgbClr val="000000"/>
                </a:solidFill>
                <a:latin typeface="Times New Roman"/>
                <a:ea typeface="標楷體" pitchFamily="65" charset="-120"/>
              </a:rPr>
              <a:t>)</a:t>
            </a:r>
            <a:endParaRPr lang="zh-TW" altLang="en-US" sz="3200" dirty="0">
              <a:solidFill>
                <a:srgbClr val="000000"/>
              </a:solidFill>
              <a:latin typeface="Times New Roman"/>
              <a:ea typeface="標楷體" pitchFamily="65" charset="-120"/>
            </a:endParaRPr>
          </a:p>
        </p:txBody>
      </p:sp>
      <p:grpSp>
        <p:nvGrpSpPr>
          <p:cNvPr id="2" name="群組 1"/>
          <p:cNvGrpSpPr/>
          <p:nvPr/>
        </p:nvGrpSpPr>
        <p:grpSpPr>
          <a:xfrm>
            <a:off x="2971926" y="2608287"/>
            <a:ext cx="3133469" cy="3330323"/>
            <a:chOff x="2971926" y="2608287"/>
            <a:chExt cx="3133469" cy="3330323"/>
          </a:xfrm>
        </p:grpSpPr>
        <p:pic>
          <p:nvPicPr>
            <p:cNvPr id="7170"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t="11229"/>
            <a:stretch>
              <a:fillRect/>
            </a:stretch>
          </p:blipFill>
          <p:spPr bwMode="auto">
            <a:xfrm>
              <a:off x="2971926" y="2608287"/>
              <a:ext cx="3133469" cy="27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135086" y="3557742"/>
              <a:ext cx="736146"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放熱</a:t>
              </a:r>
              <a:endParaRPr lang="zh-TW" altLang="en-US" sz="2800" b="1">
                <a:solidFill>
                  <a:srgbClr val="000000"/>
                </a:solidFill>
                <a:latin typeface="Times New Roman" panose="02020603050405020304" pitchFamily="18" charset="0"/>
                <a:ea typeface="標楷體" pitchFamily="65" charset="-120"/>
              </a:endParaRPr>
            </a:p>
          </p:txBody>
        </p:sp>
        <p:sp>
          <p:nvSpPr>
            <p:cNvPr id="6" name="矩形 5"/>
            <p:cNvSpPr/>
            <p:nvPr/>
          </p:nvSpPr>
          <p:spPr>
            <a:xfrm>
              <a:off x="5170716" y="3557742"/>
              <a:ext cx="736146"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放熱</a:t>
              </a:r>
              <a:endParaRPr lang="zh-TW" altLang="en-US" sz="2800" b="1">
                <a:solidFill>
                  <a:srgbClr val="000000"/>
                </a:solidFill>
                <a:latin typeface="Times New Roman" panose="02020603050405020304" pitchFamily="18" charset="0"/>
                <a:ea typeface="標楷體" pitchFamily="65" charset="-120"/>
              </a:endParaRPr>
            </a:p>
          </p:txBody>
        </p:sp>
        <p:sp>
          <p:nvSpPr>
            <p:cNvPr id="7" name="矩形 6"/>
            <p:cNvSpPr/>
            <p:nvPr/>
          </p:nvSpPr>
          <p:spPr>
            <a:xfrm>
              <a:off x="4116157" y="4874915"/>
              <a:ext cx="736146"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放熱</a:t>
              </a:r>
              <a:endParaRPr lang="zh-TW" altLang="en-US" sz="2800" b="1">
                <a:solidFill>
                  <a:srgbClr val="000000"/>
                </a:solidFill>
                <a:latin typeface="Times New Roman" panose="02020603050405020304" pitchFamily="18" charset="0"/>
                <a:ea typeface="標楷體" pitchFamily="65" charset="-120"/>
              </a:endParaRPr>
            </a:p>
          </p:txBody>
        </p:sp>
        <p:sp>
          <p:nvSpPr>
            <p:cNvPr id="8" name="矩形 7"/>
            <p:cNvSpPr/>
            <p:nvPr/>
          </p:nvSpPr>
          <p:spPr>
            <a:xfrm>
              <a:off x="4310738" y="2829444"/>
              <a:ext cx="434072"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甲</a:t>
              </a:r>
              <a:endParaRPr lang="zh-TW" altLang="en-US" sz="2800" b="1">
                <a:solidFill>
                  <a:srgbClr val="000000"/>
                </a:solidFill>
                <a:latin typeface="Times New Roman" panose="02020603050405020304" pitchFamily="18" charset="0"/>
                <a:ea typeface="標楷體" pitchFamily="65" charset="-120"/>
              </a:endParaRPr>
            </a:p>
          </p:txBody>
        </p:sp>
        <p:sp>
          <p:nvSpPr>
            <p:cNvPr id="9" name="矩形 8"/>
            <p:cNvSpPr/>
            <p:nvPr/>
          </p:nvSpPr>
          <p:spPr>
            <a:xfrm>
              <a:off x="3189516" y="4615927"/>
              <a:ext cx="434072"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乙</a:t>
              </a:r>
              <a:endParaRPr lang="zh-TW" altLang="en-US" sz="2800" b="1">
                <a:solidFill>
                  <a:srgbClr val="000000"/>
                </a:solidFill>
                <a:latin typeface="Times New Roman" panose="02020603050405020304" pitchFamily="18" charset="0"/>
                <a:ea typeface="標楷體" pitchFamily="65" charset="-120"/>
              </a:endParaRPr>
            </a:p>
          </p:txBody>
        </p:sp>
        <p:sp>
          <p:nvSpPr>
            <p:cNvPr id="10" name="矩形 9"/>
            <p:cNvSpPr/>
            <p:nvPr/>
          </p:nvSpPr>
          <p:spPr>
            <a:xfrm>
              <a:off x="5355758" y="4615927"/>
              <a:ext cx="434072" cy="430887"/>
            </a:xfrm>
            <a:prstGeom prst="rect">
              <a:avLst/>
            </a:prstGeom>
            <a:solidFill>
              <a:schemeClr val="bg1"/>
            </a:solidFill>
            <a:ln w="19050">
              <a:noFill/>
            </a:ln>
          </p:spPr>
          <p:txBody>
            <a:bodyPr wrap="square" lIns="0" tIns="0" rIns="0" bIns="0">
              <a:spAutoFit/>
            </a:bodyPr>
            <a:lstStyle/>
            <a:p>
              <a:pPr algn="ctr"/>
              <a:r>
                <a:rPr lang="zh-TW" altLang="en-US" sz="2800">
                  <a:solidFill>
                    <a:srgbClr val="000000"/>
                  </a:solidFill>
                  <a:latin typeface="Times New Roman" panose="02020603050405020304" pitchFamily="18" charset="0"/>
                  <a:ea typeface="標楷體" pitchFamily="65" charset="-120"/>
                </a:rPr>
                <a:t>丙</a:t>
              </a:r>
              <a:endParaRPr lang="zh-TW" altLang="en-US" sz="2800" b="1">
                <a:solidFill>
                  <a:srgbClr val="000000"/>
                </a:solidFill>
                <a:latin typeface="Times New Roman" panose="02020603050405020304" pitchFamily="18" charset="0"/>
                <a:ea typeface="標楷體" pitchFamily="65" charset="-120"/>
              </a:endParaRPr>
            </a:p>
          </p:txBody>
        </p:sp>
        <p:sp>
          <p:nvSpPr>
            <p:cNvPr id="11" name="矩形 10"/>
            <p:cNvSpPr/>
            <p:nvPr/>
          </p:nvSpPr>
          <p:spPr>
            <a:xfrm>
              <a:off x="3710664" y="5446167"/>
              <a:ext cx="1634219" cy="492443"/>
            </a:xfrm>
            <a:prstGeom prst="rect">
              <a:avLst/>
            </a:prstGeom>
            <a:solidFill>
              <a:schemeClr val="bg1"/>
            </a:solidFill>
            <a:ln w="19050">
              <a:noFill/>
            </a:ln>
          </p:spPr>
          <p:txBody>
            <a:bodyPr wrap="square" lIns="0" tIns="0" rIns="0" bIns="0">
              <a:spAutoFit/>
            </a:bodyPr>
            <a:lstStyle/>
            <a:p>
              <a:pPr algn="ctr"/>
              <a:r>
                <a:rPr lang="zh-TW" altLang="en-US" sz="3200">
                  <a:solidFill>
                    <a:srgbClr val="000000"/>
                  </a:solidFill>
                  <a:latin typeface="Times New Roman" panose="02020603050405020304" pitchFamily="18" charset="0"/>
                  <a:ea typeface="標楷體" pitchFamily="65" charset="-120"/>
                </a:rPr>
                <a:t>圖</a:t>
              </a:r>
              <a:r>
                <a:rPr lang="en-US" altLang="zh-TW" sz="3200">
                  <a:solidFill>
                    <a:srgbClr val="000000"/>
                  </a:solidFill>
                  <a:latin typeface="Times New Roman" panose="02020603050405020304" pitchFamily="18" charset="0"/>
                  <a:ea typeface="標楷體" pitchFamily="65" charset="-120"/>
                </a:rPr>
                <a:t>(</a:t>
              </a:r>
              <a:r>
                <a:rPr lang="zh-TW" altLang="en-US" sz="3200">
                  <a:solidFill>
                    <a:srgbClr val="000000"/>
                  </a:solidFill>
                  <a:latin typeface="Times New Roman" panose="02020603050405020304" pitchFamily="18" charset="0"/>
                  <a:ea typeface="標楷體" pitchFamily="65" charset="-120"/>
                </a:rPr>
                <a:t>十七</a:t>
              </a:r>
              <a:r>
                <a:rPr lang="en-US" altLang="zh-TW" sz="3200">
                  <a:solidFill>
                    <a:srgbClr val="000000"/>
                  </a:solidFill>
                  <a:latin typeface="Times New Roman" panose="02020603050405020304" pitchFamily="18" charset="0"/>
                  <a:ea typeface="標楷體" pitchFamily="65" charset="-120"/>
                </a:rPr>
                <a:t>)</a:t>
              </a:r>
              <a:endParaRPr lang="zh-TW" altLang="en-US" sz="3200" b="1">
                <a:solidFill>
                  <a:srgbClr val="000000"/>
                </a:solidFill>
                <a:latin typeface="Times New Roman" panose="02020603050405020304" pitchFamily="18" charset="0"/>
                <a:ea typeface="標楷體" pitchFamily="65" charset="-120"/>
              </a:endParaRPr>
            </a:p>
          </p:txBody>
        </p:sp>
      </p:grpSp>
    </p:spTree>
    <p:extLst>
      <p:ext uri="{BB962C8B-B14F-4D97-AF65-F5344CB8AC3E}">
        <p14:creationId xmlns:p14="http://schemas.microsoft.com/office/powerpoint/2010/main" val="3150753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2221377"/>
          </a:xfrm>
          <a:prstGeom prst="rect">
            <a:avLst/>
          </a:prstGeom>
          <a:noFill/>
          <a:ln w="9525">
            <a:noFill/>
            <a:miter lim="800000"/>
            <a:headEnd/>
            <a:tailEnd/>
          </a:ln>
        </p:spPr>
        <p:txBody>
          <a:bodyPr wrap="square">
            <a:spAutoFit/>
          </a:bodyPr>
          <a:lstStyle/>
          <a:p>
            <a:pPr algn="just">
              <a:lnSpc>
                <a:spcPct val="110000"/>
              </a:lnSpc>
            </a:pPr>
            <a:r>
              <a:rPr lang="en-US" altLang="zh-TW" sz="3200">
                <a:solidFill>
                  <a:srgbClr val="000000"/>
                </a:solidFill>
                <a:latin typeface="Times New Roman"/>
                <a:ea typeface="標楷體" pitchFamily="65" charset="-120"/>
              </a:rPr>
              <a:t>	(A)</a:t>
            </a:r>
            <a:r>
              <a:rPr lang="zh-TW" altLang="en-US" sz="3200">
                <a:solidFill>
                  <a:srgbClr val="000000"/>
                </a:solidFill>
                <a:latin typeface="Times New Roman"/>
                <a:ea typeface="標楷體" pitchFamily="65" charset="-120"/>
              </a:rPr>
              <a:t>甲為氣態，乙為固態，丙為液態</a:t>
            </a:r>
          </a:p>
          <a:p>
            <a:pPr algn="just">
              <a:lnSpc>
                <a:spcPct val="110000"/>
              </a:lnSpc>
            </a:pPr>
            <a:r>
              <a:rPr lang="en-US" altLang="zh-TW" sz="3200">
                <a:solidFill>
                  <a:srgbClr val="000000"/>
                </a:solidFill>
                <a:latin typeface="Times New Roman"/>
                <a:ea typeface="標楷體" pitchFamily="65" charset="-120"/>
              </a:rPr>
              <a:t>	(B)</a:t>
            </a:r>
            <a:r>
              <a:rPr lang="zh-TW" altLang="en-US" sz="3200">
                <a:solidFill>
                  <a:srgbClr val="000000"/>
                </a:solidFill>
                <a:latin typeface="Times New Roman"/>
                <a:ea typeface="標楷體" pitchFamily="65" charset="-120"/>
              </a:rPr>
              <a:t>甲為氣態，乙為液態，丙為固態</a:t>
            </a:r>
          </a:p>
          <a:p>
            <a:pPr algn="just">
              <a:lnSpc>
                <a:spcPct val="110000"/>
              </a:lnSpc>
            </a:pPr>
            <a:r>
              <a:rPr lang="en-US" altLang="zh-TW" sz="3200">
                <a:solidFill>
                  <a:srgbClr val="000000"/>
                </a:solidFill>
                <a:latin typeface="Times New Roman"/>
                <a:ea typeface="標楷體" pitchFamily="65" charset="-120"/>
              </a:rPr>
              <a:t>	(C)</a:t>
            </a:r>
            <a:r>
              <a:rPr lang="zh-TW" altLang="en-US" sz="3200">
                <a:solidFill>
                  <a:srgbClr val="000000"/>
                </a:solidFill>
                <a:latin typeface="Times New Roman"/>
                <a:ea typeface="標楷體" pitchFamily="65" charset="-120"/>
              </a:rPr>
              <a:t>甲為固態，乙為氣態，丙為液態</a:t>
            </a:r>
          </a:p>
          <a:p>
            <a:pPr algn="just">
              <a:lnSpc>
                <a:spcPct val="110000"/>
              </a:lnSpc>
            </a:pPr>
            <a:r>
              <a:rPr lang="en-US" altLang="zh-TW" sz="3200">
                <a:solidFill>
                  <a:srgbClr val="000000"/>
                </a:solidFill>
                <a:latin typeface="Times New Roman"/>
                <a:ea typeface="標楷體" pitchFamily="65" charset="-120"/>
              </a:rPr>
              <a:t>	(D)</a:t>
            </a:r>
            <a:r>
              <a:rPr lang="zh-TW" altLang="en-US" sz="3200">
                <a:solidFill>
                  <a:srgbClr val="000000"/>
                </a:solidFill>
                <a:latin typeface="Times New Roman"/>
                <a:ea typeface="標楷體" pitchFamily="65" charset="-120"/>
              </a:rPr>
              <a:t>甲為固態，乙為液態，丙為氣態</a:t>
            </a:r>
          </a:p>
        </p:txBody>
      </p:sp>
    </p:spTree>
    <p:extLst>
      <p:ext uri="{BB962C8B-B14F-4D97-AF65-F5344CB8AC3E}">
        <p14:creationId xmlns:p14="http://schemas.microsoft.com/office/powerpoint/2010/main" val="2798465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zh-TW" altLang="en-US">
                <a:solidFill>
                  <a:srgbClr val="FF0000"/>
                </a:solidFill>
                <a:ea typeface="華康勘亭流" pitchFamily="65" charset="-120"/>
              </a:rPr>
              <a:t>聲音</a:t>
            </a:r>
          </a:p>
        </p:txBody>
      </p:sp>
      <p:sp>
        <p:nvSpPr>
          <p:cNvPr id="179203" name="Rectangle 3"/>
          <p:cNvSpPr>
            <a:spLocks noGrp="1" noChangeArrowheads="1"/>
          </p:cNvSpPr>
          <p:nvPr>
            <p:ph type="body" idx="1"/>
          </p:nvPr>
        </p:nvSpPr>
        <p:spPr/>
        <p:txBody>
          <a:bodyPr/>
          <a:lstStyle/>
          <a:p>
            <a:r>
              <a:rPr lang="zh-TW" altLang="en-US" dirty="0">
                <a:solidFill>
                  <a:srgbClr val="0066FF"/>
                </a:solidFill>
                <a:latin typeface="華康中圓體" pitchFamily="49" charset="-120"/>
                <a:ea typeface="華康中圓體" pitchFamily="49" charset="-120"/>
              </a:rPr>
              <a:t>樂音三要素</a:t>
            </a:r>
          </a:p>
          <a:p>
            <a:r>
              <a:rPr lang="zh-TW" altLang="en-US" dirty="0">
                <a:solidFill>
                  <a:srgbClr val="0066FF"/>
                </a:solidFill>
                <a:latin typeface="華康中圓體" pitchFamily="49" charset="-120"/>
                <a:ea typeface="華康中圓體" pitchFamily="49" charset="-120"/>
              </a:rPr>
              <a:t>音調：</a:t>
            </a:r>
            <a:r>
              <a:rPr lang="en-US" altLang="zh-TW" dirty="0" err="1">
                <a:solidFill>
                  <a:srgbClr val="0066FF"/>
                </a:solidFill>
                <a:latin typeface="華康中圓體" pitchFamily="49" charset="-120"/>
                <a:ea typeface="華康中圓體" pitchFamily="49" charset="-120"/>
              </a:rPr>
              <a:t>DoReMi</a:t>
            </a:r>
            <a:r>
              <a:rPr lang="zh-TW" altLang="en-US" dirty="0">
                <a:solidFill>
                  <a:srgbClr val="0066FF"/>
                </a:solidFill>
                <a:latin typeface="華康中圓體" pitchFamily="49" charset="-120"/>
                <a:ea typeface="華康中圓體" pitchFamily="49" charset="-120"/>
              </a:rPr>
              <a:t>，頻率高低，</a:t>
            </a:r>
            <a:r>
              <a:rPr lang="en-US" altLang="zh-TW" dirty="0">
                <a:solidFill>
                  <a:srgbClr val="0066FF"/>
                </a:solidFill>
                <a:latin typeface="華康中圓體" pitchFamily="49" charset="-120"/>
                <a:ea typeface="華康中圓體" pitchFamily="49" charset="-120"/>
              </a:rPr>
              <a:t>Hz</a:t>
            </a:r>
            <a:r>
              <a:rPr lang="zh-TW" altLang="en-US" dirty="0">
                <a:solidFill>
                  <a:srgbClr val="0066FF"/>
                </a:solidFill>
                <a:latin typeface="華康中圓體" pitchFamily="49" charset="-120"/>
                <a:ea typeface="華康中圓體" pitchFamily="49" charset="-120"/>
              </a:rPr>
              <a:t>，</a:t>
            </a:r>
          </a:p>
          <a:p>
            <a:pPr>
              <a:buFontTx/>
              <a:buNone/>
            </a:pPr>
            <a:r>
              <a:rPr lang="zh-TW" altLang="en-US" dirty="0">
                <a:solidFill>
                  <a:srgbClr val="0066FF"/>
                </a:solidFill>
                <a:latin typeface="華康中圓體" pitchFamily="49" charset="-120"/>
                <a:ea typeface="華康中圓體" pitchFamily="49" charset="-120"/>
              </a:rPr>
              <a:t>              </a:t>
            </a:r>
            <a:r>
              <a:rPr lang="en-US" altLang="zh-TW" dirty="0">
                <a:solidFill>
                  <a:srgbClr val="0066FF"/>
                </a:solidFill>
                <a:latin typeface="華康中圓體" pitchFamily="49" charset="-120"/>
                <a:ea typeface="華康中圓體" pitchFamily="49" charset="-120"/>
              </a:rPr>
              <a:t>20~20000</a:t>
            </a:r>
            <a:r>
              <a:rPr lang="zh-TW" altLang="en-US" dirty="0">
                <a:solidFill>
                  <a:srgbClr val="0066FF"/>
                </a:solidFill>
                <a:latin typeface="華康中圓體" pitchFamily="49" charset="-120"/>
                <a:ea typeface="華康中圓體" pitchFamily="49" charset="-120"/>
              </a:rPr>
              <a:t>，粗細長短厚薄</a:t>
            </a:r>
          </a:p>
          <a:p>
            <a:r>
              <a:rPr lang="zh-TW" altLang="en-US" dirty="0">
                <a:solidFill>
                  <a:srgbClr val="0066FF"/>
                </a:solidFill>
                <a:latin typeface="華康中圓體" pitchFamily="49" charset="-120"/>
                <a:ea typeface="華康中圓體" pitchFamily="49" charset="-120"/>
              </a:rPr>
              <a:t>響度：聲音大小，能量，振幅，遠近，</a:t>
            </a:r>
          </a:p>
          <a:p>
            <a:pPr>
              <a:buFontTx/>
              <a:buNone/>
            </a:pPr>
            <a:r>
              <a:rPr lang="zh-TW" altLang="en-US" dirty="0">
                <a:solidFill>
                  <a:srgbClr val="0066FF"/>
                </a:solidFill>
                <a:latin typeface="華康中圓體" pitchFamily="49" charset="-120"/>
                <a:ea typeface="華康中圓體" pitchFamily="49" charset="-120"/>
              </a:rPr>
              <a:t>              分貝</a:t>
            </a:r>
          </a:p>
          <a:p>
            <a:r>
              <a:rPr lang="zh-TW" altLang="en-US" dirty="0">
                <a:solidFill>
                  <a:srgbClr val="0066FF"/>
                </a:solidFill>
                <a:latin typeface="華康中圓體" pitchFamily="49" charset="-120"/>
                <a:ea typeface="華康中圓體" pitchFamily="49" charset="-120"/>
              </a:rPr>
              <a:t>音色：波形</a:t>
            </a:r>
          </a:p>
          <a:p>
            <a:r>
              <a:rPr kumimoji="0" lang="en-US" altLang="zh-TW" dirty="0">
                <a:solidFill>
                  <a:srgbClr val="0066FF"/>
                </a:solidFill>
                <a:latin typeface="華康中圓體" pitchFamily="49" charset="-120"/>
                <a:ea typeface="華康中圓體" pitchFamily="49" charset="-120"/>
              </a:rPr>
              <a:t>V=</a:t>
            </a:r>
            <a:r>
              <a:rPr kumimoji="0" lang="en-US" altLang="zh-TW" dirty="0" err="1">
                <a:solidFill>
                  <a:srgbClr val="0066FF"/>
                </a:solidFill>
                <a:latin typeface="華康中圓體" pitchFamily="49" charset="-120"/>
                <a:ea typeface="華康中圓體" pitchFamily="49" charset="-120"/>
              </a:rPr>
              <a:t>fxλ</a:t>
            </a:r>
            <a:endParaRPr kumimoji="0" lang="en-US" altLang="zh-TW" dirty="0">
              <a:solidFill>
                <a:srgbClr val="0066FF"/>
              </a:solidFill>
              <a:latin typeface="華康中圓體" pitchFamily="49" charset="-120"/>
              <a:ea typeface="華康中圓體" pitchFamily="49" charset="-120"/>
            </a:endParaRPr>
          </a:p>
        </p:txBody>
      </p:sp>
    </p:spTree>
    <p:extLst>
      <p:ext uri="{BB962C8B-B14F-4D97-AF65-F5344CB8AC3E}">
        <p14:creationId xmlns:p14="http://schemas.microsoft.com/office/powerpoint/2010/main" val="2652438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539750" y="333375"/>
            <a:ext cx="8229600" cy="3268663"/>
          </a:xfrm>
        </p:spPr>
        <p:txBody>
          <a:bodyPr/>
          <a:lstStyle/>
          <a:p>
            <a:pPr>
              <a:lnSpc>
                <a:spcPct val="90000"/>
              </a:lnSpc>
              <a:buFontTx/>
              <a:buNone/>
            </a:pPr>
            <a:r>
              <a:rPr kumimoji="0" lang="en-US" altLang="zh-TW" sz="2800" dirty="0">
                <a:solidFill>
                  <a:srgbClr val="FF0000"/>
                </a:solidFill>
              </a:rPr>
              <a:t>103</a:t>
            </a:r>
          </a:p>
          <a:p>
            <a:pPr>
              <a:lnSpc>
                <a:spcPct val="90000"/>
              </a:lnSpc>
              <a:buFontTx/>
              <a:buNone/>
            </a:pPr>
            <a:r>
              <a:rPr kumimoji="0" lang="zh-TW" altLang="en-US" sz="2800" dirty="0"/>
              <a:t>垃</a:t>
            </a:r>
            <a:r>
              <a:rPr lang="zh-TW" altLang="en-US" sz="2800" dirty="0"/>
              <a:t>圾車收垃圾地點的順序及各站間距離如附圖所示。垃圾車每停一站便會開始播放音樂提醒附近的居民來倒垃圾，垃圾車在第</a:t>
            </a:r>
            <a:r>
              <a:rPr lang="en-US" altLang="zh-TW" sz="2800" dirty="0"/>
              <a:t>1</a:t>
            </a:r>
            <a:r>
              <a:rPr lang="zh-TW" altLang="en-US" sz="2800" dirty="0"/>
              <a:t>站停下來播放音樂並收垃圾，若忽略風及溫度對聲速的影響，則此時在第</a:t>
            </a:r>
            <a:r>
              <a:rPr lang="en-US" altLang="zh-TW" sz="2800" dirty="0"/>
              <a:t>2</a:t>
            </a:r>
            <a:r>
              <a:rPr lang="zh-TW" altLang="en-US" sz="2800" dirty="0"/>
              <a:t>站的小強與第</a:t>
            </a:r>
            <a:r>
              <a:rPr lang="en-US" altLang="zh-TW" sz="2800" dirty="0"/>
              <a:t>3</a:t>
            </a:r>
            <a:r>
              <a:rPr lang="zh-TW" altLang="en-US" sz="2800" dirty="0"/>
              <a:t>站的小樂聽到音樂傳來的時間差為下列何者？（當時聲速為</a:t>
            </a:r>
            <a:r>
              <a:rPr lang="en-US" altLang="zh-TW" sz="2800" dirty="0"/>
              <a:t>340 m</a:t>
            </a:r>
            <a:r>
              <a:rPr lang="zh-TW" altLang="en-US" sz="2800" dirty="0"/>
              <a:t>／</a:t>
            </a:r>
            <a:r>
              <a:rPr lang="en-US" altLang="zh-TW" sz="2800" dirty="0"/>
              <a:t>s</a:t>
            </a:r>
            <a:r>
              <a:rPr lang="zh-TW" altLang="en-US" sz="2800" dirty="0"/>
              <a:t>） </a:t>
            </a:r>
            <a:r>
              <a:rPr lang="en-US" altLang="zh-TW" sz="2800" dirty="0"/>
              <a:t>(A) 0</a:t>
            </a:r>
            <a:r>
              <a:rPr lang="zh-TW" altLang="en-US" sz="2800" dirty="0"/>
              <a:t>　</a:t>
            </a:r>
            <a:r>
              <a:rPr lang="en-US" altLang="zh-TW" sz="2800" dirty="0"/>
              <a:t>(B) 1.0 s</a:t>
            </a:r>
            <a:r>
              <a:rPr lang="zh-TW" altLang="en-US" sz="2800" dirty="0"/>
              <a:t>　</a:t>
            </a:r>
            <a:r>
              <a:rPr lang="en-US" altLang="zh-TW" sz="2800" dirty="0"/>
              <a:t>(C) 1.5 s</a:t>
            </a:r>
            <a:r>
              <a:rPr lang="zh-TW" altLang="en-US" sz="2800" dirty="0"/>
              <a:t>　</a:t>
            </a:r>
            <a:r>
              <a:rPr lang="en-US" altLang="zh-TW" sz="2800" dirty="0"/>
              <a:t>(D) 2.0 s </a:t>
            </a:r>
          </a:p>
        </p:txBody>
      </p:sp>
      <p:pic>
        <p:nvPicPr>
          <p:cNvPr id="13316" name="Picture 4" descr="Y8F35A0-K-28"/>
          <p:cNvPicPr>
            <a:picLocks noChangeAspect="1" noChangeArrowheads="1"/>
          </p:cNvPicPr>
          <p:nvPr/>
        </p:nvPicPr>
        <p:blipFill>
          <a:blip r:embed="rId2" cstate="print">
            <a:lum bright="-20000" contrast="42000"/>
            <a:extLst>
              <a:ext uri="{28A0092B-C50C-407E-A947-70E740481C1C}">
                <a14:useLocalDpi xmlns:a14="http://schemas.microsoft.com/office/drawing/2010/main" val="0"/>
              </a:ext>
            </a:extLst>
          </a:blip>
          <a:srcRect/>
          <a:stretch>
            <a:fillRect/>
          </a:stretch>
        </p:blipFill>
        <p:spPr bwMode="auto">
          <a:xfrm>
            <a:off x="468313" y="3860800"/>
            <a:ext cx="4103687"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5"/>
          <p:cNvSpPr>
            <a:spLocks noChangeArrowheads="1"/>
          </p:cNvSpPr>
          <p:nvPr/>
        </p:nvSpPr>
        <p:spPr bwMode="auto">
          <a:xfrm>
            <a:off x="4572000" y="3716338"/>
            <a:ext cx="436245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400">
                <a:solidFill>
                  <a:srgbClr val="0066FF"/>
                </a:solidFill>
              </a:rPr>
              <a:t>解析：由圖知第</a:t>
            </a:r>
            <a:r>
              <a:rPr lang="en-US" altLang="zh-TW" sz="2400">
                <a:solidFill>
                  <a:srgbClr val="0066FF"/>
                </a:solidFill>
              </a:rPr>
              <a:t>2</a:t>
            </a:r>
            <a:r>
              <a:rPr lang="zh-TW" altLang="en-US" sz="2400">
                <a:solidFill>
                  <a:srgbClr val="0066FF"/>
                </a:solidFill>
              </a:rPr>
              <a:t>站和第</a:t>
            </a:r>
            <a:r>
              <a:rPr lang="en-US" altLang="zh-TW" sz="2400">
                <a:solidFill>
                  <a:srgbClr val="0066FF"/>
                </a:solidFill>
              </a:rPr>
              <a:t>3</a:t>
            </a:r>
            <a:r>
              <a:rPr lang="zh-TW" altLang="en-US" sz="2400">
                <a:solidFill>
                  <a:srgbClr val="0066FF"/>
                </a:solidFill>
              </a:rPr>
              <a:t>站</a:t>
            </a:r>
          </a:p>
          <a:p>
            <a:r>
              <a:rPr lang="zh-TW" altLang="en-US" sz="2400">
                <a:solidFill>
                  <a:srgbClr val="0066FF"/>
                </a:solidFill>
              </a:rPr>
              <a:t>距離為</a:t>
            </a:r>
            <a:r>
              <a:rPr lang="en-US" altLang="zh-TW" sz="2400">
                <a:solidFill>
                  <a:srgbClr val="0066FF"/>
                </a:solidFill>
              </a:rPr>
              <a:t>340</a:t>
            </a:r>
            <a:r>
              <a:rPr lang="zh-TW" altLang="en-US" sz="2400">
                <a:solidFill>
                  <a:srgbClr val="0066FF"/>
                </a:solidFill>
              </a:rPr>
              <a:t>公尺，</a:t>
            </a:r>
          </a:p>
          <a:p>
            <a:r>
              <a:rPr lang="zh-TW" altLang="en-US" sz="2400">
                <a:solidFill>
                  <a:srgbClr val="0066FF"/>
                </a:solidFill>
              </a:rPr>
              <a:t>又聲速為</a:t>
            </a:r>
            <a:r>
              <a:rPr lang="en-US" altLang="zh-TW" sz="2400">
                <a:solidFill>
                  <a:srgbClr val="0066FF"/>
                </a:solidFill>
              </a:rPr>
              <a:t>340</a:t>
            </a:r>
            <a:r>
              <a:rPr lang="zh-TW" altLang="en-US" sz="2400">
                <a:solidFill>
                  <a:srgbClr val="0066FF"/>
                </a:solidFill>
              </a:rPr>
              <a:t>公尺／秒，</a:t>
            </a:r>
          </a:p>
          <a:p>
            <a:r>
              <a:rPr lang="zh-TW" altLang="en-US" sz="2400">
                <a:solidFill>
                  <a:srgbClr val="0066FF"/>
                </a:solidFill>
              </a:rPr>
              <a:t>故兩人聽到音樂的時間差為</a:t>
            </a:r>
            <a:r>
              <a:rPr lang="en-US" altLang="zh-TW" sz="2400">
                <a:solidFill>
                  <a:srgbClr val="0066FF"/>
                </a:solidFill>
              </a:rPr>
              <a:t>1.0</a:t>
            </a:r>
            <a:r>
              <a:rPr lang="zh-TW" altLang="en-US" sz="2400">
                <a:solidFill>
                  <a:srgbClr val="0066FF"/>
                </a:solidFill>
              </a:rPr>
              <a:t>秒。</a:t>
            </a:r>
            <a:r>
              <a:rPr lang="zh-TW" altLang="en-US">
                <a:solidFill>
                  <a:srgbClr val="000000"/>
                </a:solidFill>
              </a:rPr>
              <a:t> </a:t>
            </a:r>
          </a:p>
        </p:txBody>
      </p:sp>
      <p:sp>
        <p:nvSpPr>
          <p:cNvPr id="13318" name="Rectangle 6"/>
          <p:cNvSpPr>
            <a:spLocks noChangeArrowheads="1"/>
          </p:cNvSpPr>
          <p:nvPr/>
        </p:nvSpPr>
        <p:spPr bwMode="auto">
          <a:xfrm>
            <a:off x="6588125" y="5761038"/>
            <a:ext cx="1385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B </a:t>
            </a:r>
          </a:p>
        </p:txBody>
      </p:sp>
    </p:spTree>
    <p:extLst>
      <p:ext uri="{BB962C8B-B14F-4D97-AF65-F5344CB8AC3E}">
        <p14:creationId xmlns:p14="http://schemas.microsoft.com/office/powerpoint/2010/main" val="1696611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ox(in)">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cBhvr additive="base">
                                        <p:cTn id="12" dur="500" fill="hold"/>
                                        <p:tgtEl>
                                          <p:spTgt spid="13318"/>
                                        </p:tgtEl>
                                        <p:attrNameLst>
                                          <p:attrName>ppt_x</p:attrName>
                                        </p:attrNameLst>
                                      </p:cBhvr>
                                      <p:tavLst>
                                        <p:tav tm="0">
                                          <p:val>
                                            <p:strVal val="#ppt_x"/>
                                          </p:val>
                                        </p:tav>
                                        <p:tav tm="100000">
                                          <p:val>
                                            <p:strVal val="#ppt_x"/>
                                          </p:val>
                                        </p:tav>
                                      </p:tavLst>
                                    </p:anim>
                                    <p:anim calcmode="lin" valueType="num">
                                      <p:cBhvr additive="base">
                                        <p:cTn id="13"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body" idx="1"/>
          </p:nvPr>
        </p:nvSpPr>
        <p:spPr>
          <a:xfrm>
            <a:off x="539750" y="476250"/>
            <a:ext cx="8229600" cy="3529013"/>
          </a:xfrm>
        </p:spPr>
        <p:txBody>
          <a:bodyPr/>
          <a:lstStyle/>
          <a:p>
            <a:r>
              <a:rPr lang="en-US" altLang="zh-TW" sz="2800">
                <a:solidFill>
                  <a:srgbClr val="FF0000"/>
                </a:solidFill>
              </a:rPr>
              <a:t>106</a:t>
            </a:r>
            <a:r>
              <a:rPr lang="zh-TW" altLang="en-US" sz="2800"/>
              <a:t>平靜無風的下午，在許願池上</a:t>
            </a:r>
            <a:r>
              <a:rPr lang="en-US" altLang="zh-TW" sz="2800"/>
              <a:t>O</a:t>
            </a:r>
            <a:r>
              <a:rPr lang="zh-TW" altLang="en-US" sz="2800"/>
              <a:t>點丟入一枚硬幣，使水面上產生一個圓形水波，已知圓形水波的半徑每秒增加</a:t>
            </a:r>
            <a:r>
              <a:rPr lang="en-US" altLang="zh-TW" sz="2800"/>
              <a:t>1 m</a:t>
            </a:r>
            <a:r>
              <a:rPr lang="zh-TW" altLang="en-US" sz="2800"/>
              <a:t>。若丟入硬幣前，在水面上距離</a:t>
            </a:r>
            <a:r>
              <a:rPr lang="en-US" altLang="zh-TW" sz="2800"/>
              <a:t>O</a:t>
            </a:r>
            <a:r>
              <a:rPr lang="zh-TW" altLang="en-US" sz="2800"/>
              <a:t>點</a:t>
            </a:r>
            <a:r>
              <a:rPr lang="en-US" altLang="zh-TW" sz="2800"/>
              <a:t>1 m</a:t>
            </a:r>
            <a:r>
              <a:rPr lang="zh-TW" altLang="en-US" sz="2800"/>
              <a:t>及</a:t>
            </a:r>
            <a:r>
              <a:rPr lang="en-US" altLang="zh-TW" sz="2800"/>
              <a:t>2 m</a:t>
            </a:r>
            <a:r>
              <a:rPr lang="zh-TW" altLang="en-US" sz="2800"/>
              <a:t>的</a:t>
            </a:r>
            <a:r>
              <a:rPr lang="en-US" altLang="zh-TW" sz="2800"/>
              <a:t>P</a:t>
            </a:r>
            <a:r>
              <a:rPr lang="zh-TW" altLang="en-US" sz="2800"/>
              <a:t>、</a:t>
            </a:r>
            <a:r>
              <a:rPr lang="en-US" altLang="zh-TW" sz="2800"/>
              <a:t>Q</a:t>
            </a:r>
            <a:r>
              <a:rPr lang="zh-TW" altLang="en-US" sz="2800"/>
              <a:t>兩點，分別有一片落葉，且</a:t>
            </a:r>
            <a:r>
              <a:rPr lang="en-US" altLang="zh-TW" sz="2800"/>
              <a:t>O</a:t>
            </a:r>
            <a:r>
              <a:rPr lang="zh-TW" altLang="en-US" sz="2800"/>
              <a:t>、</a:t>
            </a:r>
            <a:r>
              <a:rPr lang="en-US" altLang="zh-TW" sz="2800"/>
              <a:t>P</a:t>
            </a:r>
            <a:r>
              <a:rPr lang="zh-TW" altLang="en-US" sz="2800"/>
              <a:t>、</a:t>
            </a:r>
            <a:r>
              <a:rPr lang="en-US" altLang="zh-TW" sz="2800"/>
              <a:t>Q</a:t>
            </a:r>
            <a:r>
              <a:rPr lang="zh-TW" altLang="en-US" sz="2800"/>
              <a:t>在同一直線上，如右圖所示，則硬幣丟入水中</a:t>
            </a:r>
            <a:r>
              <a:rPr lang="en-US" altLang="zh-TW" sz="2800"/>
              <a:t>3</a:t>
            </a:r>
            <a:r>
              <a:rPr lang="zh-TW" altLang="en-US" sz="2800"/>
              <a:t>秒後，兩片落葉的距離約為多少？</a:t>
            </a:r>
            <a:br>
              <a:rPr lang="zh-TW" altLang="en-US" sz="2800"/>
            </a:br>
            <a:r>
              <a:rPr lang="en-US" altLang="zh-TW" sz="2800"/>
              <a:t>(A) 3 m</a:t>
            </a:r>
            <a:r>
              <a:rPr lang="zh-TW" altLang="en-US" sz="2800"/>
              <a:t>　　</a:t>
            </a:r>
            <a:r>
              <a:rPr lang="en-US" altLang="zh-TW" sz="2800"/>
              <a:t>(B) 5 m</a:t>
            </a:r>
            <a:br>
              <a:rPr lang="en-US" altLang="zh-TW" sz="2800"/>
            </a:br>
            <a:r>
              <a:rPr lang="en-US" altLang="zh-TW" sz="2800"/>
              <a:t>(C) 6 m</a:t>
            </a:r>
            <a:r>
              <a:rPr lang="zh-TW" altLang="en-US" sz="2800"/>
              <a:t>　　</a:t>
            </a:r>
            <a:r>
              <a:rPr lang="en-US" altLang="zh-TW" sz="2800"/>
              <a:t>(D) 9 m</a:t>
            </a:r>
          </a:p>
        </p:txBody>
      </p:sp>
      <p:sp>
        <p:nvSpPr>
          <p:cNvPr id="319491" name="Rectangle 3"/>
          <p:cNvSpPr>
            <a:spLocks noChangeArrowheads="1"/>
          </p:cNvSpPr>
          <p:nvPr/>
        </p:nvSpPr>
        <p:spPr bwMode="auto">
          <a:xfrm>
            <a:off x="323850" y="5949950"/>
            <a:ext cx="1393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FontTx/>
              <a:buChar char="•"/>
            </a:pPr>
            <a:r>
              <a:rPr lang="en-US" altLang="zh-TW">
                <a:solidFill>
                  <a:srgbClr val="000000"/>
                </a:solidFill>
              </a:rPr>
              <a:t>【</a:t>
            </a:r>
            <a:r>
              <a:rPr lang="zh-TW" altLang="en-US">
                <a:solidFill>
                  <a:srgbClr val="000000"/>
                </a:solidFill>
              </a:rPr>
              <a:t>答案</a:t>
            </a:r>
            <a:r>
              <a:rPr lang="en-US" altLang="zh-TW">
                <a:solidFill>
                  <a:srgbClr val="000000"/>
                </a:solidFill>
              </a:rPr>
              <a:t>】A </a:t>
            </a:r>
          </a:p>
        </p:txBody>
      </p:sp>
      <p:pic>
        <p:nvPicPr>
          <p:cNvPr id="319492" name="Picture 4" descr="106Y8ML2A0-K-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28988"/>
            <a:ext cx="4219575"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218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9491"/>
                                        </p:tgtEl>
                                        <p:attrNameLst>
                                          <p:attrName>style.visibility</p:attrName>
                                        </p:attrNameLst>
                                      </p:cBhvr>
                                      <p:to>
                                        <p:strVal val="visible"/>
                                      </p:to>
                                    </p:set>
                                    <p:animEffect transition="in" filter="box(in)">
                                      <p:cBhvr>
                                        <p:cTn id="7" dur="500"/>
                                        <p:tgtEl>
                                          <p:spTgt spid="319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body" idx="1"/>
          </p:nvPr>
        </p:nvSpPr>
        <p:spPr>
          <a:xfrm>
            <a:off x="539750" y="476250"/>
            <a:ext cx="8229600" cy="2765425"/>
          </a:xfrm>
        </p:spPr>
        <p:txBody>
          <a:bodyPr/>
          <a:lstStyle/>
          <a:p>
            <a:r>
              <a:rPr lang="zh-TW" altLang="en-US"/>
              <a:t>超聲波是指頻率大於</a:t>
            </a:r>
            <a:r>
              <a:rPr lang="en-US" altLang="zh-TW"/>
              <a:t>20000 Hz</a:t>
            </a:r>
            <a:r>
              <a:rPr lang="zh-TW" altLang="en-US"/>
              <a:t>的聲波，下列何者必屬於超聲波？ </a:t>
            </a:r>
            <a:r>
              <a:rPr lang="en-US" altLang="zh-TW"/>
              <a:t>(A)</a:t>
            </a:r>
            <a:r>
              <a:rPr lang="zh-TW" altLang="en-US"/>
              <a:t>週期大於</a:t>
            </a:r>
            <a:r>
              <a:rPr lang="en-US" altLang="zh-TW"/>
              <a:t>20000 s</a:t>
            </a:r>
            <a:r>
              <a:rPr lang="zh-TW" altLang="en-US"/>
              <a:t>的聲波　</a:t>
            </a:r>
            <a:r>
              <a:rPr lang="en-US" altLang="zh-TW"/>
              <a:t>(B)</a:t>
            </a:r>
            <a:r>
              <a:rPr lang="zh-TW" altLang="en-US"/>
              <a:t>週期大於</a:t>
            </a:r>
            <a:r>
              <a:rPr lang="en-US" altLang="zh-TW"/>
              <a:t>1/20000 s</a:t>
            </a:r>
            <a:r>
              <a:rPr lang="zh-TW" altLang="en-US"/>
              <a:t>的聲波 </a:t>
            </a:r>
            <a:r>
              <a:rPr lang="en-US" altLang="zh-TW"/>
              <a:t>(C)</a:t>
            </a:r>
            <a:r>
              <a:rPr lang="zh-TW" altLang="en-US"/>
              <a:t>週期小於</a:t>
            </a:r>
            <a:r>
              <a:rPr lang="en-US" altLang="zh-TW"/>
              <a:t>20000 s</a:t>
            </a:r>
            <a:r>
              <a:rPr lang="zh-TW" altLang="en-US"/>
              <a:t>的聲波　</a:t>
            </a:r>
            <a:r>
              <a:rPr lang="en-US" altLang="zh-TW"/>
              <a:t>(D)</a:t>
            </a:r>
            <a:r>
              <a:rPr lang="zh-TW" altLang="en-US"/>
              <a:t>週期小於</a:t>
            </a:r>
            <a:r>
              <a:rPr lang="en-US" altLang="zh-TW"/>
              <a:t>1/20000 s</a:t>
            </a:r>
            <a:r>
              <a:rPr lang="zh-TW" altLang="en-US"/>
              <a:t>的聲波 </a:t>
            </a:r>
          </a:p>
        </p:txBody>
      </p:sp>
      <p:sp>
        <p:nvSpPr>
          <p:cNvPr id="219139" name="Rectangle 3"/>
          <p:cNvSpPr>
            <a:spLocks noChangeArrowheads="1"/>
          </p:cNvSpPr>
          <p:nvPr/>
        </p:nvSpPr>
        <p:spPr bwMode="auto">
          <a:xfrm>
            <a:off x="7308850" y="5905500"/>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D </a:t>
            </a:r>
          </a:p>
        </p:txBody>
      </p:sp>
    </p:spTree>
    <p:extLst>
      <p:ext uri="{BB962C8B-B14F-4D97-AF65-F5344CB8AC3E}">
        <p14:creationId xmlns:p14="http://schemas.microsoft.com/office/powerpoint/2010/main" val="2931242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anim calcmode="lin" valueType="num">
                                      <p:cBhvr additive="base">
                                        <p:cTn id="7" dur="500" fill="hold"/>
                                        <p:tgtEl>
                                          <p:spTgt spid="219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91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body" idx="1"/>
          </p:nvPr>
        </p:nvSpPr>
        <p:spPr>
          <a:xfrm>
            <a:off x="611188" y="188913"/>
            <a:ext cx="8229600" cy="3024187"/>
          </a:xfrm>
        </p:spPr>
        <p:txBody>
          <a:bodyPr/>
          <a:lstStyle/>
          <a:p>
            <a:r>
              <a:rPr lang="zh-TW" altLang="en-US"/>
              <a:t>附表中兩個音階的唱名同為</a:t>
            </a:r>
            <a:r>
              <a:rPr lang="en-US" altLang="zh-TW"/>
              <a:t>Do</a:t>
            </a:r>
            <a:r>
              <a:rPr lang="zh-TW" altLang="en-US"/>
              <a:t>，但中央</a:t>
            </a:r>
            <a:r>
              <a:rPr lang="en-US" altLang="zh-TW"/>
              <a:t>C</a:t>
            </a:r>
            <a:r>
              <a:rPr lang="zh-TW" altLang="en-US"/>
              <a:t>與高音</a:t>
            </a:r>
            <a:r>
              <a:rPr lang="en-US" altLang="zh-TW"/>
              <a:t>C</a:t>
            </a:r>
            <a:r>
              <a:rPr lang="zh-TW" altLang="en-US"/>
              <a:t>的頻率卻不相同。若兩者在相同條件空氣中的傳播速率相同，波長分別為</a:t>
            </a:r>
            <a:r>
              <a:rPr lang="en-US" altLang="zh-TW"/>
              <a:t>λ</a:t>
            </a:r>
            <a:r>
              <a:rPr lang="en-US" altLang="zh-TW" baseline="-25000"/>
              <a:t>1</a:t>
            </a:r>
            <a:r>
              <a:rPr lang="zh-TW" altLang="en-US"/>
              <a:t>、</a:t>
            </a:r>
            <a:r>
              <a:rPr lang="en-US" altLang="zh-TW"/>
              <a:t>λ</a:t>
            </a:r>
            <a:r>
              <a:rPr lang="en-US" altLang="zh-TW" baseline="-25000"/>
              <a:t>2</a:t>
            </a:r>
            <a:r>
              <a:rPr lang="zh-TW" altLang="en-US"/>
              <a:t>，則為多少？</a:t>
            </a:r>
            <a:br>
              <a:rPr lang="zh-TW" altLang="en-US"/>
            </a:br>
            <a:r>
              <a:rPr lang="zh-TW" altLang="en-US"/>
              <a:t/>
            </a:r>
            <a:br>
              <a:rPr lang="zh-TW" altLang="en-US"/>
            </a:br>
            <a:r>
              <a:rPr lang="en-US" altLang="zh-TW"/>
              <a:t>(A) 0.25</a:t>
            </a:r>
            <a:r>
              <a:rPr lang="zh-TW" altLang="en-US"/>
              <a:t>　</a:t>
            </a:r>
            <a:r>
              <a:rPr lang="en-US" altLang="zh-TW"/>
              <a:t>(B) 0.5</a:t>
            </a:r>
            <a:r>
              <a:rPr lang="zh-TW" altLang="en-US"/>
              <a:t>　</a:t>
            </a:r>
            <a:r>
              <a:rPr lang="en-US" altLang="zh-TW"/>
              <a:t>(C) 1</a:t>
            </a:r>
            <a:r>
              <a:rPr lang="zh-TW" altLang="en-US"/>
              <a:t>　</a:t>
            </a:r>
            <a:r>
              <a:rPr lang="en-US" altLang="zh-TW"/>
              <a:t>(D) 2 </a:t>
            </a:r>
          </a:p>
        </p:txBody>
      </p:sp>
      <p:sp>
        <p:nvSpPr>
          <p:cNvPr id="238595" name="Rectangle 3"/>
          <p:cNvSpPr>
            <a:spLocks noChangeArrowheads="1"/>
          </p:cNvSpPr>
          <p:nvPr/>
        </p:nvSpPr>
        <p:spPr bwMode="auto">
          <a:xfrm>
            <a:off x="0" y="295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solidFill>
                <a:srgbClr val="000000"/>
              </a:solidFill>
            </a:endParaRPr>
          </a:p>
        </p:txBody>
      </p:sp>
      <p:graphicFrame>
        <p:nvGraphicFramePr>
          <p:cNvPr id="238596" name="Object 4"/>
          <p:cNvGraphicFramePr>
            <a:graphicFrameLocks noChangeAspect="1"/>
          </p:cNvGraphicFramePr>
          <p:nvPr/>
        </p:nvGraphicFramePr>
        <p:xfrm>
          <a:off x="611188" y="3933825"/>
          <a:ext cx="5111750" cy="2470150"/>
        </p:xfrm>
        <a:graphic>
          <a:graphicData uri="http://schemas.openxmlformats.org/presentationml/2006/ole">
            <mc:AlternateContent xmlns:mc="http://schemas.openxmlformats.org/markup-compatibility/2006">
              <mc:Choice xmlns:v="urn:schemas-microsoft-com:vml" Requires="v">
                <p:oleObj spid="_x0000_s290862" name="Document" r:id="rId3" imgW="1946420" imgH="938943" progId="Word.Document.8">
                  <p:embed/>
                </p:oleObj>
              </mc:Choice>
              <mc:Fallback>
                <p:oleObj name="Document" r:id="rId3" imgW="1946420" imgH="938943"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933825"/>
                        <a:ext cx="5111750" cy="2470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8597" name="Rectangle 5"/>
          <p:cNvSpPr>
            <a:spLocks noChangeArrowheads="1"/>
          </p:cNvSpPr>
          <p:nvPr/>
        </p:nvSpPr>
        <p:spPr bwMode="auto">
          <a:xfrm>
            <a:off x="5940425" y="3889375"/>
            <a:ext cx="23749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400">
                <a:solidFill>
                  <a:srgbClr val="0000FF"/>
                </a:solidFill>
              </a:rPr>
              <a:t>解析：</a:t>
            </a:r>
            <a:r>
              <a:rPr lang="en-US" altLang="zh-TW" sz="2400">
                <a:solidFill>
                  <a:srgbClr val="0000FF"/>
                </a:solidFill>
              </a:rPr>
              <a:t>v</a:t>
            </a:r>
            <a:r>
              <a:rPr lang="zh-TW" altLang="en-US" sz="2400">
                <a:solidFill>
                  <a:srgbClr val="0000FF"/>
                </a:solidFill>
              </a:rPr>
              <a:t>＝</a:t>
            </a:r>
            <a:r>
              <a:rPr lang="en-US" altLang="zh-TW" sz="2400">
                <a:solidFill>
                  <a:srgbClr val="0000FF"/>
                </a:solidFill>
              </a:rPr>
              <a:t>fλ</a:t>
            </a:r>
          </a:p>
          <a:p>
            <a:r>
              <a:rPr lang="zh-TW" altLang="en-US" sz="2400">
                <a:solidFill>
                  <a:srgbClr val="0000FF"/>
                </a:solidFill>
              </a:rPr>
              <a:t>同一介質 </a:t>
            </a:r>
          </a:p>
          <a:p>
            <a:r>
              <a:rPr lang="zh-TW" altLang="en-US" sz="2400">
                <a:solidFill>
                  <a:srgbClr val="0000FF"/>
                </a:solidFill>
              </a:rPr>
              <a:t>速率相同</a:t>
            </a:r>
          </a:p>
          <a:p>
            <a:endParaRPr lang="en-US" altLang="zh-TW" sz="2400">
              <a:solidFill>
                <a:srgbClr val="0000FF"/>
              </a:solidFill>
            </a:endParaRPr>
          </a:p>
        </p:txBody>
      </p:sp>
      <p:sp>
        <p:nvSpPr>
          <p:cNvPr id="238598" name="Rectangle 6"/>
          <p:cNvSpPr>
            <a:spLocks noChangeArrowheads="1"/>
          </p:cNvSpPr>
          <p:nvPr/>
        </p:nvSpPr>
        <p:spPr bwMode="auto">
          <a:xfrm>
            <a:off x="6804025" y="5616575"/>
            <a:ext cx="1382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D</a:t>
            </a:r>
            <a:r>
              <a:rPr lang="en-US" altLang="zh-TW">
                <a:solidFill>
                  <a:srgbClr val="000000"/>
                </a:solidFill>
              </a:rPr>
              <a:t> </a:t>
            </a:r>
          </a:p>
        </p:txBody>
      </p:sp>
    </p:spTree>
    <p:extLst>
      <p:ext uri="{BB962C8B-B14F-4D97-AF65-F5344CB8AC3E}">
        <p14:creationId xmlns:p14="http://schemas.microsoft.com/office/powerpoint/2010/main" val="21705167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8597"/>
                                        </p:tgtEl>
                                        <p:attrNameLst>
                                          <p:attrName>style.visibility</p:attrName>
                                        </p:attrNameLst>
                                      </p:cBhvr>
                                      <p:to>
                                        <p:strVal val="visible"/>
                                      </p:to>
                                    </p:set>
                                    <p:animEffect transition="in" filter="box(in)">
                                      <p:cBhvr>
                                        <p:cTn id="7" dur="500"/>
                                        <p:tgtEl>
                                          <p:spTgt spid="238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38598">
                                            <p:txEl>
                                              <p:pRg st="0" end="0"/>
                                            </p:txEl>
                                          </p:spTgt>
                                        </p:tgtEl>
                                        <p:attrNameLst>
                                          <p:attrName>style.visibility</p:attrName>
                                        </p:attrNameLst>
                                      </p:cBhvr>
                                      <p:to>
                                        <p:strVal val="visible"/>
                                      </p:to>
                                    </p:set>
                                    <p:animEffect transition="in" filter="box(in)">
                                      <p:cBhvr>
                                        <p:cTn id="12" dur="500"/>
                                        <p:tgtEl>
                                          <p:spTgt spid="2385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298378"/>
          </a:xfrm>
        </p:spPr>
        <p:txBody>
          <a:bodyPr>
            <a:normAutofit/>
          </a:bodyPr>
          <a:lstStyle/>
          <a:p>
            <a:pPr algn="l"/>
            <a:r>
              <a:rPr lang="en-US" altLang="zh-TW" sz="32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3200" kern="100" dirty="0" smtClean="0">
                <a:latin typeface="華康粗黑體" panose="020B0709000000000000" pitchFamily="49" charset="-120"/>
                <a:ea typeface="華康粗黑體" panose="020B0709000000000000" pitchFamily="49" charset="-120"/>
                <a:cs typeface="Times New Roman"/>
              </a:rPr>
              <a:t>一</a:t>
            </a:r>
            <a:r>
              <a:rPr lang="zh-TW" altLang="zh-TW" sz="3200" kern="100" dirty="0">
                <a:latin typeface="華康粗黑體" panose="020B0709000000000000" pitchFamily="49" charset="-120"/>
                <a:ea typeface="華康粗黑體" panose="020B0709000000000000" pitchFamily="49" charset="-120"/>
                <a:cs typeface="Times New Roman"/>
              </a:rPr>
              <a:t>週期性繩波的波長為</a:t>
            </a:r>
            <a:r>
              <a:rPr lang="en-US" altLang="zh-TW" sz="3200" kern="100" dirty="0">
                <a:latin typeface="華康粗黑體" panose="020B0709000000000000" pitchFamily="49" charset="-120"/>
                <a:ea typeface="華康粗黑體" panose="020B0709000000000000" pitchFamily="49" charset="-120"/>
                <a:cs typeface="Times New Roman"/>
              </a:rPr>
              <a:t>60 cm</a:t>
            </a:r>
            <a:r>
              <a:rPr lang="zh-TW" altLang="zh-TW" sz="3200" kern="100" dirty="0">
                <a:latin typeface="華康粗黑體" panose="020B0709000000000000" pitchFamily="49" charset="-120"/>
                <a:ea typeface="華康粗黑體" panose="020B0709000000000000" pitchFamily="49" charset="-120"/>
                <a:cs typeface="Times New Roman"/>
              </a:rPr>
              <a:t>，振幅為</a:t>
            </a:r>
            <a:r>
              <a:rPr lang="en-US" altLang="zh-TW" sz="3200" kern="100" dirty="0">
                <a:latin typeface="華康粗黑體" panose="020B0709000000000000" pitchFamily="49" charset="-120"/>
                <a:ea typeface="華康粗黑體" panose="020B0709000000000000" pitchFamily="49" charset="-120"/>
                <a:cs typeface="Times New Roman"/>
              </a:rPr>
              <a:t>25 cm</a:t>
            </a:r>
            <a:r>
              <a:rPr lang="zh-TW" altLang="zh-TW" sz="3200" kern="100" dirty="0">
                <a:latin typeface="華康粗黑體" panose="020B0709000000000000" pitchFamily="49" charset="-120"/>
                <a:ea typeface="華康粗黑體" panose="020B0709000000000000" pitchFamily="49" charset="-120"/>
                <a:cs typeface="Times New Roman"/>
              </a:rPr>
              <a:t>，頻率為</a:t>
            </a:r>
            <a:r>
              <a:rPr lang="en-US" altLang="zh-TW" sz="3200" kern="100" dirty="0">
                <a:latin typeface="華康粗黑體" panose="020B0709000000000000" pitchFamily="49" charset="-120"/>
                <a:ea typeface="華康粗黑體" panose="020B0709000000000000" pitchFamily="49" charset="-120"/>
                <a:cs typeface="Times New Roman"/>
              </a:rPr>
              <a:t>2 Hz</a:t>
            </a:r>
            <a:r>
              <a:rPr lang="zh-TW" altLang="zh-TW" sz="3200" kern="100" dirty="0">
                <a:latin typeface="華康粗黑體" panose="020B0709000000000000" pitchFamily="49" charset="-120"/>
                <a:ea typeface="華康粗黑體" panose="020B0709000000000000" pitchFamily="49" charset="-120"/>
                <a:cs typeface="Times New Roman"/>
              </a:rPr>
              <a:t>，在時間</a:t>
            </a:r>
            <a:r>
              <a:rPr lang="en-US" altLang="zh-TW" sz="3200" kern="100" dirty="0">
                <a:latin typeface="華康粗黑體" panose="020B0709000000000000" pitchFamily="49" charset="-120"/>
                <a:ea typeface="華康粗黑體" panose="020B0709000000000000" pitchFamily="49" charset="-120"/>
                <a:cs typeface="Times New Roman"/>
              </a:rPr>
              <a:t>t</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0 s</a:t>
            </a:r>
            <a:r>
              <a:rPr lang="zh-TW" altLang="zh-TW" sz="3200" kern="100" dirty="0">
                <a:latin typeface="華康粗黑體" panose="020B0709000000000000" pitchFamily="49" charset="-120"/>
                <a:ea typeface="華康粗黑體" panose="020B0709000000000000" pitchFamily="49" charset="-120"/>
                <a:cs typeface="Times New Roman"/>
              </a:rPr>
              <a:t>時的波形如附圖所示，已知</a:t>
            </a:r>
            <a:r>
              <a:rPr lang="en-US" altLang="zh-TW" sz="3200" kern="100" dirty="0">
                <a:latin typeface="華康粗黑體" panose="020B0709000000000000" pitchFamily="49" charset="-120"/>
                <a:ea typeface="華康粗黑體" panose="020B0709000000000000" pitchFamily="49" charset="-120"/>
                <a:cs typeface="Times New Roman"/>
              </a:rPr>
              <a:t>P</a:t>
            </a:r>
            <a:r>
              <a:rPr lang="zh-TW" altLang="zh-TW" sz="3200" kern="100" dirty="0">
                <a:latin typeface="華康粗黑體" panose="020B0709000000000000" pitchFamily="49" charset="-120"/>
                <a:ea typeface="華康粗黑體" panose="020B0709000000000000" pitchFamily="49" charset="-120"/>
                <a:cs typeface="Times New Roman"/>
              </a:rPr>
              <a:t>為繩上一點，則在</a:t>
            </a:r>
            <a:r>
              <a:rPr lang="en-US" altLang="zh-TW" sz="3200" kern="100" dirty="0">
                <a:latin typeface="華康粗黑體" panose="020B0709000000000000" pitchFamily="49" charset="-120"/>
                <a:ea typeface="華康粗黑體" panose="020B0709000000000000" pitchFamily="49" charset="-120"/>
                <a:cs typeface="Times New Roman"/>
              </a:rPr>
              <a:t>t</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0</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2.5 s</a:t>
            </a:r>
            <a:r>
              <a:rPr lang="zh-TW" altLang="zh-TW" sz="3200" kern="100" dirty="0">
                <a:latin typeface="華康粗黑體" panose="020B0709000000000000" pitchFamily="49" charset="-120"/>
                <a:ea typeface="華康粗黑體" panose="020B0709000000000000" pitchFamily="49" charset="-120"/>
                <a:cs typeface="Times New Roman"/>
              </a:rPr>
              <a:t>期間，</a:t>
            </a:r>
            <a:r>
              <a:rPr lang="en-US" altLang="zh-TW" sz="3200" kern="100" dirty="0">
                <a:latin typeface="華康粗黑體" panose="020B0709000000000000" pitchFamily="49" charset="-120"/>
                <a:ea typeface="華康粗黑體" panose="020B0709000000000000" pitchFamily="49" charset="-120"/>
                <a:cs typeface="Times New Roman"/>
              </a:rPr>
              <a:t>P</a:t>
            </a:r>
            <a:r>
              <a:rPr lang="zh-TW" altLang="zh-TW" sz="3200" kern="100" dirty="0">
                <a:latin typeface="華康粗黑體" panose="020B0709000000000000" pitchFamily="49" charset="-120"/>
                <a:ea typeface="華康粗黑體" panose="020B0709000000000000" pitchFamily="49" charset="-120"/>
                <a:cs typeface="Times New Roman"/>
              </a:rPr>
              <a:t>點移動的平均速度大小為多少？</a:t>
            </a:r>
            <a:r>
              <a:rPr lang="en-US" altLang="zh-TW" sz="3200" kern="100" dirty="0">
                <a:latin typeface="華康粗黑體" panose="020B0709000000000000" pitchFamily="49" charset="-120"/>
                <a:ea typeface="華康粗黑體" panose="020B0709000000000000" pitchFamily="49" charset="-120"/>
                <a:cs typeface="Times New Roman"/>
              </a:rPr>
              <a:t/>
            </a:r>
            <a:br>
              <a:rPr lang="en-US" altLang="zh-TW" sz="3200" kern="100" dirty="0">
                <a:latin typeface="華康粗黑體" panose="020B0709000000000000" pitchFamily="49" charset="-120"/>
                <a:ea typeface="華康粗黑體" panose="020B0709000000000000" pitchFamily="49" charset="-120"/>
                <a:cs typeface="Times New Roman"/>
              </a:rPr>
            </a:br>
            <a:r>
              <a:rPr lang="en-US" altLang="zh-TW" sz="3200" b="1" kern="100" dirty="0">
                <a:latin typeface="華康粗黑體" panose="020B0709000000000000" pitchFamily="49" charset="-120"/>
                <a:ea typeface="華康粗黑體" panose="020B0709000000000000" pitchFamily="49" charset="-120"/>
                <a:cs typeface="Times New Roman"/>
              </a:rPr>
              <a:t>(A)</a:t>
            </a:r>
            <a:r>
              <a:rPr lang="en-US" altLang="zh-TW" sz="3200" kern="100" dirty="0">
                <a:latin typeface="華康粗黑體" panose="020B0709000000000000" pitchFamily="49" charset="-120"/>
                <a:ea typeface="華康粗黑體" panose="020B0709000000000000" pitchFamily="49" charset="-120"/>
                <a:cs typeface="Times New Roman"/>
              </a:rPr>
              <a:t>0 </a:t>
            </a:r>
            <a:r>
              <a:rPr lang="en-US" altLang="zh-TW" sz="3200" b="1" kern="100" dirty="0">
                <a:latin typeface="華康粗黑體" panose="020B0709000000000000" pitchFamily="49" charset="-120"/>
                <a:ea typeface="華康粗黑體" panose="020B0709000000000000" pitchFamily="49" charset="-120"/>
                <a:cs typeface="Times New Roman"/>
              </a:rPr>
              <a:t>(B)</a:t>
            </a:r>
            <a:r>
              <a:rPr lang="en-US" altLang="zh-TW" sz="3200" kern="100" dirty="0">
                <a:latin typeface="華康粗黑體" panose="020B0709000000000000" pitchFamily="49" charset="-120"/>
                <a:ea typeface="華康粗黑體" panose="020B0709000000000000" pitchFamily="49" charset="-120"/>
                <a:cs typeface="Times New Roman"/>
              </a:rPr>
              <a:t>20 cm</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s </a:t>
            </a:r>
            <a:r>
              <a:rPr lang="en-US" altLang="zh-TW" sz="3200" b="1" kern="100" dirty="0">
                <a:latin typeface="華康粗黑體" panose="020B0709000000000000" pitchFamily="49" charset="-120"/>
                <a:ea typeface="華康粗黑體" panose="020B0709000000000000" pitchFamily="49" charset="-120"/>
                <a:cs typeface="Times New Roman"/>
              </a:rPr>
              <a:t>(C)</a:t>
            </a:r>
            <a:r>
              <a:rPr lang="en-US" altLang="zh-TW" sz="3200" kern="100" dirty="0">
                <a:latin typeface="華康粗黑體" panose="020B0709000000000000" pitchFamily="49" charset="-120"/>
                <a:ea typeface="華康粗黑體" panose="020B0709000000000000" pitchFamily="49" charset="-120"/>
                <a:cs typeface="Times New Roman"/>
              </a:rPr>
              <a:t>120 cm</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s </a:t>
            </a:r>
            <a:r>
              <a:rPr lang="en-US" altLang="zh-TW" sz="3200" b="1" kern="100" dirty="0">
                <a:latin typeface="華康粗黑體" panose="020B0709000000000000" pitchFamily="49" charset="-120"/>
                <a:ea typeface="華康粗黑體" panose="020B0709000000000000" pitchFamily="49" charset="-120"/>
                <a:cs typeface="Times New Roman"/>
              </a:rPr>
              <a:t>(D)</a:t>
            </a:r>
            <a:r>
              <a:rPr lang="en-US" altLang="zh-TW" sz="3200" kern="100" dirty="0">
                <a:latin typeface="華康粗黑體" panose="020B0709000000000000" pitchFamily="49" charset="-120"/>
                <a:ea typeface="華康粗黑體" panose="020B0709000000000000" pitchFamily="49" charset="-120"/>
                <a:cs typeface="Times New Roman"/>
              </a:rPr>
              <a:t>200 cm</a:t>
            </a:r>
            <a:r>
              <a:rPr lang="zh-TW" altLang="zh-TW" sz="3200" kern="100" dirty="0">
                <a:latin typeface="華康粗黑體" panose="020B0709000000000000" pitchFamily="49" charset="-120"/>
                <a:ea typeface="華康粗黑體" panose="020B0709000000000000" pitchFamily="49" charset="-120"/>
                <a:cs typeface="Times New Roman"/>
              </a:rPr>
              <a:t>／</a:t>
            </a:r>
            <a:r>
              <a:rPr lang="en-US" altLang="zh-TW" sz="3200" kern="100" dirty="0">
                <a:latin typeface="華康粗黑體" panose="020B0709000000000000" pitchFamily="49" charset="-120"/>
                <a:ea typeface="華康粗黑體" panose="020B0709000000000000" pitchFamily="49" charset="-120"/>
                <a:cs typeface="Times New Roman"/>
              </a:rPr>
              <a:t>s</a:t>
            </a:r>
            <a:endParaRPr lang="zh-TW" altLang="en-US" sz="3200" dirty="0">
              <a:latin typeface="華康粗黑體" panose="020B0709000000000000" pitchFamily="49" charset="-120"/>
              <a:ea typeface="華康粗黑體" panose="020B0709000000000000" pitchFamily="49" charset="-120"/>
            </a:endParaRPr>
          </a:p>
        </p:txBody>
      </p:sp>
      <p:pic>
        <p:nvPicPr>
          <p:cNvPr id="23554" name="Picture 2" descr="Y8ML202-K-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537317"/>
            <a:ext cx="3888432" cy="219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4860032" y="3089589"/>
            <a:ext cx="3888432" cy="3785652"/>
          </a:xfrm>
          <a:prstGeom prst="rect">
            <a:avLst/>
          </a:prstGeom>
          <a:noFill/>
        </p:spPr>
        <p:txBody>
          <a:bodyPr wrap="square" rtlCol="0">
            <a:spAutoFit/>
          </a:bodyPr>
          <a:lstStyle/>
          <a:p>
            <a:pPr fontAlgn="auto">
              <a:spcBef>
                <a:spcPts val="0"/>
              </a:spcBef>
              <a:spcAft>
                <a:spcPts val="0"/>
              </a:spcAft>
            </a:pPr>
            <a:r>
              <a:rPr kumimoji="0" lang="zh-TW" altLang="zh-TW" sz="24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400" kern="100" dirty="0">
                <a:solidFill>
                  <a:srgbClr val="FF0000"/>
                </a:solidFill>
                <a:latin typeface="華康POP1體W9" panose="040B0909000000000000" pitchFamily="81" charset="-120"/>
                <a:ea typeface="華康POP1體W9" panose="040B0909000000000000" pitchFamily="81" charset="-120"/>
                <a:cs typeface="Times New Roman"/>
              </a:rPr>
              <a:t>(A)</a:t>
            </a:r>
            <a:endParaRPr kumimoji="0" lang="zh-TW" altLang="zh-TW" sz="24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解析：繩波頻率＝</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2 Hz</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，可得週期＝</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1</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2</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0.5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秒。</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P</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點在</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t</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0</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2.5 s </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期間經過</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2.5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秒，表示經過了</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2.5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0.5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個波，因為</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P</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點在原處上下運動，所以</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P</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點經過</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5</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個波後又回到原點，即</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P</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點的位移＝</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0</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，可知</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P</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點移動的平均速度＝</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0</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endParaRPr kumimoji="0" lang="zh-TW" altLang="en-US" sz="24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374285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323849" y="385990"/>
            <a:ext cx="8429625" cy="5471883"/>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53.	</a:t>
            </a:r>
            <a:r>
              <a:rPr lang="zh-TW" altLang="en-US" sz="3200">
                <a:solidFill>
                  <a:srgbClr val="000000"/>
                </a:solidFill>
                <a:latin typeface="Times New Roman"/>
                <a:ea typeface="標楷體" pitchFamily="65" charset="-120"/>
              </a:rPr>
              <a:t>上述農民「使用其他方式」，最可能是下列何者？</a:t>
            </a:r>
          </a:p>
          <a:p>
            <a:pPr marL="1120775" indent="-598488" algn="just">
              <a:lnSpc>
                <a:spcPct val="110000"/>
              </a:lnSpc>
            </a:pPr>
            <a:r>
              <a:rPr lang="en-US" altLang="zh-TW" sz="3200">
                <a:solidFill>
                  <a:srgbClr val="000000"/>
                </a:solidFill>
                <a:latin typeface="Times New Roman"/>
                <a:ea typeface="標楷體" pitchFamily="65" charset="-120"/>
              </a:rPr>
              <a:t>(A)</a:t>
            </a:r>
            <a:r>
              <a:rPr lang="zh-TW" altLang="en-US" sz="3200">
                <a:solidFill>
                  <a:srgbClr val="000000"/>
                </a:solidFill>
                <a:latin typeface="Times New Roman"/>
                <a:ea typeface="標楷體" pitchFamily="65" charset="-120"/>
              </a:rPr>
              <a:t>在竹筍生長處覆蓋透明塑膠布，每日陽光較弱時採收</a:t>
            </a:r>
          </a:p>
          <a:p>
            <a:pPr marL="1120775" indent="-598488" algn="just">
              <a:lnSpc>
                <a:spcPct val="110000"/>
              </a:lnSpc>
            </a:pPr>
            <a:r>
              <a:rPr lang="en-US" altLang="zh-TW" sz="3200">
                <a:solidFill>
                  <a:srgbClr val="000000"/>
                </a:solidFill>
                <a:latin typeface="Times New Roman"/>
                <a:ea typeface="標楷體" pitchFamily="65" charset="-120"/>
              </a:rPr>
              <a:t>(B)</a:t>
            </a:r>
            <a:r>
              <a:rPr lang="zh-TW" altLang="en-US" sz="3200">
                <a:solidFill>
                  <a:srgbClr val="000000"/>
                </a:solidFill>
                <a:latin typeface="Times New Roman"/>
                <a:ea typeface="標楷體" pitchFamily="65" charset="-120"/>
              </a:rPr>
              <a:t>在竹筍生長處覆蓋透明塑膠布，每日陽光較強時採收</a:t>
            </a:r>
          </a:p>
          <a:p>
            <a:pPr marL="1120775" indent="-598488" algn="just">
              <a:lnSpc>
                <a:spcPct val="110000"/>
              </a:lnSpc>
            </a:pPr>
            <a:r>
              <a:rPr lang="en-US" altLang="zh-TW" sz="3200">
                <a:solidFill>
                  <a:srgbClr val="000000"/>
                </a:solidFill>
                <a:latin typeface="Times New Roman"/>
                <a:ea typeface="標楷體" pitchFamily="65" charset="-120"/>
              </a:rPr>
              <a:t>(C)</a:t>
            </a:r>
            <a:r>
              <a:rPr lang="zh-TW" altLang="en-US" sz="3200">
                <a:solidFill>
                  <a:srgbClr val="000000"/>
                </a:solidFill>
                <a:latin typeface="Times New Roman"/>
                <a:ea typeface="標楷體" pitchFamily="65" charset="-120"/>
              </a:rPr>
              <a:t>在竹筍生長處覆蓋黑色塑膠布，每日陽光較弱時採收</a:t>
            </a:r>
          </a:p>
          <a:p>
            <a:pPr marL="1120775" indent="-598488" algn="just">
              <a:lnSpc>
                <a:spcPct val="110000"/>
              </a:lnSpc>
            </a:pPr>
            <a:r>
              <a:rPr lang="en-US" altLang="zh-TW" sz="3200">
                <a:solidFill>
                  <a:srgbClr val="000000"/>
                </a:solidFill>
                <a:latin typeface="Times New Roman"/>
                <a:ea typeface="標楷體" pitchFamily="65" charset="-120"/>
              </a:rPr>
              <a:t>(D)</a:t>
            </a:r>
            <a:r>
              <a:rPr lang="zh-TW" altLang="en-US" sz="3200">
                <a:solidFill>
                  <a:srgbClr val="000000"/>
                </a:solidFill>
                <a:latin typeface="Times New Roman"/>
                <a:ea typeface="標楷體" pitchFamily="65" charset="-120"/>
              </a:rPr>
              <a:t>在竹筍生長處覆蓋黑色塑膠布，每日陽光較強時採收</a:t>
            </a:r>
            <a:endParaRPr lang="zh-TW" altLang="en-US" sz="3200" baseline="-25000" dirty="0">
              <a:solidFill>
                <a:srgbClr val="000000"/>
              </a:solidFill>
              <a:latin typeface="Times New Roman"/>
              <a:ea typeface="標楷體" pitchFamily="65" charset="-120"/>
            </a:endParaRPr>
          </a:p>
        </p:txBody>
      </p:sp>
    </p:spTree>
    <p:extLst>
      <p:ext uri="{BB962C8B-B14F-4D97-AF65-F5344CB8AC3E}">
        <p14:creationId xmlns:p14="http://schemas.microsoft.com/office/powerpoint/2010/main" val="727390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260649"/>
            <a:ext cx="8229600" cy="4248472"/>
          </a:xfrm>
        </p:spPr>
        <p:txBody>
          <a:bodyPr/>
          <a:lstStyle/>
          <a:p>
            <a:pPr marL="762000" indent="-762000" algn="just">
              <a:lnSpc>
                <a:spcPct val="120000"/>
              </a:lnSpc>
              <a:spcAft>
                <a:spcPts val="0"/>
              </a:spcAft>
              <a:tabLst>
                <a:tab pos="684530" algn="r"/>
                <a:tab pos="1431290" algn="l"/>
                <a:tab pos="2302510" algn="l"/>
                <a:tab pos="3182620" algn="l"/>
              </a:tabLst>
            </a:pPr>
            <a:r>
              <a:rPr lang="en-US" altLang="zh-TW" dirty="0" smtClean="0">
                <a:solidFill>
                  <a:srgbClr val="FF0000"/>
                </a:solidFill>
                <a:latin typeface="Times New Roman"/>
                <a:ea typeface="標楷體"/>
              </a:rPr>
              <a:t>111</a:t>
            </a:r>
            <a:r>
              <a:rPr lang="en-US" altLang="zh-TW" dirty="0" smtClean="0">
                <a:latin typeface="Times New Roman"/>
                <a:ea typeface="標楷體"/>
              </a:rPr>
              <a:t>34</a:t>
            </a:r>
            <a:r>
              <a:rPr lang="zh-TW" altLang="zh-TW" dirty="0" smtClean="0">
                <a:latin typeface="Times New Roman"/>
                <a:ea typeface="標楷體"/>
              </a:rPr>
              <a:t>一</a:t>
            </a:r>
            <a:r>
              <a:rPr lang="zh-TW" altLang="zh-TW" dirty="0">
                <a:latin typeface="Times New Roman"/>
                <a:ea typeface="標楷體"/>
              </a:rPr>
              <a:t>條輕繩的一端固定於水平桌面的桌緣上，拉直此繩使其呈水平後，再以固定頻率鉛直上下振動，產生相同頻率的繩波，其示意圖如圖</a:t>
            </a:r>
            <a:r>
              <a:rPr lang="en-US" altLang="zh-TW" dirty="0">
                <a:latin typeface="Times New Roman"/>
                <a:ea typeface="標楷體"/>
              </a:rPr>
              <a:t>(</a:t>
            </a:r>
            <a:r>
              <a:rPr lang="zh-TW" altLang="zh-TW" dirty="0">
                <a:latin typeface="Times New Roman"/>
                <a:ea typeface="標楷體"/>
              </a:rPr>
              <a:t>十九</a:t>
            </a:r>
            <a:r>
              <a:rPr lang="en-US" altLang="zh-TW" dirty="0">
                <a:latin typeface="Times New Roman"/>
                <a:ea typeface="標楷體"/>
              </a:rPr>
              <a:t>)</a:t>
            </a:r>
            <a:r>
              <a:rPr lang="zh-TW" altLang="zh-TW" dirty="0">
                <a:latin typeface="Times New Roman"/>
                <a:ea typeface="標楷體"/>
              </a:rPr>
              <a:t>所示。繩波上一點</a:t>
            </a:r>
            <a:r>
              <a:rPr lang="en-US" altLang="zh-TW" dirty="0">
                <a:latin typeface="Times New Roman"/>
                <a:ea typeface="標楷體"/>
              </a:rPr>
              <a:t>P</a:t>
            </a:r>
            <a:r>
              <a:rPr lang="zh-TW" altLang="zh-TW" dirty="0">
                <a:latin typeface="Times New Roman"/>
                <a:ea typeface="標楷體"/>
              </a:rPr>
              <a:t>與桌面水平線的鉛直高度與時間的關係如表</a:t>
            </a:r>
            <a:r>
              <a:rPr lang="en-US" altLang="zh-TW" dirty="0">
                <a:latin typeface="Times New Roman"/>
                <a:ea typeface="標楷體"/>
              </a:rPr>
              <a:t>(</a:t>
            </a:r>
            <a:r>
              <a:rPr lang="zh-TW" altLang="zh-TW" dirty="0">
                <a:latin typeface="Times New Roman"/>
                <a:ea typeface="標楷體"/>
              </a:rPr>
              <a:t>七</a:t>
            </a:r>
            <a:r>
              <a:rPr lang="en-US" altLang="zh-TW" dirty="0">
                <a:latin typeface="Times New Roman"/>
                <a:ea typeface="標楷體"/>
              </a:rPr>
              <a:t>)</a:t>
            </a:r>
            <a:r>
              <a:rPr lang="zh-TW" altLang="zh-TW" dirty="0">
                <a:latin typeface="Times New Roman"/>
                <a:ea typeface="標楷體"/>
              </a:rPr>
              <a:t>所示，依據此表推論下列何者最可能是此繩波的週期？</a:t>
            </a:r>
          </a:p>
          <a:p>
            <a:endParaRPr lang="zh-TW" altLang="en-US" dirty="0"/>
          </a:p>
        </p:txBody>
      </p:sp>
      <p:pic>
        <p:nvPicPr>
          <p:cNvPr id="3074" name="Picture 2" descr="自然34-1"/>
          <p:cNvPicPr>
            <a:picLocks noChangeAspect="1" noChangeArrowheads="1"/>
          </p:cNvPicPr>
          <p:nvPr/>
        </p:nvPicPr>
        <p:blipFill>
          <a:blip r:embed="rId2">
            <a:extLst>
              <a:ext uri="{28A0092B-C50C-407E-A947-70E740481C1C}">
                <a14:useLocalDpi xmlns:a14="http://schemas.microsoft.com/office/drawing/2010/main" val="0"/>
              </a:ext>
            </a:extLst>
          </a:blip>
          <a:srcRect b="24744"/>
          <a:stretch>
            <a:fillRect/>
          </a:stretch>
        </p:blipFill>
        <p:spPr bwMode="auto">
          <a:xfrm>
            <a:off x="1932778" y="4437112"/>
            <a:ext cx="5467052" cy="19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2065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val="3152599761"/>
              </p:ext>
            </p:extLst>
          </p:nvPr>
        </p:nvGraphicFramePr>
        <p:xfrm>
          <a:off x="395536" y="620688"/>
          <a:ext cx="8229601" cy="1755648"/>
        </p:xfrm>
        <a:graphic>
          <a:graphicData uri="http://schemas.openxmlformats.org/drawingml/2006/table">
            <a:tbl>
              <a:tblPr firstRow="1" firstCol="1" bandRow="1"/>
              <a:tblGrid>
                <a:gridCol w="2016251"/>
                <a:gridCol w="579364"/>
                <a:gridCol w="579364"/>
                <a:gridCol w="663306"/>
                <a:gridCol w="663306"/>
                <a:gridCol w="663306"/>
                <a:gridCol w="579364"/>
                <a:gridCol w="579364"/>
                <a:gridCol w="579364"/>
                <a:gridCol w="663306"/>
                <a:gridCol w="663306"/>
              </a:tblGrid>
              <a:tr h="384210">
                <a:tc>
                  <a:txBody>
                    <a:bodyPr/>
                    <a:lstStyle/>
                    <a:p>
                      <a:pPr marL="317500" indent="-317500" algn="ctr">
                        <a:lnSpc>
                          <a:spcPct val="120000"/>
                        </a:lnSpc>
                        <a:spcAft>
                          <a:spcPts val="0"/>
                        </a:spcAft>
                        <a:tabLst>
                          <a:tab pos="684530" algn="r"/>
                          <a:tab pos="1431290" algn="l"/>
                          <a:tab pos="2302510" algn="l"/>
                          <a:tab pos="3182620" algn="l"/>
                        </a:tabLst>
                      </a:pPr>
                      <a:r>
                        <a:rPr lang="zh-TW" sz="2400" dirty="0">
                          <a:effectLst/>
                          <a:latin typeface="Times New Roman"/>
                          <a:ea typeface="標楷體"/>
                        </a:rPr>
                        <a:t>時間（</a:t>
                      </a:r>
                      <a:r>
                        <a:rPr lang="en-US" sz="2400" dirty="0">
                          <a:effectLst/>
                          <a:latin typeface="Times New Roman"/>
                          <a:ea typeface="標楷體"/>
                        </a:rPr>
                        <a:t>10</a:t>
                      </a:r>
                      <a:r>
                        <a:rPr lang="en-US" sz="2400" baseline="30000" dirty="0">
                          <a:effectLst/>
                          <a:latin typeface="Times New Roman"/>
                          <a:ea typeface="標楷體"/>
                        </a:rPr>
                        <a:t>-2</a:t>
                      </a:r>
                      <a:r>
                        <a:rPr lang="en-US" sz="2400" dirty="0">
                          <a:effectLst/>
                          <a:latin typeface="Times New Roman"/>
                          <a:ea typeface="標楷體"/>
                        </a:rPr>
                        <a:t>s</a:t>
                      </a:r>
                      <a:r>
                        <a:rPr lang="zh-TW" sz="2400" dirty="0">
                          <a:effectLst/>
                          <a:latin typeface="Times New Roman"/>
                          <a:ea typeface="標楷體"/>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a:effectLst/>
                          <a:latin typeface="Times New Roman"/>
                          <a:ea typeface="標楷體"/>
                        </a:rPr>
                        <a:t>0</a:t>
                      </a:r>
                      <a:endParaRPr lang="zh-TW" sz="24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a:effectLst/>
                          <a:latin typeface="Times New Roman"/>
                          <a:ea typeface="標楷體"/>
                        </a:rPr>
                        <a:t>0.5</a:t>
                      </a:r>
                      <a:endParaRPr lang="zh-TW" sz="24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a:effectLst/>
                          <a:latin typeface="Times New Roman"/>
                          <a:ea typeface="標楷體"/>
                        </a:rPr>
                        <a:t>1.0</a:t>
                      </a:r>
                      <a:endParaRPr lang="zh-TW" sz="24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a:effectLst/>
                          <a:latin typeface="Times New Roman"/>
                          <a:ea typeface="標楷體"/>
                        </a:rPr>
                        <a:t>1.5</a:t>
                      </a:r>
                      <a:endParaRPr lang="zh-TW" sz="24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a:effectLst/>
                          <a:latin typeface="Times New Roman"/>
                          <a:ea typeface="標楷體"/>
                        </a:rPr>
                        <a:t>2.0</a:t>
                      </a:r>
                      <a:endParaRPr lang="zh-TW" sz="24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a:effectLst/>
                          <a:latin typeface="Times New Roman"/>
                          <a:ea typeface="標楷體"/>
                        </a:rPr>
                        <a:t>2.5</a:t>
                      </a:r>
                      <a:endParaRPr lang="zh-TW" sz="24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a:effectLst/>
                          <a:latin typeface="Times New Roman"/>
                          <a:ea typeface="標楷體"/>
                        </a:rPr>
                        <a:t>3.0</a:t>
                      </a:r>
                      <a:endParaRPr lang="zh-TW" sz="24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a:effectLst/>
                          <a:latin typeface="Times New Roman"/>
                          <a:ea typeface="標楷體"/>
                        </a:rPr>
                        <a:t>3.5</a:t>
                      </a:r>
                      <a:endParaRPr lang="zh-TW" sz="24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a:effectLst/>
                          <a:latin typeface="Times New Roman"/>
                          <a:ea typeface="標楷體"/>
                        </a:rPr>
                        <a:t>4.0</a:t>
                      </a:r>
                      <a:endParaRPr lang="zh-TW" sz="24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a:effectLst/>
                          <a:latin typeface="Times New Roman"/>
                          <a:ea typeface="標楷體"/>
                        </a:rPr>
                        <a:t>4.5</a:t>
                      </a:r>
                      <a:endParaRPr lang="zh-TW" sz="240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8419">
                <a:tc>
                  <a:txBody>
                    <a:bodyPr/>
                    <a:lstStyle/>
                    <a:p>
                      <a:pPr marL="317500" indent="-317500" algn="ctr">
                        <a:lnSpc>
                          <a:spcPct val="120000"/>
                        </a:lnSpc>
                        <a:spcAft>
                          <a:spcPts val="0"/>
                        </a:spcAft>
                        <a:tabLst>
                          <a:tab pos="684530" algn="r"/>
                          <a:tab pos="1431290" algn="l"/>
                          <a:tab pos="2302510" algn="l"/>
                          <a:tab pos="3182620" algn="l"/>
                        </a:tabLst>
                      </a:pPr>
                      <a:r>
                        <a:rPr lang="en-US" sz="2400" dirty="0">
                          <a:effectLst/>
                          <a:latin typeface="Times New Roman"/>
                          <a:ea typeface="標楷體"/>
                        </a:rPr>
                        <a:t>P</a:t>
                      </a:r>
                      <a:r>
                        <a:rPr lang="zh-TW" sz="2400" dirty="0">
                          <a:effectLst/>
                          <a:latin typeface="Times New Roman"/>
                          <a:ea typeface="標楷體"/>
                        </a:rPr>
                        <a:t>點的</a:t>
                      </a:r>
                      <a:r>
                        <a:rPr lang="en-US" sz="2400" dirty="0">
                          <a:effectLst/>
                          <a:latin typeface="Times New Roman"/>
                          <a:ea typeface="標楷體"/>
                        </a:rPr>
                        <a:t/>
                      </a:r>
                      <a:br>
                        <a:rPr lang="en-US" sz="2400" dirty="0">
                          <a:effectLst/>
                          <a:latin typeface="Times New Roman"/>
                          <a:ea typeface="標楷體"/>
                        </a:rPr>
                      </a:br>
                      <a:r>
                        <a:rPr lang="zh-TW" sz="2400" dirty="0">
                          <a:effectLst/>
                          <a:latin typeface="Times New Roman"/>
                          <a:ea typeface="標楷體"/>
                        </a:rPr>
                        <a:t>鉛直高度（</a:t>
                      </a:r>
                      <a:r>
                        <a:rPr lang="en-US" sz="2400" dirty="0">
                          <a:effectLst/>
                          <a:latin typeface="Times New Roman"/>
                          <a:ea typeface="標楷體"/>
                        </a:rPr>
                        <a:t>cm</a:t>
                      </a:r>
                      <a:r>
                        <a:rPr lang="zh-TW" sz="2400" dirty="0">
                          <a:effectLst/>
                          <a:latin typeface="Times New Roman"/>
                          <a:ea typeface="標楷體"/>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dirty="0">
                          <a:effectLst/>
                          <a:latin typeface="Times New Roman"/>
                          <a:ea typeface="標楷體"/>
                        </a:rPr>
                        <a:t>5.0</a:t>
                      </a:r>
                      <a:endParaRPr lang="zh-TW" sz="24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dirty="0">
                          <a:effectLst/>
                          <a:latin typeface="Times New Roman"/>
                          <a:ea typeface="標楷體"/>
                        </a:rPr>
                        <a:t>2.5</a:t>
                      </a:r>
                      <a:endParaRPr lang="zh-TW" sz="24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dirty="0">
                          <a:effectLst/>
                          <a:latin typeface="Times New Roman"/>
                          <a:ea typeface="標楷體"/>
                        </a:rPr>
                        <a:t>-2.5</a:t>
                      </a:r>
                      <a:endParaRPr lang="zh-TW" sz="24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dirty="0">
                          <a:effectLst/>
                          <a:latin typeface="Times New Roman"/>
                          <a:ea typeface="標楷體"/>
                        </a:rPr>
                        <a:t>-5.0</a:t>
                      </a:r>
                      <a:endParaRPr lang="zh-TW" sz="24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dirty="0">
                          <a:effectLst/>
                          <a:latin typeface="Times New Roman"/>
                          <a:ea typeface="標楷體"/>
                        </a:rPr>
                        <a:t>-2.5</a:t>
                      </a:r>
                      <a:endParaRPr lang="zh-TW" sz="24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dirty="0">
                          <a:effectLst/>
                          <a:latin typeface="Times New Roman"/>
                          <a:ea typeface="標楷體"/>
                        </a:rPr>
                        <a:t>2.5</a:t>
                      </a:r>
                      <a:endParaRPr lang="zh-TW" sz="24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dirty="0">
                          <a:effectLst/>
                          <a:latin typeface="Times New Roman"/>
                          <a:ea typeface="標楷體"/>
                        </a:rPr>
                        <a:t>5.0</a:t>
                      </a:r>
                      <a:endParaRPr lang="zh-TW" sz="24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dirty="0">
                          <a:effectLst/>
                          <a:latin typeface="Times New Roman"/>
                          <a:ea typeface="標楷體"/>
                        </a:rPr>
                        <a:t>2.5</a:t>
                      </a:r>
                      <a:endParaRPr lang="zh-TW" sz="24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dirty="0">
                          <a:effectLst/>
                          <a:latin typeface="Times New Roman"/>
                          <a:ea typeface="標楷體"/>
                        </a:rPr>
                        <a:t>-2.5</a:t>
                      </a:r>
                      <a:endParaRPr lang="zh-TW" sz="24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0" indent="-317500" algn="ctr">
                        <a:lnSpc>
                          <a:spcPct val="120000"/>
                        </a:lnSpc>
                        <a:spcAft>
                          <a:spcPts val="0"/>
                        </a:spcAft>
                        <a:tabLst>
                          <a:tab pos="684530" algn="r"/>
                          <a:tab pos="1431290" algn="l"/>
                          <a:tab pos="2302510" algn="l"/>
                          <a:tab pos="3182620" algn="l"/>
                        </a:tabLst>
                      </a:pPr>
                      <a:r>
                        <a:rPr lang="en-US" sz="2400" dirty="0">
                          <a:effectLst/>
                          <a:latin typeface="Times New Roman"/>
                          <a:ea typeface="標楷體"/>
                        </a:rPr>
                        <a:t>-5.0</a:t>
                      </a:r>
                      <a:endParaRPr lang="zh-TW" sz="2400" dirty="0">
                        <a:effectLst/>
                        <a:latin typeface="Times New Roman"/>
                        <a:ea typeface="標楷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矩形 6"/>
          <p:cNvSpPr/>
          <p:nvPr/>
        </p:nvSpPr>
        <p:spPr>
          <a:xfrm>
            <a:off x="467544" y="2718036"/>
            <a:ext cx="8064896" cy="2406043"/>
          </a:xfrm>
          <a:prstGeom prst="rect">
            <a:avLst/>
          </a:prstGeom>
        </p:spPr>
        <p:txBody>
          <a:bodyPr wrap="square">
            <a:spAutoFit/>
          </a:bodyPr>
          <a:lstStyle/>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sz="3200" dirty="0">
                <a:latin typeface="Times New Roman"/>
                <a:ea typeface="標楷體"/>
              </a:rPr>
              <a:t>(A)1.0 × 10</a:t>
            </a:r>
            <a:r>
              <a:rPr lang="en-US" altLang="zh-TW" sz="3200" baseline="30000" dirty="0">
                <a:latin typeface="Times New Roman"/>
                <a:ea typeface="標楷體"/>
              </a:rPr>
              <a:t>-2</a:t>
            </a:r>
            <a:r>
              <a:rPr lang="en-US" altLang="zh-TW" sz="3200" dirty="0">
                <a:latin typeface="Times New Roman"/>
                <a:ea typeface="標楷體"/>
              </a:rPr>
              <a:t> s</a:t>
            </a:r>
            <a:endParaRPr lang="zh-TW" altLang="zh-TW" sz="3200" dirty="0">
              <a:latin typeface="Times New Roman"/>
              <a:ea typeface="標楷體"/>
            </a:endParaRPr>
          </a:p>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sz="3200" dirty="0">
                <a:latin typeface="Times New Roman"/>
                <a:ea typeface="標楷體"/>
              </a:rPr>
              <a:t>(B)1.5 × 10</a:t>
            </a:r>
            <a:r>
              <a:rPr lang="en-US" altLang="zh-TW" sz="3200" baseline="30000" dirty="0">
                <a:latin typeface="Times New Roman"/>
                <a:ea typeface="標楷體"/>
              </a:rPr>
              <a:t>-2 </a:t>
            </a:r>
            <a:r>
              <a:rPr lang="en-US" altLang="zh-TW" sz="3200" dirty="0">
                <a:latin typeface="Times New Roman"/>
                <a:ea typeface="標楷體"/>
              </a:rPr>
              <a:t>s</a:t>
            </a:r>
            <a:endParaRPr lang="zh-TW" altLang="zh-TW" sz="3200" dirty="0">
              <a:latin typeface="Times New Roman"/>
              <a:ea typeface="標楷體"/>
            </a:endParaRPr>
          </a:p>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sz="3200" dirty="0">
                <a:latin typeface="Times New Roman"/>
                <a:ea typeface="標楷體"/>
              </a:rPr>
              <a:t>(C)2.0 × 10</a:t>
            </a:r>
            <a:r>
              <a:rPr lang="en-US" altLang="zh-TW" sz="3200" baseline="30000" dirty="0">
                <a:latin typeface="Times New Roman"/>
                <a:ea typeface="標楷體"/>
              </a:rPr>
              <a:t>-2</a:t>
            </a:r>
            <a:r>
              <a:rPr lang="en-US" altLang="zh-TW" sz="3200" dirty="0">
                <a:latin typeface="Times New Roman"/>
                <a:ea typeface="標楷體"/>
              </a:rPr>
              <a:t> s</a:t>
            </a:r>
            <a:endParaRPr lang="zh-TW" altLang="zh-TW" sz="3200" dirty="0">
              <a:latin typeface="Times New Roman"/>
              <a:ea typeface="標楷體"/>
            </a:endParaRPr>
          </a:p>
          <a:p>
            <a:pPr marL="757555" indent="-56515" algn="just">
              <a:lnSpc>
                <a:spcPct val="120000"/>
              </a:lnSpc>
              <a:spcAft>
                <a:spcPts val="0"/>
              </a:spcAft>
              <a:tabLst>
                <a:tab pos="684530" algn="r"/>
                <a:tab pos="1431290" algn="l"/>
                <a:tab pos="2302510" algn="l"/>
                <a:tab pos="3182620" algn="l"/>
                <a:tab pos="684530" algn="r"/>
                <a:tab pos="1431290" algn="l"/>
                <a:tab pos="3182620" algn="l"/>
              </a:tabLst>
            </a:pPr>
            <a:r>
              <a:rPr lang="en-US" altLang="zh-TW" sz="3200" dirty="0">
                <a:latin typeface="Times New Roman"/>
                <a:ea typeface="標楷體"/>
              </a:rPr>
              <a:t>(D)3.0 × 10</a:t>
            </a:r>
            <a:r>
              <a:rPr lang="en-US" altLang="zh-TW" sz="3200" baseline="30000" dirty="0">
                <a:latin typeface="Times New Roman"/>
                <a:ea typeface="標楷體"/>
              </a:rPr>
              <a:t>-2 </a:t>
            </a:r>
            <a:r>
              <a:rPr lang="en-US" altLang="zh-TW" sz="3200" dirty="0">
                <a:latin typeface="Times New Roman"/>
                <a:ea typeface="標楷體"/>
              </a:rPr>
              <a:t>s</a:t>
            </a:r>
            <a:endParaRPr lang="zh-TW" altLang="zh-TW" sz="3200" dirty="0">
              <a:effectLst/>
              <a:latin typeface="Times New Roman"/>
              <a:ea typeface="標楷體"/>
            </a:endParaRPr>
          </a:p>
        </p:txBody>
      </p:sp>
    </p:spTree>
    <p:extLst>
      <p:ext uri="{BB962C8B-B14F-4D97-AF65-F5344CB8AC3E}">
        <p14:creationId xmlns:p14="http://schemas.microsoft.com/office/powerpoint/2010/main" val="25287176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marL="762000" indent="-762000" algn="just">
              <a:lnSpc>
                <a:spcPct val="115000"/>
              </a:lnSpc>
              <a:spcAft>
                <a:spcPts val="240"/>
              </a:spcAft>
              <a:tabLst>
                <a:tab pos="684530" algn="r"/>
                <a:tab pos="1431290" algn="l"/>
                <a:tab pos="2302510" algn="l"/>
                <a:tab pos="3182620" algn="l"/>
              </a:tabLst>
            </a:pPr>
            <a:r>
              <a:rPr lang="zh-TW" altLang="zh-TW" dirty="0">
                <a:solidFill>
                  <a:srgbClr val="FF0000"/>
                </a:solidFill>
                <a:latin typeface="Times New Roman"/>
              </a:rPr>
              <a:t>試題解析：由表</a:t>
            </a:r>
            <a:r>
              <a:rPr lang="en-US" altLang="zh-TW" dirty="0">
                <a:solidFill>
                  <a:srgbClr val="FF0000"/>
                </a:solidFill>
                <a:latin typeface="Times New Roman"/>
              </a:rPr>
              <a:t>(</a:t>
            </a:r>
            <a:r>
              <a:rPr lang="zh-TW" altLang="zh-TW" dirty="0">
                <a:solidFill>
                  <a:srgbClr val="FF0000"/>
                </a:solidFill>
                <a:latin typeface="Times New Roman"/>
              </a:rPr>
              <a:t>七</a:t>
            </a:r>
            <a:r>
              <a:rPr lang="en-US" altLang="zh-TW" dirty="0">
                <a:solidFill>
                  <a:srgbClr val="FF0000"/>
                </a:solidFill>
                <a:latin typeface="Times New Roman"/>
              </a:rPr>
              <a:t>)</a:t>
            </a:r>
            <a:r>
              <a:rPr lang="zh-TW" altLang="zh-TW" dirty="0">
                <a:solidFill>
                  <a:srgbClr val="FF0000"/>
                </a:solidFill>
                <a:latin typeface="Times New Roman"/>
              </a:rPr>
              <a:t>可知，</a:t>
            </a:r>
            <a:r>
              <a:rPr lang="en-US" altLang="zh-TW" dirty="0">
                <a:solidFill>
                  <a:srgbClr val="FF0000"/>
                </a:solidFill>
                <a:latin typeface="Times New Roman"/>
              </a:rPr>
              <a:t>0</a:t>
            </a:r>
            <a:r>
              <a:rPr lang="zh-TW" altLang="zh-TW" dirty="0">
                <a:solidFill>
                  <a:srgbClr val="FF0000"/>
                </a:solidFill>
                <a:latin typeface="Times New Roman"/>
              </a:rPr>
              <a:t>秒時</a:t>
            </a:r>
            <a:r>
              <a:rPr lang="en-US" altLang="zh-TW" dirty="0">
                <a:solidFill>
                  <a:srgbClr val="FF0000"/>
                </a:solidFill>
                <a:latin typeface="Times New Roman"/>
              </a:rPr>
              <a:t>P</a:t>
            </a:r>
            <a:r>
              <a:rPr lang="zh-TW" altLang="zh-TW" dirty="0">
                <a:solidFill>
                  <a:srgbClr val="FF0000"/>
                </a:solidFill>
                <a:latin typeface="Times New Roman"/>
              </a:rPr>
              <a:t>點位置為</a:t>
            </a:r>
            <a:r>
              <a:rPr lang="en-US" altLang="zh-TW" dirty="0">
                <a:solidFill>
                  <a:srgbClr val="FF0000"/>
                </a:solidFill>
                <a:latin typeface="Times New Roman"/>
              </a:rPr>
              <a:t>5.0</a:t>
            </a:r>
            <a:r>
              <a:rPr lang="zh-TW" altLang="zh-TW" dirty="0">
                <a:solidFill>
                  <a:srgbClr val="FF0000"/>
                </a:solidFill>
                <a:latin typeface="Times New Roman"/>
              </a:rPr>
              <a:t>公分，</a:t>
            </a:r>
            <a:r>
              <a:rPr lang="en-US" altLang="zh-TW" dirty="0">
                <a:solidFill>
                  <a:srgbClr val="FF0000"/>
                </a:solidFill>
                <a:latin typeface="Times New Roman"/>
              </a:rPr>
              <a:t/>
            </a:r>
            <a:br>
              <a:rPr lang="en-US" altLang="zh-TW" dirty="0">
                <a:solidFill>
                  <a:srgbClr val="FF0000"/>
                </a:solidFill>
                <a:latin typeface="Times New Roman"/>
              </a:rPr>
            </a:br>
            <a:r>
              <a:rPr lang="en-US" altLang="zh-TW" dirty="0">
                <a:solidFill>
                  <a:srgbClr val="FF0000"/>
                </a:solidFill>
                <a:latin typeface="Times New Roman"/>
              </a:rPr>
              <a:t>3×10</a:t>
            </a:r>
            <a:r>
              <a:rPr lang="zh-TW" altLang="zh-TW" baseline="30000" dirty="0">
                <a:solidFill>
                  <a:srgbClr val="FF0000"/>
                </a:solidFill>
                <a:latin typeface="Times New Roman"/>
              </a:rPr>
              <a:t>－</a:t>
            </a:r>
            <a:r>
              <a:rPr lang="en-US" altLang="zh-TW" baseline="30000" dirty="0">
                <a:solidFill>
                  <a:srgbClr val="FF0000"/>
                </a:solidFill>
                <a:latin typeface="Times New Roman"/>
              </a:rPr>
              <a:t>2</a:t>
            </a:r>
            <a:r>
              <a:rPr lang="en-US" altLang="zh-TW" dirty="0">
                <a:solidFill>
                  <a:srgbClr val="FF0000"/>
                </a:solidFill>
                <a:latin typeface="Times New Roman"/>
              </a:rPr>
              <a:t> s</a:t>
            </a:r>
            <a:r>
              <a:rPr lang="zh-TW" altLang="zh-TW" dirty="0">
                <a:solidFill>
                  <a:srgbClr val="FF0000"/>
                </a:solidFill>
                <a:latin typeface="Times New Roman"/>
              </a:rPr>
              <a:t>時又回到同一位置</a:t>
            </a:r>
            <a:r>
              <a:rPr lang="en-US" altLang="zh-TW" dirty="0">
                <a:solidFill>
                  <a:srgbClr val="FF0000"/>
                </a:solidFill>
                <a:latin typeface="Times New Roman"/>
              </a:rPr>
              <a:t>5.0</a:t>
            </a:r>
            <a:r>
              <a:rPr lang="zh-TW" altLang="zh-TW" dirty="0">
                <a:solidFill>
                  <a:srgbClr val="FF0000"/>
                </a:solidFill>
                <a:latin typeface="Times New Roman"/>
              </a:rPr>
              <a:t>公分處，剛好來回振動一次，因此週期為</a:t>
            </a:r>
            <a:r>
              <a:rPr lang="en-US" altLang="zh-TW" dirty="0">
                <a:solidFill>
                  <a:srgbClr val="FF0000"/>
                </a:solidFill>
                <a:latin typeface="Times New Roman"/>
              </a:rPr>
              <a:t>3×10</a:t>
            </a:r>
            <a:r>
              <a:rPr lang="zh-TW" altLang="zh-TW" baseline="30000" dirty="0">
                <a:solidFill>
                  <a:srgbClr val="FF0000"/>
                </a:solidFill>
                <a:latin typeface="Times New Roman"/>
              </a:rPr>
              <a:t>－</a:t>
            </a:r>
            <a:r>
              <a:rPr lang="en-US" altLang="zh-TW" baseline="30000" dirty="0">
                <a:solidFill>
                  <a:srgbClr val="FF0000"/>
                </a:solidFill>
                <a:latin typeface="Times New Roman"/>
              </a:rPr>
              <a:t>2</a:t>
            </a:r>
            <a:r>
              <a:rPr lang="en-US" altLang="zh-TW" dirty="0">
                <a:solidFill>
                  <a:srgbClr val="FF0000"/>
                </a:solidFill>
                <a:latin typeface="Times New Roman"/>
              </a:rPr>
              <a:t>s</a:t>
            </a:r>
            <a:r>
              <a:rPr lang="zh-TW" altLang="zh-TW" dirty="0">
                <a:solidFill>
                  <a:srgbClr val="FF0000"/>
                </a:solidFill>
                <a:latin typeface="Times New Roman"/>
              </a:rPr>
              <a:t>。</a:t>
            </a:r>
            <a:endParaRPr lang="zh-TW" altLang="zh-TW" dirty="0">
              <a:latin typeface="Times New Roman"/>
              <a:ea typeface="標楷體"/>
            </a:endParaRPr>
          </a:p>
          <a:p>
            <a:pPr marL="762000" indent="-762000" algn="just">
              <a:lnSpc>
                <a:spcPct val="120000"/>
              </a:lnSpc>
              <a:spcAft>
                <a:spcPts val="240"/>
              </a:spcAft>
              <a:tabLst>
                <a:tab pos="684530" algn="r"/>
                <a:tab pos="1431290" algn="l"/>
                <a:tab pos="2302510" algn="l"/>
                <a:tab pos="3182620" algn="l"/>
              </a:tabLst>
            </a:pPr>
            <a:r>
              <a:rPr lang="zh-TW" altLang="zh-TW" dirty="0">
                <a:solidFill>
                  <a:srgbClr val="FF0000"/>
                </a:solidFill>
                <a:latin typeface="Times New Roman"/>
              </a:rPr>
              <a:t>故選【</a:t>
            </a:r>
            <a:r>
              <a:rPr lang="en-US" altLang="zh-TW" dirty="0">
                <a:solidFill>
                  <a:srgbClr val="FF0000"/>
                </a:solidFill>
                <a:latin typeface="Times New Roman"/>
              </a:rPr>
              <a:t>D</a:t>
            </a:r>
            <a:r>
              <a:rPr lang="zh-TW" altLang="zh-TW" dirty="0">
                <a:solidFill>
                  <a:srgbClr val="FF0000"/>
                </a:solidFill>
                <a:latin typeface="Times New Roman"/>
              </a:rPr>
              <a:t>】</a:t>
            </a:r>
            <a:endParaRPr lang="zh-TW" altLang="zh-TW" dirty="0">
              <a:latin typeface="Times New Roman"/>
              <a:ea typeface="標楷體"/>
            </a:endParaRPr>
          </a:p>
          <a:p>
            <a:endParaRPr lang="zh-TW" altLang="en-US" dirty="0"/>
          </a:p>
        </p:txBody>
      </p:sp>
    </p:spTree>
    <p:extLst>
      <p:ext uri="{BB962C8B-B14F-4D97-AF65-F5344CB8AC3E}">
        <p14:creationId xmlns:p14="http://schemas.microsoft.com/office/powerpoint/2010/main" val="20004637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274638"/>
            <a:ext cx="8229600" cy="2722562"/>
          </a:xfrm>
        </p:spPr>
        <p:txBody>
          <a:bodyPr anchor="t"/>
          <a:lstStyle/>
          <a:p>
            <a:pPr algn="l"/>
            <a:r>
              <a:rPr lang="zh-TW" altLang="en-US" sz="2800"/>
              <a:t>現今智慧型手機可下載許多不同的</a:t>
            </a:r>
            <a:r>
              <a:rPr lang="en-US" altLang="zh-TW" sz="2800"/>
              <a:t>App</a:t>
            </a:r>
            <a:r>
              <a:rPr lang="zh-TW" altLang="en-US" sz="2800"/>
              <a:t>（應用程式），其中一些可用來量測週遭聲波的音量，當音量愈大時，</a:t>
            </a:r>
            <a:r>
              <a:rPr lang="en-US" altLang="zh-TW" sz="2800"/>
              <a:t>App</a:t>
            </a:r>
            <a:r>
              <a:rPr lang="zh-TW" altLang="en-US" sz="2800"/>
              <a:t>顯示的數值也愈大，則此數值的大小主要與聲波的何種性質有關？</a:t>
            </a:r>
            <a:br>
              <a:rPr lang="zh-TW" altLang="en-US" sz="2800"/>
            </a:br>
            <a:r>
              <a:rPr lang="en-US" altLang="zh-TW" sz="2800"/>
              <a:t>(A)</a:t>
            </a:r>
            <a:r>
              <a:rPr lang="zh-TW" altLang="en-US" sz="2800"/>
              <a:t>波長　　</a:t>
            </a:r>
            <a:r>
              <a:rPr lang="en-US" altLang="zh-TW" sz="2800"/>
              <a:t>(B)</a:t>
            </a:r>
            <a:r>
              <a:rPr lang="zh-TW" altLang="en-US" sz="2800"/>
              <a:t>波速　　</a:t>
            </a:r>
            <a:r>
              <a:rPr lang="en-US" altLang="zh-TW" sz="2800"/>
              <a:t>(C)</a:t>
            </a:r>
            <a:r>
              <a:rPr lang="zh-TW" altLang="en-US" sz="2800"/>
              <a:t>振幅　　</a:t>
            </a:r>
            <a:r>
              <a:rPr lang="en-US" altLang="zh-TW" sz="2800"/>
              <a:t>(D)</a:t>
            </a:r>
            <a:r>
              <a:rPr lang="zh-TW" altLang="en-US" sz="2800"/>
              <a:t>頻率</a:t>
            </a:r>
            <a:r>
              <a:rPr lang="zh-TW" altLang="en-US" sz="4000"/>
              <a:t> </a:t>
            </a:r>
          </a:p>
        </p:txBody>
      </p:sp>
      <p:sp>
        <p:nvSpPr>
          <p:cNvPr id="261123" name="Rectangle 3"/>
          <p:cNvSpPr>
            <a:spLocks noGrp="1" noChangeArrowheads="1"/>
          </p:cNvSpPr>
          <p:nvPr>
            <p:ph type="body" idx="1"/>
          </p:nvPr>
        </p:nvSpPr>
        <p:spPr>
          <a:xfrm>
            <a:off x="457200" y="4652963"/>
            <a:ext cx="8229600" cy="1473200"/>
          </a:xfrm>
        </p:spPr>
        <p:txBody>
          <a:bodyPr/>
          <a:lstStyle/>
          <a:p>
            <a:r>
              <a:rPr lang="zh-TW" altLang="en-US"/>
              <a:t>答案：</a:t>
            </a:r>
            <a:r>
              <a:rPr lang="en-US" altLang="zh-TW"/>
              <a:t>C</a:t>
            </a:r>
          </a:p>
          <a:p>
            <a:r>
              <a:rPr lang="zh-TW" altLang="en-US"/>
              <a:t>解析：音量大小和振幅有關，答案選</a:t>
            </a:r>
            <a:r>
              <a:rPr lang="en-US" altLang="zh-TW"/>
              <a:t>(C) </a:t>
            </a:r>
          </a:p>
        </p:txBody>
      </p:sp>
    </p:spTree>
    <p:extLst>
      <p:ext uri="{BB962C8B-B14F-4D97-AF65-F5344CB8AC3E}">
        <p14:creationId xmlns:p14="http://schemas.microsoft.com/office/powerpoint/2010/main" val="806411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1123">
                                            <p:txEl>
                                              <p:pRg st="0" end="0"/>
                                            </p:txEl>
                                          </p:spTgt>
                                        </p:tgtEl>
                                        <p:attrNameLst>
                                          <p:attrName>style.visibility</p:attrName>
                                        </p:attrNameLst>
                                      </p:cBhvr>
                                      <p:to>
                                        <p:strVal val="visible"/>
                                      </p:to>
                                    </p:set>
                                    <p:animEffect transition="in" filter="blinds(horizontal)">
                                      <p:cBhvr>
                                        <p:cTn id="7" dur="500"/>
                                        <p:tgtEl>
                                          <p:spTgt spid="261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1123">
                                            <p:txEl>
                                              <p:pRg st="1" end="1"/>
                                            </p:txEl>
                                          </p:spTgt>
                                        </p:tgtEl>
                                        <p:attrNameLst>
                                          <p:attrName>style.visibility</p:attrName>
                                        </p:attrNameLst>
                                      </p:cBhvr>
                                      <p:to>
                                        <p:strVal val="visible"/>
                                      </p:to>
                                    </p:set>
                                    <p:animEffect transition="in" filter="blinds(horizontal)">
                                      <p:cBhvr>
                                        <p:cTn id="12" dur="500"/>
                                        <p:tgtEl>
                                          <p:spTgt spid="261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404664"/>
            <a:ext cx="7772400" cy="34563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a:solidFill>
                  <a:srgbClr val="FF0000"/>
                </a:solidFill>
                <a:latin typeface="華康中黑體" panose="020B0509000000000000" pitchFamily="49" charset="-120"/>
                <a:ea typeface="華康中黑體" panose="020B0509000000000000" pitchFamily="49" charset="-120"/>
              </a:rPr>
              <a:t>107</a:t>
            </a:r>
            <a:r>
              <a:rPr kumimoji="0" lang="zh-TW" altLang="zh-TW" sz="2400">
                <a:solidFill>
                  <a:srgbClr val="000000"/>
                </a:solidFill>
                <a:latin typeface="華康中黑體" panose="020B0509000000000000" pitchFamily="49" charset="-120"/>
                <a:ea typeface="華康中黑體" panose="020B0509000000000000" pitchFamily="49" charset="-120"/>
              </a:rPr>
              <a:t>附表為兩種動物所能聽見聲音的頻率範圍。在空氣溫度為</a:t>
            </a:r>
            <a:r>
              <a:rPr kumimoji="0" lang="en-US" altLang="zh-TW" sz="2400">
                <a:solidFill>
                  <a:srgbClr val="000000"/>
                </a:solidFill>
                <a:latin typeface="華康中黑體" panose="020B0509000000000000" pitchFamily="49" charset="-120"/>
                <a:ea typeface="華康中黑體" panose="020B0509000000000000" pitchFamily="49" charset="-120"/>
              </a:rPr>
              <a:t>15</a:t>
            </a:r>
            <a:r>
              <a:rPr kumimoji="0" lang="zh-TW" altLang="zh-TW" sz="2400">
                <a:solidFill>
                  <a:srgbClr val="000000"/>
                </a:solidFill>
                <a:latin typeface="華康中黑體" panose="020B0509000000000000" pitchFamily="49" charset="-120"/>
                <a:ea typeface="華康中黑體" panose="020B0509000000000000" pitchFamily="49" charset="-120"/>
              </a:rPr>
              <a:t>　℃，聲波波速為</a:t>
            </a:r>
            <a:r>
              <a:rPr kumimoji="0" lang="en-US" altLang="zh-TW" sz="2400">
                <a:solidFill>
                  <a:srgbClr val="000000"/>
                </a:solidFill>
                <a:latin typeface="華康中黑體" panose="020B0509000000000000" pitchFamily="49" charset="-120"/>
                <a:ea typeface="華康中黑體" panose="020B0509000000000000" pitchFamily="49" charset="-120"/>
              </a:rPr>
              <a:t>34000 cm</a:t>
            </a:r>
            <a:r>
              <a:rPr kumimoji="0" lang="zh-TW" altLang="zh-TW" sz="2400">
                <a:solidFill>
                  <a:srgbClr val="000000"/>
                </a:solidFill>
                <a:latin typeface="華康中黑體" panose="020B0509000000000000" pitchFamily="49" charset="-120"/>
                <a:ea typeface="華康中黑體" panose="020B0509000000000000" pitchFamily="49" charset="-120"/>
              </a:rPr>
              <a:t>／</a:t>
            </a:r>
            <a:r>
              <a:rPr kumimoji="0" lang="en-US" altLang="zh-TW" sz="2400">
                <a:solidFill>
                  <a:srgbClr val="000000"/>
                </a:solidFill>
                <a:latin typeface="華康中黑體" panose="020B0509000000000000" pitchFamily="49" charset="-120"/>
                <a:ea typeface="華康中黑體" panose="020B0509000000000000" pitchFamily="49" charset="-120"/>
              </a:rPr>
              <a:t>s</a:t>
            </a:r>
            <a:r>
              <a:rPr kumimoji="0" lang="zh-TW" altLang="zh-TW" sz="2400">
                <a:solidFill>
                  <a:srgbClr val="000000"/>
                </a:solidFill>
                <a:latin typeface="華康中黑體" panose="020B0509000000000000" pitchFamily="49" charset="-120"/>
                <a:ea typeface="華康中黑體" panose="020B0509000000000000" pitchFamily="49" charset="-120"/>
              </a:rPr>
              <a:t>的環境下，若發出波長為</a:t>
            </a:r>
            <a:r>
              <a:rPr kumimoji="0" lang="en-US" altLang="zh-TW" sz="2400">
                <a:solidFill>
                  <a:srgbClr val="000000"/>
                </a:solidFill>
                <a:latin typeface="華康中黑體" panose="020B0509000000000000" pitchFamily="49" charset="-120"/>
                <a:ea typeface="華康中黑體" panose="020B0509000000000000" pitchFamily="49" charset="-120"/>
              </a:rPr>
              <a:t>1000 cm</a:t>
            </a:r>
            <a:r>
              <a:rPr kumimoji="0" lang="zh-TW" altLang="zh-TW" sz="2400">
                <a:solidFill>
                  <a:srgbClr val="000000"/>
                </a:solidFill>
                <a:latin typeface="華康中黑體" panose="020B0509000000000000" pitchFamily="49" charset="-120"/>
                <a:ea typeface="華康中黑體" panose="020B0509000000000000" pitchFamily="49" charset="-120"/>
              </a:rPr>
              <a:t>，且音量足夠大的聲波，則參閱表中的資訊，下列有關此兩種動物是否能聽到此聲波的敘述何者最合理？</a:t>
            </a:r>
            <a:r>
              <a:rPr kumimoji="0" lang="en-US" altLang="zh-TW" sz="2400">
                <a:solidFill>
                  <a:srgbClr val="000000"/>
                </a:solidFill>
                <a:latin typeface="華康中黑體" panose="020B0509000000000000" pitchFamily="49" charset="-120"/>
                <a:ea typeface="華康中黑體" panose="020B0509000000000000" pitchFamily="49" charset="-120"/>
              </a:rPr>
              <a:t/>
            </a:r>
            <a:br>
              <a:rPr kumimoji="0" lang="en-US" altLang="zh-TW" sz="2400">
                <a:solidFill>
                  <a:srgbClr val="000000"/>
                </a:solidFill>
                <a:latin typeface="華康中黑體" panose="020B0509000000000000" pitchFamily="49" charset="-120"/>
                <a:ea typeface="華康中黑體" panose="020B0509000000000000" pitchFamily="49" charset="-120"/>
              </a:rPr>
            </a:br>
            <a:r>
              <a:rPr kumimoji="0" lang="en-US" altLang="zh-TW" sz="2400">
                <a:solidFill>
                  <a:srgbClr val="000000"/>
                </a:solidFill>
                <a:latin typeface="華康中黑體" panose="020B0509000000000000" pitchFamily="49" charset="-120"/>
                <a:ea typeface="華康中黑體" panose="020B0509000000000000" pitchFamily="49" charset="-120"/>
              </a:rPr>
              <a:t/>
            </a:r>
            <a:br>
              <a:rPr kumimoji="0" lang="en-US" altLang="zh-TW" sz="2400">
                <a:solidFill>
                  <a:srgbClr val="000000"/>
                </a:solidFill>
                <a:latin typeface="華康中黑體" panose="020B0509000000000000" pitchFamily="49" charset="-120"/>
                <a:ea typeface="華康中黑體" panose="020B0509000000000000" pitchFamily="49" charset="-120"/>
              </a:rPr>
            </a:br>
            <a:r>
              <a:rPr kumimoji="0" lang="en-US" altLang="zh-TW" sz="2400">
                <a:solidFill>
                  <a:srgbClr val="000000"/>
                </a:solidFill>
                <a:latin typeface="華康中黑體" panose="020B0509000000000000" pitchFamily="49" charset="-120"/>
                <a:ea typeface="華康中黑體" panose="020B0509000000000000" pitchFamily="49" charset="-120"/>
              </a:rPr>
              <a:t>(A)</a:t>
            </a:r>
            <a:r>
              <a:rPr kumimoji="0" lang="zh-TW" altLang="zh-TW" sz="2400">
                <a:solidFill>
                  <a:srgbClr val="000000"/>
                </a:solidFill>
                <a:latin typeface="華康中黑體" panose="020B0509000000000000" pitchFamily="49" charset="-120"/>
                <a:ea typeface="華康中黑體" panose="020B0509000000000000" pitchFamily="49" charset="-120"/>
              </a:rPr>
              <a:t>兩種動物都聽得到此聲波</a:t>
            </a:r>
            <a:r>
              <a:rPr kumimoji="0" lang="en-US" altLang="zh-TW" sz="2400">
                <a:solidFill>
                  <a:srgbClr val="000000"/>
                </a:solidFill>
                <a:latin typeface="華康中黑體" panose="020B0509000000000000" pitchFamily="49" charset="-120"/>
                <a:ea typeface="華康中黑體" panose="020B0509000000000000" pitchFamily="49" charset="-120"/>
              </a:rPr>
              <a:t> (B)</a:t>
            </a:r>
            <a:r>
              <a:rPr kumimoji="0" lang="zh-TW" altLang="zh-TW" sz="2400">
                <a:solidFill>
                  <a:srgbClr val="000000"/>
                </a:solidFill>
                <a:latin typeface="華康中黑體" panose="020B0509000000000000" pitchFamily="49" charset="-120"/>
                <a:ea typeface="華康中黑體" panose="020B0509000000000000" pitchFamily="49" charset="-120"/>
              </a:rPr>
              <a:t>兩種動物都聽不到此聲波</a:t>
            </a:r>
            <a:r>
              <a:rPr kumimoji="0" lang="en-US" altLang="zh-TW" sz="2400">
                <a:solidFill>
                  <a:srgbClr val="000000"/>
                </a:solidFill>
                <a:latin typeface="華康中黑體" panose="020B0509000000000000" pitchFamily="49" charset="-120"/>
                <a:ea typeface="華康中黑體" panose="020B0509000000000000" pitchFamily="49" charset="-120"/>
              </a:rPr>
              <a:t> (C)</a:t>
            </a:r>
            <a:r>
              <a:rPr kumimoji="0" lang="zh-TW" altLang="zh-TW" sz="2400">
                <a:solidFill>
                  <a:srgbClr val="000000"/>
                </a:solidFill>
                <a:latin typeface="華康中黑體" panose="020B0509000000000000" pitchFamily="49" charset="-120"/>
                <a:ea typeface="華康中黑體" panose="020B0509000000000000" pitchFamily="49" charset="-120"/>
              </a:rPr>
              <a:t>此聲波大象聽得到，而兔子聽不到</a:t>
            </a:r>
            <a:r>
              <a:rPr kumimoji="0" lang="en-US" altLang="zh-TW" sz="2400">
                <a:solidFill>
                  <a:srgbClr val="000000"/>
                </a:solidFill>
                <a:latin typeface="華康中黑體" panose="020B0509000000000000" pitchFamily="49" charset="-120"/>
                <a:ea typeface="華康中黑體" panose="020B0509000000000000" pitchFamily="49" charset="-120"/>
              </a:rPr>
              <a:t> (D)</a:t>
            </a:r>
            <a:r>
              <a:rPr kumimoji="0" lang="zh-TW" altLang="zh-TW" sz="2400">
                <a:solidFill>
                  <a:srgbClr val="000000"/>
                </a:solidFill>
                <a:latin typeface="華康中黑體" panose="020B0509000000000000" pitchFamily="49" charset="-120"/>
                <a:ea typeface="華康中黑體" panose="020B0509000000000000" pitchFamily="49" charset="-120"/>
              </a:rPr>
              <a:t>此聲波兔子聽得到，而大象聽不到</a:t>
            </a:r>
            <a:endParaRPr kumimoji="0" lang="zh-TW" altLang="en-US" sz="2400" dirty="0">
              <a:solidFill>
                <a:srgbClr val="000000"/>
              </a:solidFill>
              <a:latin typeface="華康中黑體" panose="020B0509000000000000" pitchFamily="49" charset="-120"/>
              <a:ea typeface="華康中黑體" panose="020B0509000000000000" pitchFamily="49" charset="-120"/>
            </a:endParaRPr>
          </a:p>
        </p:txBody>
      </p:sp>
      <p:graphicFrame>
        <p:nvGraphicFramePr>
          <p:cNvPr id="3" name="物件 2"/>
          <p:cNvGraphicFramePr>
            <a:graphicFrameLocks noChangeAspect="1"/>
          </p:cNvGraphicFramePr>
          <p:nvPr>
            <p:extLst>
              <p:ext uri="{D42A27DB-BD31-4B8C-83A1-F6EECF244321}">
                <p14:modId xmlns:p14="http://schemas.microsoft.com/office/powerpoint/2010/main" val="1860868222"/>
              </p:ext>
            </p:extLst>
          </p:nvPr>
        </p:nvGraphicFramePr>
        <p:xfrm>
          <a:off x="683568" y="4077072"/>
          <a:ext cx="3794392" cy="1656184"/>
        </p:xfrm>
        <a:graphic>
          <a:graphicData uri="http://schemas.openxmlformats.org/presentationml/2006/ole">
            <mc:AlternateContent xmlns:mc="http://schemas.openxmlformats.org/markup-compatibility/2006">
              <mc:Choice xmlns:v="urn:schemas-microsoft-com:vml" Requires="v">
                <p:oleObj spid="_x0000_s291886" name="Picture" r:id="rId3" imgW="1947418" imgH="853342" progId="Word.Picture.8">
                  <p:embed/>
                </p:oleObj>
              </mc:Choice>
              <mc:Fallback>
                <p:oleObj name="Picture" r:id="rId3" imgW="1947418" imgH="853342"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77072"/>
                        <a:ext cx="3794392" cy="1656184"/>
                      </a:xfrm>
                      <a:prstGeom prst="rect">
                        <a:avLst/>
                      </a:prstGeom>
                      <a:noFill/>
                    </p:spPr>
                  </p:pic>
                </p:oleObj>
              </mc:Fallback>
            </mc:AlternateContent>
          </a:graphicData>
        </a:graphic>
      </p:graphicFrame>
      <p:sp>
        <p:nvSpPr>
          <p:cNvPr id="4" name="矩形 3"/>
          <p:cNvSpPr/>
          <p:nvPr/>
        </p:nvSpPr>
        <p:spPr>
          <a:xfrm>
            <a:off x="4932040" y="4725144"/>
            <a:ext cx="3600400" cy="1200329"/>
          </a:xfrm>
          <a:prstGeom prst="rect">
            <a:avLst/>
          </a:prstGeom>
        </p:spPr>
        <p:txBody>
          <a:bodyPr wrap="square">
            <a:spAutoFit/>
          </a:bodyPr>
          <a:lstStyle/>
          <a:p>
            <a:pPr fontAlgn="auto">
              <a:spcBef>
                <a:spcPts val="0"/>
              </a:spcBef>
              <a:spcAft>
                <a:spcPts val="0"/>
              </a:spcAf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(C)</a:t>
            </a:r>
            <a:endParaRPr kumimoji="0" lang="zh-TW" altLang="zh-TW" kern="100" dirty="0">
              <a:solidFill>
                <a:prstClr val="black"/>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標楷體"/>
                <a:cs typeface="Times New Roman"/>
              </a:rPr>
              <a:t>解析：</a:t>
            </a:r>
            <a:r>
              <a:rPr kumimoji="0" lang="zh-TW" altLang="zh-TW" kern="100" dirty="0">
                <a:solidFill>
                  <a:srgbClr val="0000FF"/>
                </a:solidFill>
                <a:latin typeface="Calibri"/>
                <a:ea typeface="新細明體"/>
                <a:cs typeface="Times New Roman"/>
              </a:rPr>
              <a:t>頻率＝波速／波長＝</a:t>
            </a:r>
            <a:r>
              <a:rPr kumimoji="0" lang="en-US" altLang="zh-TW" kern="100" dirty="0">
                <a:solidFill>
                  <a:srgbClr val="0000FF"/>
                </a:solidFill>
                <a:latin typeface="Calibri"/>
                <a:ea typeface="新細明體"/>
                <a:cs typeface="Times New Roman"/>
              </a:rPr>
              <a:t>34000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1000</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34</a:t>
            </a:r>
            <a:r>
              <a:rPr kumimoji="0" lang="zh-TW" altLang="zh-TW" kern="100" dirty="0">
                <a:solidFill>
                  <a:srgbClr val="0000FF"/>
                </a:solidFill>
                <a:latin typeface="Calibri"/>
                <a:ea typeface="新細明體"/>
                <a:cs typeface="Times New Roman"/>
              </a:rPr>
              <a:t>（</a:t>
            </a:r>
            <a:r>
              <a:rPr kumimoji="0" lang="en-US" altLang="zh-TW" kern="100" dirty="0">
                <a:solidFill>
                  <a:srgbClr val="0000FF"/>
                </a:solidFill>
                <a:latin typeface="Calibri"/>
                <a:ea typeface="新細明體"/>
                <a:cs typeface="Times New Roman"/>
              </a:rPr>
              <a:t>Hz</a:t>
            </a:r>
            <a:r>
              <a:rPr kumimoji="0" lang="zh-TW" altLang="zh-TW" kern="100" dirty="0">
                <a:solidFill>
                  <a:srgbClr val="0000FF"/>
                </a:solidFill>
                <a:latin typeface="Calibri"/>
                <a:ea typeface="新細明體"/>
                <a:cs typeface="Times New Roman"/>
              </a:rPr>
              <a:t>），為大象可聽到的頻率範圍內，兔子則聽不到。</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162497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980728"/>
            <a:ext cx="8229600" cy="2722314"/>
          </a:xfrm>
        </p:spPr>
        <p:txBody>
          <a:bodyPr>
            <a:noAutofit/>
          </a:bodyPr>
          <a:lstStyle/>
          <a:p>
            <a:pPr algn="l"/>
            <a:r>
              <a:rPr lang="en-US" altLang="zh-TW" sz="3200" dirty="0">
                <a:solidFill>
                  <a:srgbClr val="FF0000"/>
                </a:solidFill>
                <a:latin typeface="華康粗黑體" panose="020B0709000000000000" pitchFamily="49" charset="-120"/>
                <a:ea typeface="華康粗黑體" panose="020B0709000000000000" pitchFamily="49" charset="-120"/>
              </a:rPr>
              <a:t>109</a:t>
            </a:r>
            <a:r>
              <a:rPr lang="zh-TW" altLang="en-US" sz="3200" dirty="0">
                <a:latin typeface="華康粗黑體" panose="020B0709000000000000" pitchFamily="49" charset="-120"/>
                <a:ea typeface="華康粗黑體" panose="020B0709000000000000" pitchFamily="49" charset="-120"/>
              </a:rPr>
              <a:t>樂譜上常用</a:t>
            </a:r>
            <a:r>
              <a:rPr lang="en-US" altLang="zh-TW" sz="3200" dirty="0">
                <a:latin typeface="華康粗黑體" panose="020B0709000000000000" pitchFamily="49" charset="-120"/>
                <a:ea typeface="華康粗黑體" panose="020B0709000000000000" pitchFamily="49" charset="-120"/>
              </a:rPr>
              <a:t>f</a:t>
            </a:r>
            <a:r>
              <a:rPr lang="zh-TW" altLang="en-US" sz="3200" dirty="0">
                <a:latin typeface="華康粗黑體" panose="020B0709000000000000" pitchFamily="49" charset="-120"/>
                <a:ea typeface="華康粗黑體" panose="020B0709000000000000" pitchFamily="49" charset="-120"/>
              </a:rPr>
              <a:t>、</a:t>
            </a:r>
            <a:r>
              <a:rPr lang="en-US" altLang="zh-TW" sz="3200" dirty="0">
                <a:latin typeface="華康粗黑體" panose="020B0709000000000000" pitchFamily="49" charset="-120"/>
                <a:ea typeface="華康粗黑體" panose="020B0709000000000000" pitchFamily="49" charset="-120"/>
              </a:rPr>
              <a:t>p</a:t>
            </a:r>
            <a:r>
              <a:rPr lang="zh-TW" altLang="en-US" sz="3200" dirty="0">
                <a:latin typeface="華康粗黑體" panose="020B0709000000000000" pitchFamily="49" charset="-120"/>
                <a:ea typeface="華康粗黑體" panose="020B0709000000000000" pitchFamily="49" charset="-120"/>
              </a:rPr>
              <a:t>等力度記號來表示樂曲在此處的音量（響度）大小應該如何變化，此類力度記號與聲波的下列何種特性最相關？</a:t>
            </a:r>
            <a:br>
              <a:rPr lang="zh-TW" altLang="en-US" sz="3200" dirty="0">
                <a:latin typeface="華康粗黑體" panose="020B0709000000000000" pitchFamily="49" charset="-120"/>
                <a:ea typeface="華康粗黑體" panose="020B0709000000000000" pitchFamily="49" charset="-120"/>
              </a:rPr>
            </a:br>
            <a:r>
              <a:rPr lang="en-US" altLang="zh-TW" sz="3200" dirty="0">
                <a:latin typeface="華康粗黑體" panose="020B0709000000000000" pitchFamily="49" charset="-120"/>
                <a:ea typeface="華康粗黑體" panose="020B0709000000000000" pitchFamily="49" charset="-120"/>
              </a:rPr>
              <a:t>(A)</a:t>
            </a:r>
            <a:r>
              <a:rPr lang="zh-TW" altLang="en-US" sz="3200" dirty="0">
                <a:latin typeface="華康粗黑體" panose="020B0709000000000000" pitchFamily="49" charset="-120"/>
                <a:ea typeface="華康粗黑體" panose="020B0709000000000000" pitchFamily="49" charset="-120"/>
              </a:rPr>
              <a:t>波長</a:t>
            </a:r>
            <a:r>
              <a:rPr lang="en-US" altLang="zh-TW" sz="3200" dirty="0">
                <a:latin typeface="華康粗黑體" panose="020B0709000000000000" pitchFamily="49" charset="-120"/>
                <a:ea typeface="華康粗黑體" panose="020B0709000000000000" pitchFamily="49" charset="-120"/>
              </a:rPr>
              <a:t>(B)</a:t>
            </a:r>
            <a:r>
              <a:rPr lang="zh-TW" altLang="en-US" sz="3200" dirty="0">
                <a:latin typeface="華康粗黑體" panose="020B0709000000000000" pitchFamily="49" charset="-120"/>
                <a:ea typeface="華康粗黑體" panose="020B0709000000000000" pitchFamily="49" charset="-120"/>
              </a:rPr>
              <a:t>波速</a:t>
            </a:r>
            <a:r>
              <a:rPr lang="en-US" altLang="zh-TW" sz="3200" dirty="0">
                <a:latin typeface="華康粗黑體" panose="020B0709000000000000" pitchFamily="49" charset="-120"/>
                <a:ea typeface="華康粗黑體" panose="020B0709000000000000" pitchFamily="49" charset="-120"/>
              </a:rPr>
              <a:t>(C)</a:t>
            </a:r>
            <a:r>
              <a:rPr lang="zh-TW" altLang="en-US" sz="3200" dirty="0">
                <a:latin typeface="華康粗黑體" panose="020B0709000000000000" pitchFamily="49" charset="-120"/>
                <a:ea typeface="華康粗黑體" panose="020B0709000000000000" pitchFamily="49" charset="-120"/>
              </a:rPr>
              <a:t>頻率</a:t>
            </a:r>
            <a:r>
              <a:rPr lang="en-US" altLang="zh-TW" sz="3200" dirty="0">
                <a:latin typeface="華康粗黑體" panose="020B0709000000000000" pitchFamily="49" charset="-120"/>
                <a:ea typeface="華康粗黑體" panose="020B0709000000000000" pitchFamily="49" charset="-120"/>
              </a:rPr>
              <a:t>(D)</a:t>
            </a:r>
            <a:r>
              <a:rPr lang="zh-TW" altLang="en-US" sz="3200" dirty="0">
                <a:latin typeface="華康粗黑體" panose="020B0709000000000000" pitchFamily="49" charset="-120"/>
                <a:ea typeface="華康粗黑體" panose="020B0709000000000000" pitchFamily="49" charset="-120"/>
              </a:rPr>
              <a:t>振幅</a:t>
            </a:r>
            <a:br>
              <a:rPr lang="zh-TW" altLang="en-US" sz="3200" dirty="0">
                <a:latin typeface="華康粗黑體" panose="020B0709000000000000" pitchFamily="49" charset="-120"/>
                <a:ea typeface="華康粗黑體" panose="020B0709000000000000" pitchFamily="49" charset="-120"/>
              </a:rPr>
            </a:br>
            <a:endParaRPr lang="zh-TW" altLang="en-US" sz="3200" dirty="0">
              <a:latin typeface="華康粗黑體" panose="020B0709000000000000" pitchFamily="49" charset="-120"/>
              <a:ea typeface="華康粗黑體" panose="020B0709000000000000" pitchFamily="49" charset="-120"/>
            </a:endParaRPr>
          </a:p>
        </p:txBody>
      </p:sp>
      <p:sp>
        <p:nvSpPr>
          <p:cNvPr id="4" name="文字方塊 3"/>
          <p:cNvSpPr txBox="1"/>
          <p:nvPr/>
        </p:nvSpPr>
        <p:spPr>
          <a:xfrm>
            <a:off x="2123728" y="4077072"/>
            <a:ext cx="4320480" cy="1384995"/>
          </a:xfrm>
          <a:prstGeom prst="rect">
            <a:avLst/>
          </a:prstGeom>
          <a:noFill/>
        </p:spPr>
        <p:txBody>
          <a:bodyPr wrap="square" rtlCol="0">
            <a:spAutoFit/>
          </a:bodyPr>
          <a:lstStyle/>
          <a:p>
            <a:pPr>
              <a:spcAft>
                <a:spcPts val="0"/>
              </a:spcAft>
              <a:tabLst>
                <a:tab pos="647700" algn="l"/>
              </a:tabLst>
            </a:pPr>
            <a:r>
              <a:rPr lang="zh-TW" altLang="zh-TW" sz="2800" kern="100" dirty="0">
                <a:solidFill>
                  <a:srgbClr val="FF0000"/>
                </a:solidFill>
                <a:ea typeface="標楷體"/>
                <a:cs typeface="Times New Roman"/>
              </a:rPr>
              <a:t>答案：</a:t>
            </a:r>
            <a:r>
              <a:rPr lang="en-US" altLang="zh-TW" sz="2800" kern="100" dirty="0">
                <a:solidFill>
                  <a:srgbClr val="FF0000"/>
                </a:solidFill>
                <a:cs typeface="Times New Roman"/>
              </a:rPr>
              <a:t>(D)</a:t>
            </a:r>
            <a:endParaRPr lang="zh-TW" altLang="zh-TW" sz="2800" kern="100" dirty="0">
              <a:cs typeface="Times New Roman"/>
            </a:endParaRPr>
          </a:p>
          <a:p>
            <a:r>
              <a:rPr lang="zh-TW" altLang="zh-TW" sz="2800" kern="100" dirty="0">
                <a:solidFill>
                  <a:srgbClr val="0000FF"/>
                </a:solidFill>
                <a:effectLst/>
                <a:ea typeface="標楷體"/>
                <a:cs typeface="Times New Roman"/>
              </a:rPr>
              <a:t>解析：</a:t>
            </a:r>
            <a:r>
              <a:rPr lang="zh-TW" altLang="zh-TW" sz="2800" kern="100" dirty="0">
                <a:solidFill>
                  <a:srgbClr val="0000FF"/>
                </a:solidFill>
                <a:cs typeface="Times New Roman"/>
              </a:rPr>
              <a:t>響度和聲波的振幅關係最大。</a:t>
            </a:r>
            <a:endParaRPr lang="zh-TW" altLang="en-US" sz="2800" dirty="0"/>
          </a:p>
        </p:txBody>
      </p:sp>
    </p:spTree>
    <p:extLst>
      <p:ext uri="{BB962C8B-B14F-4D97-AF65-F5344CB8AC3E}">
        <p14:creationId xmlns:p14="http://schemas.microsoft.com/office/powerpoint/2010/main" val="297156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323849" y="354614"/>
            <a:ext cx="8429625" cy="5765681"/>
          </a:xfrm>
          <a:prstGeom prst="rect">
            <a:avLst/>
          </a:prstGeom>
          <a:noFill/>
          <a:ln w="9525">
            <a:noFill/>
            <a:miter lim="800000"/>
            <a:headEnd/>
            <a:tailEnd/>
          </a:ln>
        </p:spPr>
        <p:txBody>
          <a:bodyPr wrap="square">
            <a:spAutoFit/>
          </a:bodyPr>
          <a:lstStyle/>
          <a:p>
            <a:pPr algn="just">
              <a:lnSpc>
                <a:spcPct val="110000"/>
              </a:lnSpc>
            </a:pPr>
            <a:r>
              <a:rPr lang="en-US" altLang="zh-TW" sz="3200" b="0" dirty="0">
                <a:solidFill>
                  <a:srgbClr val="FF0000"/>
                </a:solidFill>
                <a:latin typeface="+mn-lt"/>
              </a:rPr>
              <a:t>110</a:t>
            </a:r>
            <a:r>
              <a:rPr lang="zh-TW" altLang="en-US" sz="3200" b="0" dirty="0">
                <a:latin typeface="+mn-lt"/>
              </a:rPr>
              <a:t>圖</a:t>
            </a:r>
            <a:r>
              <a:rPr lang="en-US" altLang="zh-TW" sz="3200" b="0" dirty="0">
                <a:latin typeface="+mn-lt"/>
              </a:rPr>
              <a:t>(</a:t>
            </a:r>
            <a:r>
              <a:rPr lang="zh-TW" altLang="en-US" sz="3200" b="0" dirty="0">
                <a:latin typeface="+mn-lt"/>
              </a:rPr>
              <a:t>二</a:t>
            </a:r>
            <a:r>
              <a:rPr lang="en-US" altLang="zh-TW" sz="3200" b="0" dirty="0">
                <a:latin typeface="+mn-lt"/>
              </a:rPr>
              <a:t>)</a:t>
            </a:r>
            <a:r>
              <a:rPr lang="zh-TW" altLang="en-US" sz="3200" b="0" dirty="0">
                <a:latin typeface="+mn-lt"/>
              </a:rPr>
              <a:t>為</a:t>
            </a:r>
            <a:r>
              <a:rPr lang="zh-TW" altLang="en-US" sz="3200" b="0" u="sng" dirty="0">
                <a:latin typeface="+mn-lt"/>
              </a:rPr>
              <a:t>妮妮</a:t>
            </a:r>
            <a:r>
              <a:rPr lang="zh-TW" altLang="en-US" sz="3200" b="0" dirty="0">
                <a:latin typeface="+mn-lt"/>
              </a:rPr>
              <a:t>向</a:t>
            </a:r>
            <a:r>
              <a:rPr lang="zh-TW" altLang="en-US" sz="3200" b="0" u="sng" dirty="0">
                <a:latin typeface="+mn-lt"/>
              </a:rPr>
              <a:t>小櫻</a:t>
            </a:r>
            <a:r>
              <a:rPr lang="zh-TW" altLang="en-US" sz="3200" b="0" dirty="0">
                <a:latin typeface="+mn-lt"/>
              </a:rPr>
              <a:t>演示共振現象實驗的過程：</a:t>
            </a:r>
            <a:endParaRPr lang="en-US" altLang="zh-TW" sz="3200" b="0" dirty="0">
              <a:latin typeface="+mn-lt"/>
            </a:endParaRPr>
          </a:p>
          <a:p>
            <a:pPr marL="523875" indent="-523875" algn="just">
              <a:lnSpc>
                <a:spcPct val="110000"/>
              </a:lnSpc>
              <a:buAutoNum type="arabicPeriod" startAt="8"/>
            </a:pPr>
            <a:endParaRPr lang="en-US" altLang="zh-TW" sz="3200" b="0" dirty="0">
              <a:latin typeface="+mn-lt"/>
            </a:endParaRPr>
          </a:p>
          <a:p>
            <a:pPr marL="523875" indent="-523875" algn="just">
              <a:lnSpc>
                <a:spcPct val="110000"/>
              </a:lnSpc>
              <a:buAutoNum type="arabicPeriod" startAt="8"/>
            </a:pPr>
            <a:endParaRPr lang="en-US" altLang="zh-TW" sz="3200" b="0" dirty="0">
              <a:latin typeface="+mn-lt"/>
            </a:endParaRPr>
          </a:p>
          <a:p>
            <a:pPr marL="523875" indent="-523875" algn="just">
              <a:lnSpc>
                <a:spcPct val="110000"/>
              </a:lnSpc>
              <a:buAutoNum type="arabicPeriod" startAt="8"/>
            </a:pPr>
            <a:endParaRPr lang="en-US" altLang="zh-TW" sz="3200" b="0" dirty="0">
              <a:latin typeface="+mn-lt"/>
            </a:endParaRPr>
          </a:p>
          <a:p>
            <a:pPr marL="523875" indent="-523875" algn="just">
              <a:lnSpc>
                <a:spcPct val="110000"/>
              </a:lnSpc>
              <a:buAutoNum type="arabicPeriod" startAt="8"/>
            </a:pPr>
            <a:endParaRPr lang="en-US" altLang="zh-TW" sz="3200" b="0" dirty="0">
              <a:latin typeface="+mn-lt"/>
            </a:endParaRPr>
          </a:p>
          <a:p>
            <a:pPr marL="523875" indent="-523875" algn="just">
              <a:lnSpc>
                <a:spcPct val="110000"/>
              </a:lnSpc>
              <a:buAutoNum type="arabicPeriod" startAt="8"/>
            </a:pPr>
            <a:endParaRPr lang="en-US" altLang="zh-TW" sz="3200" b="0" dirty="0">
              <a:latin typeface="+mn-lt"/>
            </a:endParaRPr>
          </a:p>
          <a:p>
            <a:pPr marL="523875" indent="-523875" algn="just">
              <a:lnSpc>
                <a:spcPct val="110000"/>
              </a:lnSpc>
            </a:pPr>
            <a:endParaRPr lang="en-US" altLang="zh-TW" sz="3200" b="0" dirty="0">
              <a:latin typeface="+mn-lt"/>
            </a:endParaRPr>
          </a:p>
          <a:p>
            <a:pPr marL="523875" indent="-523875" algn="just">
              <a:lnSpc>
                <a:spcPct val="110000"/>
              </a:lnSpc>
              <a:spcBef>
                <a:spcPts val="2000"/>
              </a:spcBef>
            </a:pPr>
            <a:r>
              <a:rPr lang="en-US" altLang="zh-TW" sz="3200" b="0" dirty="0">
                <a:latin typeface="+mn-lt"/>
              </a:rPr>
              <a:t>	</a:t>
            </a:r>
            <a:r>
              <a:rPr lang="zh-TW" altLang="en-US" sz="3200" b="0" dirty="0">
                <a:latin typeface="+mn-lt"/>
              </a:rPr>
              <a:t>面對</a:t>
            </a:r>
            <a:r>
              <a:rPr lang="zh-TW" altLang="en-US" sz="3200" b="0" u="sng" dirty="0">
                <a:latin typeface="+mn-lt"/>
              </a:rPr>
              <a:t>小櫻</a:t>
            </a:r>
            <a:r>
              <a:rPr lang="zh-TW" altLang="en-US" sz="3200" b="0" dirty="0">
                <a:latin typeface="+mn-lt"/>
              </a:rPr>
              <a:t>的質疑，</a:t>
            </a:r>
            <a:r>
              <a:rPr lang="zh-TW" altLang="en-US" sz="3200" b="0" u="sng" dirty="0">
                <a:latin typeface="+mn-lt"/>
              </a:rPr>
              <a:t>妮妮</a:t>
            </a:r>
            <a:r>
              <a:rPr lang="zh-TW" altLang="en-US" sz="3200" b="0" dirty="0">
                <a:latin typeface="+mn-lt"/>
              </a:rPr>
              <a:t>增加下列哪一個實驗來說服</a:t>
            </a:r>
            <a:r>
              <a:rPr lang="zh-TW" altLang="en-US" sz="3200" b="0" u="sng" dirty="0">
                <a:latin typeface="+mn-lt"/>
              </a:rPr>
              <a:t>小櫻</a:t>
            </a:r>
            <a:r>
              <a:rPr lang="zh-TW" altLang="en-US" sz="3200" b="0" dirty="0">
                <a:latin typeface="+mn-lt"/>
              </a:rPr>
              <a:t>最合適？</a:t>
            </a:r>
          </a:p>
        </p:txBody>
      </p:sp>
      <p:grpSp>
        <p:nvGrpSpPr>
          <p:cNvPr id="11" name="群組 10"/>
          <p:cNvGrpSpPr/>
          <p:nvPr/>
        </p:nvGrpSpPr>
        <p:grpSpPr>
          <a:xfrm>
            <a:off x="115410" y="1266656"/>
            <a:ext cx="8856028" cy="3679913"/>
            <a:chOff x="115410" y="1266656"/>
            <a:chExt cx="8856028" cy="3679913"/>
          </a:xfrm>
        </p:grpSpPr>
        <p:pic>
          <p:nvPicPr>
            <p:cNvPr id="2050" name="Picture 2"/>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864309" y="2097844"/>
              <a:ext cx="7809174" cy="227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15410" y="1548775"/>
              <a:ext cx="3036163" cy="3114711"/>
              <a:chOff x="62144" y="1554943"/>
              <a:chExt cx="3036163" cy="3114711"/>
            </a:xfrm>
          </p:grpSpPr>
          <p:sp>
            <p:nvSpPr>
              <p:cNvPr id="3" name="矩形圖說文字 2"/>
              <p:cNvSpPr/>
              <p:nvPr/>
            </p:nvSpPr>
            <p:spPr bwMode="auto">
              <a:xfrm>
                <a:off x="71020" y="1571348"/>
                <a:ext cx="3027287" cy="3098306"/>
              </a:xfrm>
              <a:prstGeom prst="wedgeRectCallout">
                <a:avLst>
                  <a:gd name="adj1" fmla="val 60000"/>
                  <a:gd name="adj2" fmla="val -8847"/>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outerShdw blurRad="38100" dist="38100" dir="2700000" algn="tl">
                      <a:srgbClr val="000000">
                        <a:alpha val="43137"/>
                      </a:srgbClr>
                    </a:outerShdw>
                  </a:effectLst>
                  <a:latin typeface="Arial" pitchFamily="34" charset="0"/>
                  <a:ea typeface="新細明體" pitchFamily="18" charset="-120"/>
                </a:endParaRPr>
              </a:p>
            </p:txBody>
          </p:sp>
          <p:sp>
            <p:nvSpPr>
              <p:cNvPr id="6" name="矩形 5"/>
              <p:cNvSpPr/>
              <p:nvPr/>
            </p:nvSpPr>
            <p:spPr>
              <a:xfrm>
                <a:off x="62144" y="1554943"/>
                <a:ext cx="2929631" cy="3108543"/>
              </a:xfrm>
              <a:prstGeom prst="rect">
                <a:avLst/>
              </a:prstGeom>
            </p:spPr>
            <p:txBody>
              <a:bodyPr wrap="square">
                <a:spAutoFit/>
              </a:bodyPr>
              <a:lstStyle/>
              <a:p>
                <a:pPr algn="just"/>
                <a:r>
                  <a:rPr lang="zh-TW" altLang="en-US" sz="2800" b="0">
                    <a:latin typeface="Times New Roman" panose="02020603050405020304" pitchFamily="18" charset="0"/>
                  </a:rPr>
                  <a:t>拿兩支振動頻率都是</a:t>
                </a:r>
                <a:r>
                  <a:rPr lang="en-US" altLang="zh-TW" sz="2800" b="0">
                    <a:latin typeface="Times New Roman" panose="02020603050405020304" pitchFamily="18" charset="0"/>
                  </a:rPr>
                  <a:t>360Hz</a:t>
                </a:r>
                <a:r>
                  <a:rPr lang="zh-TW" altLang="en-US" sz="2800" b="0">
                    <a:latin typeface="Times New Roman" panose="02020603050405020304" pitchFamily="18" charset="0"/>
                  </a:rPr>
                  <a:t>的音叉，敲擊其中一支，另一支也會跟著振動，所以只有振動頻率相同的音叉會發生共振。</a:t>
                </a:r>
                <a:endParaRPr lang="zh-TW" altLang="en-US" sz="2800">
                  <a:latin typeface="Times New Roman" panose="02020603050405020304" pitchFamily="18" charset="0"/>
                </a:endParaRPr>
              </a:p>
            </p:txBody>
          </p:sp>
        </p:grpSp>
        <p:grpSp>
          <p:nvGrpSpPr>
            <p:cNvPr id="8" name="群組 7"/>
            <p:cNvGrpSpPr/>
            <p:nvPr/>
          </p:nvGrpSpPr>
          <p:grpSpPr>
            <a:xfrm>
              <a:off x="6608498" y="1266656"/>
              <a:ext cx="2362940" cy="3539430"/>
              <a:chOff x="62144" y="1554943"/>
              <a:chExt cx="2362940" cy="3539430"/>
            </a:xfrm>
          </p:grpSpPr>
          <p:sp>
            <p:nvSpPr>
              <p:cNvPr id="9" name="矩形圖說文字 8"/>
              <p:cNvSpPr/>
              <p:nvPr/>
            </p:nvSpPr>
            <p:spPr bwMode="auto">
              <a:xfrm>
                <a:off x="71022" y="1571347"/>
                <a:ext cx="2354062" cy="3523026"/>
              </a:xfrm>
              <a:prstGeom prst="wedgeRectCallout">
                <a:avLst>
                  <a:gd name="adj1" fmla="val -66982"/>
                  <a:gd name="adj2" fmla="val -6987"/>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outerShdw blurRad="38100" dist="38100" dir="2700000" algn="tl">
                      <a:srgbClr val="000000">
                        <a:alpha val="43137"/>
                      </a:srgbClr>
                    </a:outerShdw>
                  </a:effectLst>
                  <a:latin typeface="Arial" pitchFamily="34" charset="0"/>
                  <a:ea typeface="新細明體" pitchFamily="18" charset="-120"/>
                </a:endParaRPr>
              </a:p>
            </p:txBody>
          </p:sp>
          <p:sp>
            <p:nvSpPr>
              <p:cNvPr id="10" name="矩形 9"/>
              <p:cNvSpPr/>
              <p:nvPr/>
            </p:nvSpPr>
            <p:spPr>
              <a:xfrm>
                <a:off x="62144" y="1554943"/>
                <a:ext cx="2362939" cy="3539430"/>
              </a:xfrm>
              <a:prstGeom prst="rect">
                <a:avLst/>
              </a:prstGeom>
            </p:spPr>
            <p:txBody>
              <a:bodyPr wrap="square">
                <a:spAutoFit/>
              </a:bodyPr>
              <a:lstStyle/>
              <a:p>
                <a:pPr algn="just"/>
                <a:r>
                  <a:rPr lang="zh-TW" altLang="en-US" sz="2800" b="0">
                    <a:latin typeface="Times New Roman" panose="02020603050405020304" pitchFamily="18" charset="0"/>
                  </a:rPr>
                  <a:t>這樣的說法我無法認同，說不定兩支振動頻率不相同的音叉，敲擊其中一支，另一支也會跟著振動啊！</a:t>
                </a:r>
                <a:endParaRPr lang="zh-TW" altLang="en-US" sz="2800">
                  <a:latin typeface="Times New Roman" panose="02020603050405020304" pitchFamily="18" charset="0"/>
                </a:endParaRPr>
              </a:p>
            </p:txBody>
          </p:sp>
        </p:grpSp>
        <p:sp>
          <p:nvSpPr>
            <p:cNvPr id="7" name="矩形 6"/>
            <p:cNvSpPr/>
            <p:nvPr/>
          </p:nvSpPr>
          <p:spPr>
            <a:xfrm>
              <a:off x="4155752" y="4350252"/>
              <a:ext cx="1342034" cy="596317"/>
            </a:xfrm>
            <a:prstGeom prst="rect">
              <a:avLst/>
            </a:prstGeom>
          </p:spPr>
          <p:txBody>
            <a:bodyPr wrap="none">
              <a:spAutoFit/>
            </a:bodyPr>
            <a:lstStyle/>
            <a:p>
              <a:pPr marL="523875" indent="-523875" algn="ctr">
                <a:lnSpc>
                  <a:spcPct val="110000"/>
                </a:lnSpc>
              </a:pPr>
              <a:r>
                <a:rPr lang="zh-TW" altLang="en-US" b="0"/>
                <a:t> </a:t>
              </a:r>
              <a:r>
                <a:rPr lang="zh-TW" altLang="en-US" sz="3200" b="0">
                  <a:latin typeface="+mn-lt"/>
                </a:rPr>
                <a:t>圖</a:t>
              </a:r>
              <a:r>
                <a:rPr lang="en-US" altLang="zh-TW" sz="3200" b="0">
                  <a:latin typeface="+mn-lt"/>
                </a:rPr>
                <a:t>(</a:t>
              </a:r>
              <a:r>
                <a:rPr lang="zh-TW" altLang="en-US" sz="3200" b="0">
                  <a:latin typeface="+mn-lt"/>
                </a:rPr>
                <a:t>二</a:t>
              </a:r>
              <a:r>
                <a:rPr lang="en-US" altLang="zh-TW" sz="3200" b="0">
                  <a:latin typeface="+mn-lt"/>
                </a:rPr>
                <a:t>)</a:t>
              </a:r>
            </a:p>
          </p:txBody>
        </p:sp>
        <p:sp>
          <p:nvSpPr>
            <p:cNvPr id="12" name="矩形 11"/>
            <p:cNvSpPr/>
            <p:nvPr/>
          </p:nvSpPr>
          <p:spPr>
            <a:xfrm>
              <a:off x="3351136" y="1940195"/>
              <a:ext cx="932340" cy="523220"/>
            </a:xfrm>
            <a:prstGeom prst="rect">
              <a:avLst/>
            </a:prstGeom>
            <a:solidFill>
              <a:schemeClr val="bg1"/>
            </a:solidFill>
            <a:ln w="19050">
              <a:solidFill>
                <a:schemeClr val="tx1"/>
              </a:solidFill>
            </a:ln>
          </p:spPr>
          <p:txBody>
            <a:bodyPr wrap="square">
              <a:spAutoFit/>
            </a:bodyPr>
            <a:lstStyle/>
            <a:p>
              <a:pPr algn="ctr"/>
              <a:r>
                <a:rPr lang="zh-TW" altLang="en-US" sz="2800" b="0">
                  <a:latin typeface="Times New Roman" panose="02020603050405020304" pitchFamily="18" charset="0"/>
                </a:rPr>
                <a:t>妮妮</a:t>
              </a:r>
              <a:endParaRPr lang="zh-TW" altLang="en-US" sz="2800">
                <a:latin typeface="Times New Roman" panose="02020603050405020304" pitchFamily="18" charset="0"/>
              </a:endParaRPr>
            </a:p>
          </p:txBody>
        </p:sp>
        <p:sp>
          <p:nvSpPr>
            <p:cNvPr id="13" name="矩形 12"/>
            <p:cNvSpPr/>
            <p:nvPr/>
          </p:nvSpPr>
          <p:spPr>
            <a:xfrm>
              <a:off x="5370063" y="1940195"/>
              <a:ext cx="932340" cy="523220"/>
            </a:xfrm>
            <a:prstGeom prst="rect">
              <a:avLst/>
            </a:prstGeom>
            <a:solidFill>
              <a:schemeClr val="bg1"/>
            </a:solidFill>
            <a:ln w="19050">
              <a:solidFill>
                <a:schemeClr val="tx1"/>
              </a:solidFill>
            </a:ln>
          </p:spPr>
          <p:txBody>
            <a:bodyPr wrap="square">
              <a:spAutoFit/>
            </a:bodyPr>
            <a:lstStyle/>
            <a:p>
              <a:pPr algn="ctr"/>
              <a:r>
                <a:rPr lang="zh-TW" altLang="en-US" sz="2800" b="0">
                  <a:latin typeface="Times New Roman" panose="02020603050405020304" pitchFamily="18" charset="0"/>
                </a:rPr>
                <a:t>小櫻</a:t>
              </a:r>
              <a:endParaRPr lang="zh-TW" altLang="en-US" sz="2800">
                <a:latin typeface="Times New Roman" panose="02020603050405020304" pitchFamily="18" charset="0"/>
              </a:endParaRPr>
            </a:p>
          </p:txBody>
        </p:sp>
      </p:grpSp>
    </p:spTree>
    <p:extLst>
      <p:ext uri="{BB962C8B-B14F-4D97-AF65-F5344CB8AC3E}">
        <p14:creationId xmlns:p14="http://schemas.microsoft.com/office/powerpoint/2010/main" val="34218412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323849" y="549275"/>
            <a:ext cx="8429625" cy="4929811"/>
          </a:xfrm>
          <a:prstGeom prst="rect">
            <a:avLst/>
          </a:prstGeom>
          <a:noFill/>
          <a:ln w="9525">
            <a:noFill/>
            <a:miter lim="800000"/>
            <a:headEnd/>
            <a:tailEnd/>
          </a:ln>
        </p:spPr>
        <p:txBody>
          <a:bodyPr wrap="square">
            <a:spAutoFit/>
          </a:bodyPr>
          <a:lstStyle/>
          <a:p>
            <a:pPr marL="1189038" indent="-620713" algn="just">
              <a:lnSpc>
                <a:spcPct val="110000"/>
              </a:lnSpc>
            </a:pPr>
            <a:r>
              <a:rPr lang="en-US" altLang="zh-TW" sz="3200" b="0">
                <a:latin typeface="+mn-lt"/>
              </a:rPr>
              <a:t>(A)	</a:t>
            </a:r>
            <a:r>
              <a:rPr lang="zh-TW" altLang="en-US" sz="3200" b="0">
                <a:latin typeface="+mn-lt"/>
              </a:rPr>
              <a:t>減輕敲擊音叉的力量，觀察敲擊後是否會共振</a:t>
            </a:r>
          </a:p>
          <a:p>
            <a:pPr marL="1189038" indent="-620713" algn="just">
              <a:lnSpc>
                <a:spcPct val="110000"/>
              </a:lnSpc>
            </a:pPr>
            <a:r>
              <a:rPr lang="en-US" altLang="zh-TW" sz="3200" b="0">
                <a:latin typeface="+mn-lt"/>
              </a:rPr>
              <a:t>(B)	</a:t>
            </a:r>
            <a:r>
              <a:rPr lang="zh-TW" altLang="en-US" sz="3200" b="0">
                <a:latin typeface="+mn-lt"/>
              </a:rPr>
              <a:t>將其中一支音叉更換成頻率為</a:t>
            </a:r>
            <a:r>
              <a:rPr lang="en-US" altLang="zh-TW" sz="3200" b="0">
                <a:latin typeface="+mn-lt"/>
              </a:rPr>
              <a:t>500Hz</a:t>
            </a:r>
            <a:r>
              <a:rPr lang="zh-TW" altLang="en-US" sz="3200" b="0">
                <a:latin typeface="+mn-lt"/>
              </a:rPr>
              <a:t>的音叉，觀察敲擊後是否會共振</a:t>
            </a:r>
          </a:p>
          <a:p>
            <a:pPr marL="1189038" indent="-620713" algn="just">
              <a:lnSpc>
                <a:spcPct val="110000"/>
              </a:lnSpc>
            </a:pPr>
            <a:r>
              <a:rPr lang="en-US" altLang="zh-TW" sz="3200" b="0">
                <a:latin typeface="+mn-lt"/>
              </a:rPr>
              <a:t>(C)	</a:t>
            </a:r>
            <a:r>
              <a:rPr lang="zh-TW" altLang="en-US" sz="3200" b="0">
                <a:latin typeface="+mn-lt"/>
              </a:rPr>
              <a:t>將兩支音叉更換成頻率同為</a:t>
            </a:r>
            <a:r>
              <a:rPr lang="en-US" altLang="zh-TW" sz="3200" b="0">
                <a:latin typeface="+mn-lt"/>
              </a:rPr>
              <a:t>500Hz</a:t>
            </a:r>
            <a:r>
              <a:rPr lang="zh-TW" altLang="en-US" sz="3200" b="0">
                <a:latin typeface="+mn-lt"/>
              </a:rPr>
              <a:t>的兩支音叉，觀察敲擊後是否會共振</a:t>
            </a:r>
          </a:p>
          <a:p>
            <a:pPr marL="1189038" indent="-620713" algn="just">
              <a:lnSpc>
                <a:spcPct val="110000"/>
              </a:lnSpc>
            </a:pPr>
            <a:r>
              <a:rPr lang="en-US" altLang="zh-TW" sz="3200" b="0">
                <a:latin typeface="+mn-lt"/>
              </a:rPr>
              <a:t>(D)	</a:t>
            </a:r>
            <a:r>
              <a:rPr lang="zh-TW" altLang="en-US" sz="3200" b="0">
                <a:latin typeface="+mn-lt"/>
              </a:rPr>
              <a:t>將其中一支音叉更換成頻率為</a:t>
            </a:r>
            <a:r>
              <a:rPr lang="en-US" altLang="zh-TW" sz="3200" b="0">
                <a:latin typeface="+mn-lt"/>
              </a:rPr>
              <a:t>360Hz</a:t>
            </a:r>
            <a:r>
              <a:rPr lang="zh-TW" altLang="en-US" sz="3200" b="0">
                <a:latin typeface="+mn-lt"/>
              </a:rPr>
              <a:t>但大小不同的音叉，觀察敲擊後是否會共振</a:t>
            </a:r>
          </a:p>
        </p:txBody>
      </p:sp>
    </p:spTree>
    <p:extLst>
      <p:ext uri="{BB962C8B-B14F-4D97-AF65-F5344CB8AC3E}">
        <p14:creationId xmlns:p14="http://schemas.microsoft.com/office/powerpoint/2010/main" val="19795126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39750" y="476251"/>
            <a:ext cx="8229600" cy="1296566"/>
          </a:xfrm>
        </p:spPr>
        <p:txBody>
          <a:bodyPr/>
          <a:lstStyle/>
          <a:p>
            <a:r>
              <a:rPr lang="zh-TW" altLang="en-US" sz="4800" dirty="0">
                <a:solidFill>
                  <a:srgbClr val="FF0000"/>
                </a:solidFill>
                <a:ea typeface="華康勘亭流" pitchFamily="65" charset="-120"/>
              </a:rPr>
              <a:t>面鏡反射。透鏡折射</a:t>
            </a:r>
          </a:p>
        </p:txBody>
      </p:sp>
      <p:sp>
        <p:nvSpPr>
          <p:cNvPr id="60420" name="Text Box 4"/>
          <p:cNvSpPr txBox="1">
            <a:spLocks noChangeArrowheads="1"/>
          </p:cNvSpPr>
          <p:nvPr/>
        </p:nvSpPr>
        <p:spPr bwMode="auto">
          <a:xfrm>
            <a:off x="827881" y="1744257"/>
            <a:ext cx="7488237"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zh-TW" altLang="en-US" sz="2800" dirty="0">
                <a:solidFill>
                  <a:srgbClr val="0066FF"/>
                </a:solidFill>
                <a:ea typeface="華康中圓體" pitchFamily="49" charset="-120"/>
              </a:rPr>
              <a:t>平面鏡</a:t>
            </a:r>
            <a:r>
              <a:rPr lang="zh-TW" altLang="en-US" sz="2800" dirty="0"/>
              <a:t>：</a:t>
            </a:r>
            <a:r>
              <a:rPr lang="zh-TW" altLang="en-US" sz="2800" dirty="0">
                <a:solidFill>
                  <a:srgbClr val="0066FF"/>
                </a:solidFill>
                <a:ea typeface="華康中圓體" pitchFamily="49" charset="-120"/>
              </a:rPr>
              <a:t>物距＝像距</a:t>
            </a:r>
            <a:r>
              <a:rPr lang="zh-TW" altLang="en-US" sz="2800" dirty="0"/>
              <a:t>，</a:t>
            </a:r>
            <a:r>
              <a:rPr lang="zh-TW" altLang="en-US" sz="2800" dirty="0">
                <a:solidFill>
                  <a:srgbClr val="0066FF"/>
                </a:solidFill>
                <a:ea typeface="華康中圓體" pitchFamily="49" charset="-120"/>
              </a:rPr>
              <a:t>入射角＝反射角 ，正立虛像</a:t>
            </a:r>
          </a:p>
          <a:p>
            <a:pPr>
              <a:spcBef>
                <a:spcPct val="50000"/>
              </a:spcBef>
              <a:buFontTx/>
              <a:buChar char="•"/>
            </a:pPr>
            <a:r>
              <a:rPr lang="zh-TW" altLang="en-US" sz="2800" dirty="0">
                <a:solidFill>
                  <a:srgbClr val="0066FF"/>
                </a:solidFill>
                <a:ea typeface="華康中圓體" pitchFamily="49" charset="-120"/>
              </a:rPr>
              <a:t>凸透鏡</a:t>
            </a:r>
            <a:r>
              <a:rPr lang="zh-TW" altLang="en-US" sz="2800" dirty="0"/>
              <a:t>：</a:t>
            </a:r>
            <a:r>
              <a:rPr lang="zh-TW" altLang="en-US" sz="2800" dirty="0">
                <a:solidFill>
                  <a:srgbClr val="0066FF"/>
                </a:solidFill>
                <a:ea typeface="華康中圓體" pitchFamily="49" charset="-120"/>
              </a:rPr>
              <a:t>記得畫房子</a:t>
            </a:r>
            <a:r>
              <a:rPr lang="zh-TW" altLang="en-US" sz="2800" dirty="0"/>
              <a:t>，</a:t>
            </a:r>
            <a:r>
              <a:rPr lang="zh-TW" altLang="en-US" sz="2800" dirty="0">
                <a:solidFill>
                  <a:srgbClr val="0066FF"/>
                </a:solidFill>
                <a:ea typeface="華康中圓體" pitchFamily="49" charset="-120"/>
              </a:rPr>
              <a:t>實倒虛正</a:t>
            </a:r>
            <a:endParaRPr lang="en-US" altLang="zh-TW" sz="2800" dirty="0">
              <a:solidFill>
                <a:srgbClr val="0066FF"/>
              </a:solidFill>
              <a:ea typeface="華康中圓體" pitchFamily="49" charset="-120"/>
            </a:endParaRPr>
          </a:p>
          <a:p>
            <a:pPr>
              <a:spcBef>
                <a:spcPct val="50000"/>
              </a:spcBef>
              <a:buFontTx/>
              <a:buChar char="•"/>
            </a:pPr>
            <a:r>
              <a:rPr lang="zh-TW" altLang="en-US" sz="2800" dirty="0">
                <a:solidFill>
                  <a:srgbClr val="0066FF"/>
                </a:solidFill>
                <a:ea typeface="華康中圓體" pitchFamily="49" charset="-120"/>
              </a:rPr>
              <a:t>凹透鏡</a:t>
            </a:r>
            <a:r>
              <a:rPr lang="en-US" altLang="zh-TW" sz="2800" dirty="0">
                <a:solidFill>
                  <a:srgbClr val="0066FF"/>
                </a:solidFill>
                <a:ea typeface="華康中圓體" pitchFamily="49" charset="-120"/>
              </a:rPr>
              <a:t>:</a:t>
            </a:r>
            <a:r>
              <a:rPr lang="zh-TW" altLang="en-US" sz="2800" dirty="0">
                <a:solidFill>
                  <a:srgbClr val="0066FF"/>
                </a:solidFill>
                <a:ea typeface="華康中圓體" pitchFamily="49" charset="-120"/>
              </a:rPr>
              <a:t>正例縮小虛像</a:t>
            </a:r>
          </a:p>
          <a:p>
            <a:pPr>
              <a:spcBef>
                <a:spcPct val="50000"/>
              </a:spcBef>
              <a:buFontTx/>
              <a:buChar char="•"/>
            </a:pPr>
            <a:r>
              <a:rPr lang="zh-TW" altLang="en-US" sz="2800" dirty="0">
                <a:solidFill>
                  <a:srgbClr val="0066FF"/>
                </a:solidFill>
                <a:ea typeface="華康中圓體" pitchFamily="49" charset="-120"/>
              </a:rPr>
              <a:t>其他鏡</a:t>
            </a:r>
            <a:r>
              <a:rPr lang="zh-TW" altLang="en-US" sz="2800" dirty="0"/>
              <a:t>：</a:t>
            </a:r>
            <a:r>
              <a:rPr lang="zh-TW" altLang="en-US" sz="2800" dirty="0">
                <a:solidFill>
                  <a:srgbClr val="0066FF"/>
                </a:solidFill>
                <a:ea typeface="華康中圓體" pitchFamily="49" charset="-120"/>
              </a:rPr>
              <a:t>在生活中。實像紙屏，虛像看鏡</a:t>
            </a:r>
            <a:endParaRPr lang="en-US" altLang="zh-TW" sz="2800" dirty="0">
              <a:solidFill>
                <a:srgbClr val="0066FF"/>
              </a:solidFill>
              <a:ea typeface="華康中圓體" pitchFamily="49" charset="-120"/>
            </a:endParaRPr>
          </a:p>
          <a:p>
            <a:pPr>
              <a:spcBef>
                <a:spcPct val="50000"/>
              </a:spcBef>
              <a:buFontTx/>
              <a:buChar char="•"/>
            </a:pPr>
            <a:r>
              <a:rPr lang="zh-TW" altLang="en-US" sz="2800" dirty="0">
                <a:solidFill>
                  <a:srgbClr val="0066FF"/>
                </a:solidFill>
                <a:ea typeface="華康中圓體" pitchFamily="49" charset="-120"/>
              </a:rPr>
              <a:t>畫法線</a:t>
            </a:r>
          </a:p>
          <a:p>
            <a:pPr>
              <a:spcBef>
                <a:spcPct val="50000"/>
              </a:spcBef>
              <a:buFontTx/>
              <a:buChar char="•"/>
            </a:pPr>
            <a:r>
              <a:rPr lang="zh-TW" altLang="en-US" sz="2800" dirty="0">
                <a:solidFill>
                  <a:srgbClr val="0066FF"/>
                </a:solidFill>
                <a:ea typeface="華康中圓體" pitchFamily="49" charset="-120"/>
              </a:rPr>
              <a:t>顏色</a:t>
            </a:r>
            <a:r>
              <a:rPr lang="zh-TW" altLang="en-US" sz="2800" dirty="0"/>
              <a:t>：</a:t>
            </a:r>
            <a:r>
              <a:rPr lang="zh-TW" altLang="en-US" sz="2800" b="1" dirty="0">
                <a:solidFill>
                  <a:srgbClr val="0066FF"/>
                </a:solidFill>
                <a:ea typeface="華康儷細黑" pitchFamily="49" charset="-120"/>
              </a:rPr>
              <a:t>反射透射吸收</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323850" y="800100"/>
            <a:ext cx="8569325"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kumimoji="0" lang="en-US" altLang="zh-TW" sz="3200">
                <a:solidFill>
                  <a:srgbClr val="FF0000"/>
                </a:solidFill>
              </a:rPr>
              <a:t>103</a:t>
            </a:r>
          </a:p>
          <a:p>
            <a:r>
              <a:rPr kumimoji="0" lang="zh-TW" altLang="en-US" sz="2800"/>
              <a:t>如</a:t>
            </a:r>
            <a:r>
              <a:rPr lang="zh-TW" altLang="en-US" sz="2800"/>
              <a:t>附圖所示，在一面鉛直立著的平面鏡左方水平放置一個九格的棋盤，平面鏡右方表示鏡中所成的像，將一顆棋子「馬」由圖中甲處移至乙處，則平面鏡中所顯示的棋子「馬」其移動的路徑為下列何者？</a:t>
            </a:r>
          </a:p>
          <a:p>
            <a:r>
              <a:rPr lang="zh-TW" altLang="en-US" sz="2800"/>
              <a:t>　</a:t>
            </a:r>
            <a:r>
              <a:rPr lang="en-US" altLang="zh-TW" sz="2800"/>
              <a:t>(A) P → S</a:t>
            </a:r>
            <a:r>
              <a:rPr lang="zh-TW" altLang="en-US" sz="2800"/>
              <a:t>　</a:t>
            </a:r>
            <a:r>
              <a:rPr lang="en-US" altLang="zh-TW" sz="2800"/>
              <a:t>(B) Q → R</a:t>
            </a:r>
            <a:r>
              <a:rPr lang="zh-TW" altLang="en-US" sz="2800"/>
              <a:t>　</a:t>
            </a:r>
            <a:r>
              <a:rPr lang="en-US" altLang="zh-TW" sz="2800"/>
              <a:t>(C) S → P</a:t>
            </a:r>
            <a:r>
              <a:rPr lang="zh-TW" altLang="en-US" sz="2800"/>
              <a:t>　　</a:t>
            </a:r>
            <a:r>
              <a:rPr lang="en-US" altLang="zh-TW" sz="2800"/>
              <a:t>(D) R → Q </a:t>
            </a:r>
          </a:p>
        </p:txBody>
      </p:sp>
      <p:sp>
        <p:nvSpPr>
          <p:cNvPr id="2054" name="Rectangle 6"/>
          <p:cNvSpPr>
            <a:spLocks noChangeArrowheads="1"/>
          </p:cNvSpPr>
          <p:nvPr/>
        </p:nvSpPr>
        <p:spPr bwMode="auto">
          <a:xfrm>
            <a:off x="0" y="2947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2053" name="Object 5"/>
          <p:cNvGraphicFramePr>
            <a:graphicFrameLocks noChangeAspect="1"/>
          </p:cNvGraphicFramePr>
          <p:nvPr/>
        </p:nvGraphicFramePr>
        <p:xfrm>
          <a:off x="395288" y="3927475"/>
          <a:ext cx="4248150" cy="2597150"/>
        </p:xfrm>
        <a:graphic>
          <a:graphicData uri="http://schemas.openxmlformats.org/presentationml/2006/ole">
            <mc:AlternateContent xmlns:mc="http://schemas.openxmlformats.org/markup-compatibility/2006">
              <mc:Choice xmlns:v="urn:schemas-microsoft-com:vml" Requires="v">
                <p:oleObj spid="_x0000_s2117" name="Document" r:id="rId3" imgW="1691429" imgH="961607" progId="Word.Document.8">
                  <p:embed/>
                </p:oleObj>
              </mc:Choice>
              <mc:Fallback>
                <p:oleObj name="Document" r:id="rId3" imgW="1691429" imgH="961607"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927475"/>
                        <a:ext cx="4248150" cy="2597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5" name="Rectangle 7"/>
          <p:cNvSpPr>
            <a:spLocks noChangeArrowheads="1"/>
          </p:cNvSpPr>
          <p:nvPr/>
        </p:nvSpPr>
        <p:spPr bwMode="auto">
          <a:xfrm>
            <a:off x="4932363" y="3803650"/>
            <a:ext cx="37401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zh-TW" altLang="en-US" sz="2400">
                <a:solidFill>
                  <a:srgbClr val="0066FF"/>
                </a:solidFill>
              </a:rPr>
              <a:t>解析：平面鏡成像為左右相反，上下不顛倒；所以「甲」→</a:t>
            </a:r>
            <a:r>
              <a:rPr lang="en-US" altLang="zh-TW" sz="2400">
                <a:solidFill>
                  <a:srgbClr val="0066FF"/>
                </a:solidFill>
              </a:rPr>
              <a:t>S</a:t>
            </a:r>
            <a:r>
              <a:rPr lang="zh-TW" altLang="en-US" sz="2400">
                <a:solidFill>
                  <a:srgbClr val="0066FF"/>
                </a:solidFill>
              </a:rPr>
              <a:t>，</a:t>
            </a:r>
          </a:p>
          <a:p>
            <a:r>
              <a:rPr lang="zh-TW" altLang="en-US" sz="2400">
                <a:solidFill>
                  <a:srgbClr val="0066FF"/>
                </a:solidFill>
              </a:rPr>
              <a:t>「乙」→</a:t>
            </a:r>
            <a:r>
              <a:rPr lang="en-US" altLang="zh-TW" sz="2400">
                <a:solidFill>
                  <a:srgbClr val="0066FF"/>
                </a:solidFill>
              </a:rPr>
              <a:t>P</a:t>
            </a:r>
            <a:r>
              <a:rPr lang="zh-TW" altLang="en-US" sz="2400">
                <a:solidFill>
                  <a:srgbClr val="0066FF"/>
                </a:solidFill>
              </a:rPr>
              <a:t>。</a:t>
            </a:r>
            <a:r>
              <a:rPr lang="zh-TW" altLang="en-US" sz="2400"/>
              <a:t> </a:t>
            </a:r>
          </a:p>
        </p:txBody>
      </p:sp>
      <p:sp>
        <p:nvSpPr>
          <p:cNvPr id="2056" name="Rectangle 8"/>
          <p:cNvSpPr>
            <a:spLocks noChangeArrowheads="1"/>
          </p:cNvSpPr>
          <p:nvPr/>
        </p:nvSpPr>
        <p:spPr bwMode="auto">
          <a:xfrm>
            <a:off x="6516688" y="5832475"/>
            <a:ext cx="1382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C</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box(in)">
                                      <p:cBhvr>
                                        <p:cTn id="7" dur="500"/>
                                        <p:tgtEl>
                                          <p:spTgt spid="2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additive="base">
                                        <p:cTn id="12" dur="500" fill="hold"/>
                                        <p:tgtEl>
                                          <p:spTgt spid="2056"/>
                                        </p:tgtEl>
                                        <p:attrNameLst>
                                          <p:attrName>ppt_x</p:attrName>
                                        </p:attrNameLst>
                                      </p:cBhvr>
                                      <p:tavLst>
                                        <p:tav tm="0">
                                          <p:val>
                                            <p:strVal val="#ppt_x"/>
                                          </p:val>
                                        </p:tav>
                                        <p:tav tm="100000">
                                          <p:val>
                                            <p:strVal val="#ppt_x"/>
                                          </p:val>
                                        </p:tav>
                                      </p:tavLst>
                                    </p:anim>
                                    <p:anim calcmode="lin" valueType="num">
                                      <p:cBhvr additive="base">
                                        <p:cTn id="13"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549275"/>
            <a:ext cx="8429625" cy="3342453"/>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b="0" u="sng" dirty="0">
                <a:solidFill>
                  <a:srgbClr val="FF0000"/>
                </a:solidFill>
                <a:latin typeface="+mn-lt"/>
              </a:rPr>
              <a:t>110</a:t>
            </a:r>
            <a:r>
              <a:rPr lang="zh-TW" altLang="en-US" sz="3200" b="0" u="sng" dirty="0">
                <a:latin typeface="+mn-lt"/>
              </a:rPr>
              <a:t>小憲</a:t>
            </a:r>
            <a:r>
              <a:rPr lang="zh-TW" altLang="en-US" sz="3200" b="0" dirty="0">
                <a:latin typeface="+mn-lt"/>
              </a:rPr>
              <a:t>欲探討反應物的四種濃度與應變變因</a:t>
            </a:r>
            <a:r>
              <a:rPr lang="en-US" altLang="zh-TW" sz="3200" b="0" dirty="0">
                <a:latin typeface="+mn-lt"/>
              </a:rPr>
              <a:t>X</a:t>
            </a:r>
            <a:r>
              <a:rPr lang="zh-TW" altLang="en-US" sz="3200" b="0" dirty="0">
                <a:latin typeface="+mn-lt"/>
              </a:rPr>
              <a:t>的關係，經由實驗結果，得到「反應物濃度上升，應變變因</a:t>
            </a:r>
            <a:r>
              <a:rPr lang="en-US" altLang="zh-TW" sz="3200" b="0" dirty="0">
                <a:latin typeface="+mn-lt"/>
              </a:rPr>
              <a:t>X</a:t>
            </a:r>
            <a:r>
              <a:rPr lang="zh-TW" altLang="en-US" sz="3200" b="0" dirty="0">
                <a:latin typeface="+mn-lt"/>
              </a:rPr>
              <a:t>之值越小」的結論。根據上述結論，</a:t>
            </a:r>
            <a:r>
              <a:rPr lang="zh-TW" altLang="en-US" sz="3200" b="0" u="sng" dirty="0">
                <a:latin typeface="+mn-lt"/>
              </a:rPr>
              <a:t>小憲</a:t>
            </a:r>
            <a:r>
              <a:rPr lang="zh-TW" altLang="en-US" sz="3200" b="0" dirty="0">
                <a:latin typeface="+mn-lt"/>
              </a:rPr>
              <a:t>的實驗紀錄和應變變因</a:t>
            </a:r>
            <a:r>
              <a:rPr lang="en-US" altLang="zh-TW" sz="3200" b="0" dirty="0">
                <a:latin typeface="+mn-lt"/>
              </a:rPr>
              <a:t>X</a:t>
            </a:r>
            <a:r>
              <a:rPr lang="zh-TW" altLang="en-US" sz="3200" b="0" dirty="0">
                <a:latin typeface="+mn-lt"/>
              </a:rPr>
              <a:t>的倒數</a:t>
            </a:r>
            <a:r>
              <a:rPr lang="en-US" altLang="zh-TW" sz="3200" b="0" dirty="0">
                <a:latin typeface="+mn-lt"/>
              </a:rPr>
              <a:t>(1/X)</a:t>
            </a:r>
            <a:r>
              <a:rPr lang="zh-TW" altLang="en-US" sz="3200" b="0" dirty="0">
                <a:latin typeface="+mn-lt"/>
              </a:rPr>
              <a:t>與反應物濃度的關係圖，可能為下列何者？</a:t>
            </a:r>
          </a:p>
        </p:txBody>
      </p:sp>
      <mc:AlternateContent xmlns:mc="http://schemas.openxmlformats.org/markup-compatibility/2006" xmlns:p14="http://schemas.microsoft.com/office/powerpoint/2010/main">
        <mc:Choice Requires="p14">
          <p:contentPart p14:bwMode="auto" r:id="rId3">
            <p14:nvContentPartPr>
              <p14:cNvPr id="6" name="筆跡 5">
                <a:extLst>
                  <a:ext uri="{FF2B5EF4-FFF2-40B4-BE49-F238E27FC236}">
                    <a16:creationId xmlns="" xmlns:a16="http://schemas.microsoft.com/office/drawing/2014/main" id="{53B0821D-C4F3-4A5C-BB36-FCA91BDE691B}"/>
                  </a:ext>
                </a:extLst>
              </p14:cNvPr>
              <p14:cNvContentPartPr/>
              <p14:nvPr/>
            </p14:nvContentPartPr>
            <p14:xfrm>
              <a:off x="8019000" y="1491120"/>
              <a:ext cx="562680" cy="116640"/>
            </p14:xfrm>
          </p:contentPart>
        </mc:Choice>
        <mc:Fallback xmlns="">
          <p:pic>
            <p:nvPicPr>
              <p:cNvPr id="6" name="筆跡 5">
                <a:extLst>
                  <a:ext uri="{FF2B5EF4-FFF2-40B4-BE49-F238E27FC236}">
                    <a16:creationId xmlns:a16="http://schemas.microsoft.com/office/drawing/2014/main" id="{53B0821D-C4F3-4A5C-BB36-FCA91BDE691B}"/>
                  </a:ext>
                </a:extLst>
              </p:cNvPr>
              <p:cNvPicPr/>
              <p:nvPr/>
            </p:nvPicPr>
            <p:blipFill>
              <a:blip r:embed="rId10"/>
              <a:stretch>
                <a:fillRect/>
              </a:stretch>
            </p:blipFill>
            <p:spPr>
              <a:xfrm>
                <a:off x="8003160" y="1427760"/>
                <a:ext cx="594000" cy="243360"/>
              </a:xfrm>
              <a:prstGeom prst="rect">
                <a:avLst/>
              </a:prstGeom>
            </p:spPr>
          </p:pic>
        </mc:Fallback>
      </mc:AlternateContent>
    </p:spTree>
    <p:extLst>
      <p:ext uri="{BB962C8B-B14F-4D97-AF65-F5344CB8AC3E}">
        <p14:creationId xmlns:p14="http://schemas.microsoft.com/office/powerpoint/2010/main" val="2313255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body" idx="1"/>
          </p:nvPr>
        </p:nvSpPr>
        <p:spPr>
          <a:xfrm>
            <a:off x="611188" y="333375"/>
            <a:ext cx="8229600" cy="3167063"/>
          </a:xfrm>
        </p:spPr>
        <p:txBody>
          <a:bodyPr/>
          <a:lstStyle/>
          <a:p>
            <a:pPr>
              <a:lnSpc>
                <a:spcPct val="80000"/>
              </a:lnSpc>
            </a:pPr>
            <a:r>
              <a:rPr kumimoji="0" lang="en-US" altLang="zh-TW" sz="2800">
                <a:solidFill>
                  <a:srgbClr val="FF0000"/>
                </a:solidFill>
              </a:rPr>
              <a:t>104</a:t>
            </a:r>
          </a:p>
          <a:p>
            <a:pPr>
              <a:lnSpc>
                <a:spcPct val="80000"/>
              </a:lnSpc>
            </a:pPr>
            <a:r>
              <a:rPr lang="zh-TW" altLang="en-US" sz="2800"/>
              <a:t>桌面上由左至右擺放著紅色、白色、綠色三張相鄰的圖卡，左端放置一平面鏡與桌面垂直，圖卡間相鄰位置與平面鏡上</a:t>
            </a:r>
            <a:r>
              <a:rPr lang="en-US" altLang="zh-TW" sz="2800"/>
              <a:t>P</a:t>
            </a:r>
            <a:r>
              <a:rPr lang="zh-TW" altLang="en-US" sz="2800"/>
              <a:t>點的角度關係，如圖所示。今將藍色光線以入射角</a:t>
            </a:r>
            <a:r>
              <a:rPr lang="en-US" altLang="zh-TW" sz="2800"/>
              <a:t>X</a:t>
            </a:r>
            <a:r>
              <a:rPr lang="zh-TW" altLang="en-US" sz="2800"/>
              <a:t>度入射在平面鏡</a:t>
            </a:r>
            <a:r>
              <a:rPr lang="en-US" altLang="zh-TW" sz="2800"/>
              <a:t>P</a:t>
            </a:r>
            <a:r>
              <a:rPr lang="zh-TW" altLang="en-US" sz="2800"/>
              <a:t>點，看見光線反射後落在圖卡上形成藍色光點，依上述條件推論，下列何者最可能為</a:t>
            </a:r>
            <a:r>
              <a:rPr lang="en-US" altLang="zh-TW" sz="2800"/>
              <a:t>X</a:t>
            </a:r>
            <a:r>
              <a:rPr lang="zh-TW" altLang="en-US" sz="2800"/>
              <a:t>的數值？</a:t>
            </a:r>
            <a:br>
              <a:rPr lang="zh-TW" altLang="en-US" sz="2800"/>
            </a:br>
            <a:r>
              <a:rPr lang="en-US" altLang="zh-TW" sz="2800"/>
              <a:t>(A) 35</a:t>
            </a:r>
            <a:r>
              <a:rPr lang="zh-TW" altLang="en-US" sz="2800"/>
              <a:t>　</a:t>
            </a:r>
            <a:r>
              <a:rPr lang="en-US" altLang="zh-TW" sz="2800"/>
              <a:t>(B) 40</a:t>
            </a:r>
            <a:r>
              <a:rPr lang="zh-TW" altLang="en-US" sz="2800"/>
              <a:t>　</a:t>
            </a:r>
            <a:r>
              <a:rPr lang="en-US" altLang="zh-TW" sz="2800"/>
              <a:t>(C) 50</a:t>
            </a:r>
            <a:r>
              <a:rPr lang="zh-TW" altLang="en-US" sz="2800"/>
              <a:t>　　</a:t>
            </a:r>
            <a:r>
              <a:rPr lang="en-US" altLang="zh-TW" sz="2800"/>
              <a:t>(D) 75</a:t>
            </a:r>
            <a:r>
              <a:rPr lang="en-US" altLang="zh-TW"/>
              <a:t> </a:t>
            </a:r>
          </a:p>
        </p:txBody>
      </p:sp>
      <p:pic>
        <p:nvPicPr>
          <p:cNvPr id="144387" name="Picture 3" descr="2015-05-26_1106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575050"/>
            <a:ext cx="41148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Rectangle 4"/>
          <p:cNvSpPr>
            <a:spLocks noChangeArrowheads="1"/>
          </p:cNvSpPr>
          <p:nvPr/>
        </p:nvSpPr>
        <p:spPr bwMode="auto">
          <a:xfrm>
            <a:off x="7164388" y="5734050"/>
            <a:ext cx="1382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sz="2400">
                <a:solidFill>
                  <a:srgbClr val="FF0000"/>
                </a:solidFill>
              </a:rPr>
              <a:t>答案：</a:t>
            </a:r>
            <a:r>
              <a:rPr lang="en-US" altLang="zh-TW" sz="2400">
                <a:solidFill>
                  <a:srgbClr val="FF0000"/>
                </a:solidFill>
              </a:rPr>
              <a:t>C</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44388">
                                            <p:txEl>
                                              <p:pRg st="0" end="0"/>
                                            </p:txEl>
                                          </p:spTgt>
                                        </p:tgtEl>
                                        <p:attrNameLst>
                                          <p:attrName>style.visibility</p:attrName>
                                        </p:attrNameLst>
                                      </p:cBhvr>
                                      <p:to>
                                        <p:strVal val="visible"/>
                                      </p:to>
                                    </p:set>
                                    <p:animEffect transition="in" filter="box(in)">
                                      <p:cBhvr>
                                        <p:cTn id="7" dur="500"/>
                                        <p:tgtEl>
                                          <p:spTgt spid="1443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body" idx="1"/>
          </p:nvPr>
        </p:nvSpPr>
        <p:spPr>
          <a:xfrm>
            <a:off x="468313" y="476250"/>
            <a:ext cx="8229600" cy="3673475"/>
          </a:xfrm>
        </p:spPr>
        <p:txBody>
          <a:bodyPr/>
          <a:lstStyle/>
          <a:p>
            <a:r>
              <a:rPr lang="en-US" altLang="zh-TW" sz="2400">
                <a:solidFill>
                  <a:srgbClr val="FF0000"/>
                </a:solidFill>
              </a:rPr>
              <a:t>106</a:t>
            </a:r>
            <a:r>
              <a:rPr lang="zh-TW" altLang="en-US" sz="2400"/>
              <a:t>如右圖所示，在白光的照射下，阿舍所看見圖卡中藍色、紅色、綠色、白色部分的面積分別為</a:t>
            </a:r>
            <a:r>
              <a:rPr lang="en-US" altLang="zh-TW" sz="2400"/>
              <a:t>8 cm</a:t>
            </a:r>
            <a:r>
              <a:rPr lang="en-US" altLang="zh-TW" sz="2400" baseline="30000"/>
              <a:t>2</a:t>
            </a:r>
            <a:r>
              <a:rPr lang="zh-TW" altLang="en-US" sz="2400"/>
              <a:t>、</a:t>
            </a:r>
            <a:r>
              <a:rPr lang="en-US" altLang="zh-TW" sz="2400"/>
              <a:t>4 cm</a:t>
            </a:r>
            <a:r>
              <a:rPr lang="en-US" altLang="zh-TW" sz="2400" baseline="30000"/>
              <a:t>2</a:t>
            </a:r>
            <a:r>
              <a:rPr lang="zh-TW" altLang="en-US" sz="2400"/>
              <a:t>、</a:t>
            </a:r>
            <a:r>
              <a:rPr lang="en-US" altLang="zh-TW" sz="2400"/>
              <a:t>2 cm</a:t>
            </a:r>
            <a:r>
              <a:rPr lang="en-US" altLang="zh-TW" sz="2400" baseline="30000"/>
              <a:t>2</a:t>
            </a:r>
            <a:r>
              <a:rPr lang="zh-TW" altLang="en-US" sz="2400"/>
              <a:t>、</a:t>
            </a:r>
            <a:r>
              <a:rPr lang="en-US" altLang="zh-TW" sz="2400"/>
              <a:t>2 cm</a:t>
            </a:r>
            <a:r>
              <a:rPr lang="en-US" altLang="zh-TW" sz="2400" baseline="30000"/>
              <a:t>2</a:t>
            </a:r>
            <a:r>
              <a:rPr lang="zh-TW" altLang="en-US" sz="2400"/>
              <a:t>。用下列哪一種顏色的光照射圖卡，阿舍最可能看見黑色部分的面積為</a:t>
            </a:r>
            <a:r>
              <a:rPr lang="en-US" altLang="zh-TW" sz="2400"/>
              <a:t>10 cm</a:t>
            </a:r>
            <a:r>
              <a:rPr lang="en-US" altLang="zh-TW" sz="2400" baseline="30000"/>
              <a:t>2</a:t>
            </a:r>
            <a:r>
              <a:rPr lang="zh-TW" altLang="en-US" sz="2400"/>
              <a:t>？</a:t>
            </a:r>
            <a:br>
              <a:rPr lang="zh-TW" altLang="en-US" sz="2400"/>
            </a:br>
            <a:r>
              <a:rPr lang="en-US" altLang="zh-TW" sz="2400"/>
              <a:t>(A)</a:t>
            </a:r>
            <a:r>
              <a:rPr lang="zh-TW" altLang="en-US" sz="2400"/>
              <a:t>紅光　　</a:t>
            </a:r>
            <a:br>
              <a:rPr lang="zh-TW" altLang="en-US" sz="2400"/>
            </a:br>
            <a:r>
              <a:rPr lang="en-US" altLang="zh-TW" sz="2400"/>
              <a:t>(B)</a:t>
            </a:r>
            <a:r>
              <a:rPr lang="zh-TW" altLang="en-US" sz="2400"/>
              <a:t>藍光</a:t>
            </a:r>
            <a:br>
              <a:rPr lang="zh-TW" altLang="en-US" sz="2400"/>
            </a:br>
            <a:r>
              <a:rPr lang="en-US" altLang="zh-TW" sz="2400"/>
              <a:t>(C)</a:t>
            </a:r>
            <a:r>
              <a:rPr lang="zh-TW" altLang="en-US" sz="2400"/>
              <a:t>綠光　　</a:t>
            </a:r>
            <a:br>
              <a:rPr lang="zh-TW" altLang="en-US" sz="2400"/>
            </a:br>
            <a:r>
              <a:rPr lang="en-US" altLang="zh-TW" sz="2400"/>
              <a:t>(D)</a:t>
            </a:r>
            <a:r>
              <a:rPr lang="zh-TW" altLang="en-US" sz="2400"/>
              <a:t>白光</a:t>
            </a:r>
            <a:br>
              <a:rPr lang="zh-TW" altLang="en-US" sz="2400"/>
            </a:br>
            <a:endParaRPr lang="zh-TW" altLang="en-US" sz="2400"/>
          </a:p>
        </p:txBody>
      </p:sp>
      <p:sp>
        <p:nvSpPr>
          <p:cNvPr id="311299" name="Rectangle 3"/>
          <p:cNvSpPr>
            <a:spLocks noChangeArrowheads="1"/>
          </p:cNvSpPr>
          <p:nvPr/>
        </p:nvSpPr>
        <p:spPr bwMode="auto">
          <a:xfrm>
            <a:off x="468313" y="4076700"/>
            <a:ext cx="76327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TW" sz="2400"/>
              <a:t>【</a:t>
            </a:r>
            <a:r>
              <a:rPr lang="zh-TW" altLang="en-US" sz="2400"/>
              <a:t>答案</a:t>
            </a:r>
            <a:r>
              <a:rPr lang="en-US" altLang="zh-TW" sz="2400"/>
              <a:t>】A</a:t>
            </a:r>
            <a:r>
              <a:rPr lang="zh-TW" altLang="en-US" sz="2400"/>
              <a:t>　</a:t>
            </a:r>
          </a:p>
          <a:p>
            <a:r>
              <a:rPr lang="en-US" altLang="zh-TW" sz="2400"/>
              <a:t>【</a:t>
            </a:r>
            <a:r>
              <a:rPr lang="zh-TW" altLang="en-US" sz="2400"/>
              <a:t>解析</a:t>
            </a:r>
            <a:r>
              <a:rPr lang="en-US" altLang="zh-TW" sz="2400"/>
              <a:t>】</a:t>
            </a:r>
            <a:r>
              <a:rPr lang="zh-TW" altLang="en-US" sz="2400"/>
              <a:t>從色光與顏色的關係可知，用紅光照射時紅色和白色部分的面積會呈現紅色，而藍色和綠色部分會吸收紅光，使阿舍看到黑色，其面積大小為</a:t>
            </a:r>
            <a:r>
              <a:rPr lang="en-US" altLang="zh-TW" sz="2400"/>
              <a:t>10 cm2</a:t>
            </a:r>
            <a:r>
              <a:rPr lang="zh-TW" altLang="en-US" sz="2400"/>
              <a:t>，故答案選</a:t>
            </a:r>
            <a:r>
              <a:rPr lang="en-US" altLang="zh-TW" sz="2400"/>
              <a:t>(A)</a:t>
            </a:r>
            <a:r>
              <a:rPr lang="zh-TW" altLang="en-US" sz="2400"/>
              <a:t>。</a:t>
            </a:r>
            <a:r>
              <a:rPr lang="zh-TW" altLang="en-US"/>
              <a:t> </a:t>
            </a:r>
          </a:p>
        </p:txBody>
      </p:sp>
      <p:pic>
        <p:nvPicPr>
          <p:cNvPr id="311300" name="Picture 4" descr="106Y8ML2A0-K-14"/>
          <p:cNvPicPr>
            <a:picLocks noChangeAspect="1" noChangeArrowheads="1"/>
          </p:cNvPicPr>
          <p:nvPr/>
        </p:nvPicPr>
        <p:blipFill>
          <a:blip r:embed="rId2">
            <a:extLst>
              <a:ext uri="{28A0092B-C50C-407E-A947-70E740481C1C}">
                <a14:useLocalDpi xmlns:a14="http://schemas.microsoft.com/office/drawing/2010/main" val="0"/>
              </a:ext>
            </a:extLst>
          </a:blip>
          <a:srcRect l="1758" t="4762" r="879" b="2382"/>
          <a:stretch>
            <a:fillRect/>
          </a:stretch>
        </p:blipFill>
        <p:spPr bwMode="auto">
          <a:xfrm>
            <a:off x="5064125" y="2057400"/>
            <a:ext cx="361156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1299"/>
                                        </p:tgtEl>
                                        <p:attrNameLst>
                                          <p:attrName>style.visibility</p:attrName>
                                        </p:attrNameLst>
                                      </p:cBhvr>
                                      <p:to>
                                        <p:strVal val="visible"/>
                                      </p:to>
                                    </p:set>
                                    <p:animEffect transition="in" filter="box(in)">
                                      <p:cBhvr>
                                        <p:cTn id="7" dur="500"/>
                                        <p:tgtEl>
                                          <p:spTgt spid="311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323849" y="549275"/>
            <a:ext cx="8429625" cy="4388124"/>
          </a:xfrm>
          <a:prstGeom prst="rect">
            <a:avLst/>
          </a:prstGeom>
          <a:noFill/>
          <a:ln w="9525">
            <a:noFill/>
            <a:miter lim="800000"/>
            <a:headEnd/>
            <a:tailEnd/>
          </a:ln>
        </p:spPr>
        <p:txBody>
          <a:bodyPr wrap="square">
            <a:spAutoFit/>
          </a:bodyPr>
          <a:lstStyle/>
          <a:p>
            <a:pPr marL="450850" indent="-450850" algn="just">
              <a:lnSpc>
                <a:spcPct val="110000"/>
              </a:lnSpc>
            </a:pPr>
            <a:r>
              <a:rPr lang="en-US" sz="3200" b="0" dirty="0">
                <a:solidFill>
                  <a:srgbClr val="FF0000"/>
                </a:solidFill>
                <a:latin typeface="+mn-lt"/>
              </a:rPr>
              <a:t>110</a:t>
            </a:r>
            <a:r>
              <a:rPr lang="en-US" sz="3200" b="0" dirty="0">
                <a:latin typeface="+mn-lt"/>
              </a:rPr>
              <a:t>.	</a:t>
            </a:r>
            <a:r>
              <a:rPr lang="zh-TW" altLang="en-US" sz="3200" b="0" dirty="0">
                <a:latin typeface="+mn-lt"/>
              </a:rPr>
              <a:t>以白光照射一張單色圖卡，圖卡反射紅光，吸收其他顏色的光。若改以藍光照射此圖卡，則關於此時圖卡上的色光吸收或反射情形，下列何者最有可能發生？</a:t>
            </a:r>
          </a:p>
          <a:p>
            <a:pPr marL="450850" indent="-450850" algn="just">
              <a:lnSpc>
                <a:spcPct val="110000"/>
              </a:lnSpc>
            </a:pPr>
            <a:r>
              <a:rPr lang="en-US" altLang="zh-TW" sz="3200" b="0" dirty="0">
                <a:latin typeface="+mn-lt"/>
              </a:rPr>
              <a:t>	(A)</a:t>
            </a:r>
            <a:r>
              <a:rPr lang="zh-TW" altLang="en-US" sz="3200" b="0" dirty="0">
                <a:latin typeface="+mn-lt"/>
              </a:rPr>
              <a:t>吸收紅光</a:t>
            </a:r>
          </a:p>
          <a:p>
            <a:pPr marL="450850" indent="-450850" algn="just">
              <a:lnSpc>
                <a:spcPct val="110000"/>
              </a:lnSpc>
            </a:pPr>
            <a:r>
              <a:rPr lang="en-US" altLang="zh-TW" sz="3200" b="0" dirty="0">
                <a:latin typeface="+mn-lt"/>
              </a:rPr>
              <a:t>	(B)</a:t>
            </a:r>
            <a:r>
              <a:rPr lang="zh-TW" altLang="en-US" sz="3200" b="0" dirty="0">
                <a:latin typeface="+mn-lt"/>
              </a:rPr>
              <a:t>吸收藍光</a:t>
            </a:r>
          </a:p>
          <a:p>
            <a:pPr marL="450850" indent="-450850" algn="just">
              <a:lnSpc>
                <a:spcPct val="110000"/>
              </a:lnSpc>
            </a:pPr>
            <a:r>
              <a:rPr lang="en-US" altLang="zh-TW" sz="3200" b="0" dirty="0">
                <a:latin typeface="+mn-lt"/>
              </a:rPr>
              <a:t>	(C)</a:t>
            </a:r>
            <a:r>
              <a:rPr lang="zh-TW" altLang="en-US" sz="3200" b="0" dirty="0">
                <a:latin typeface="+mn-lt"/>
              </a:rPr>
              <a:t>反射綠光</a:t>
            </a:r>
          </a:p>
          <a:p>
            <a:pPr marL="450850" indent="-450850" algn="just">
              <a:lnSpc>
                <a:spcPct val="110000"/>
              </a:lnSpc>
            </a:pPr>
            <a:r>
              <a:rPr lang="en-US" altLang="zh-TW" sz="3200" b="0" dirty="0">
                <a:latin typeface="+mn-lt"/>
              </a:rPr>
              <a:t>	(D)</a:t>
            </a:r>
            <a:r>
              <a:rPr lang="zh-TW" altLang="en-US" sz="3200" b="0" dirty="0">
                <a:latin typeface="+mn-lt"/>
              </a:rPr>
              <a:t>反射藍光</a:t>
            </a:r>
          </a:p>
        </p:txBody>
      </p:sp>
    </p:spTree>
    <p:extLst>
      <p:ext uri="{BB962C8B-B14F-4D97-AF65-F5344CB8AC3E}">
        <p14:creationId xmlns:p14="http://schemas.microsoft.com/office/powerpoint/2010/main" val="8619639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body" idx="1"/>
          </p:nvPr>
        </p:nvSpPr>
        <p:spPr>
          <a:xfrm>
            <a:off x="611188" y="333375"/>
            <a:ext cx="8229600" cy="3671888"/>
          </a:xfrm>
        </p:spPr>
        <p:txBody>
          <a:bodyPr/>
          <a:lstStyle/>
          <a:p>
            <a:pPr>
              <a:lnSpc>
                <a:spcPct val="90000"/>
              </a:lnSpc>
            </a:pPr>
            <a:r>
              <a:rPr lang="en-US" altLang="zh-TW" sz="2400">
                <a:solidFill>
                  <a:srgbClr val="FF0000"/>
                </a:solidFill>
              </a:rPr>
              <a:t>103</a:t>
            </a:r>
            <a:r>
              <a:rPr lang="zh-TW" altLang="en-US" sz="2400">
                <a:solidFill>
                  <a:srgbClr val="FF0000"/>
                </a:solidFill>
              </a:rPr>
              <a:t>特招</a:t>
            </a:r>
          </a:p>
          <a:p>
            <a:pPr>
              <a:lnSpc>
                <a:spcPct val="90000"/>
              </a:lnSpc>
            </a:pPr>
            <a:r>
              <a:rPr lang="zh-TW" altLang="en-US" sz="2400"/>
              <a:t>如附圖所示，凸透鏡的主軸分別與屏幕、燈泡支架交於</a:t>
            </a:r>
            <a:r>
              <a:rPr lang="en-US" altLang="zh-TW" sz="2400"/>
              <a:t>P</a:t>
            </a:r>
            <a:r>
              <a:rPr lang="zh-TW" altLang="en-US" sz="2400"/>
              <a:t>、</a:t>
            </a:r>
            <a:r>
              <a:rPr lang="en-US" altLang="zh-TW" sz="2400"/>
              <a:t>Q</a:t>
            </a:r>
            <a:r>
              <a:rPr lang="zh-TW" altLang="en-US" sz="2400"/>
              <a:t>兩點，一顆發亮的燈泡固定於</a:t>
            </a:r>
            <a:r>
              <a:rPr lang="en-US" altLang="zh-TW" sz="2400"/>
              <a:t>Q</a:t>
            </a:r>
            <a:r>
              <a:rPr lang="zh-TW" altLang="en-US" sz="2400"/>
              <a:t>點上方</a:t>
            </a:r>
            <a:r>
              <a:rPr lang="en-US" altLang="zh-TW" sz="2400"/>
              <a:t>3 cm</a:t>
            </a:r>
            <a:r>
              <a:rPr lang="zh-TW" altLang="en-US" sz="2400"/>
              <a:t>處，移動屏幕使成像清晰後，觀察發現燈泡的像在</a:t>
            </a:r>
            <a:r>
              <a:rPr lang="en-US" altLang="zh-TW" sz="2400"/>
              <a:t>P</a:t>
            </a:r>
            <a:r>
              <a:rPr lang="zh-TW" altLang="en-US" sz="2400"/>
              <a:t>點下方</a:t>
            </a:r>
            <a:r>
              <a:rPr lang="en-US" altLang="zh-TW" sz="2400"/>
              <a:t>5 cm</a:t>
            </a:r>
            <a:r>
              <a:rPr lang="zh-TW" altLang="en-US" sz="2400"/>
              <a:t>處，若欲使屏幕上的成像清晰且與</a:t>
            </a:r>
            <a:r>
              <a:rPr lang="en-US" altLang="zh-TW" sz="2400"/>
              <a:t>P</a:t>
            </a:r>
            <a:r>
              <a:rPr lang="zh-TW" altLang="en-US" sz="2400"/>
              <a:t>點的距離小於</a:t>
            </a:r>
            <a:r>
              <a:rPr lang="en-US" altLang="zh-TW" sz="2400"/>
              <a:t>3 cm</a:t>
            </a:r>
            <a:r>
              <a:rPr lang="zh-TW" altLang="en-US" sz="2400"/>
              <a:t>，在固定凸透鏡的情形下，應如何移動燈泡及屏幕？ </a:t>
            </a:r>
            <a:r>
              <a:rPr lang="en-US" altLang="zh-TW" sz="2400"/>
              <a:t>(A)</a:t>
            </a:r>
            <a:r>
              <a:rPr lang="zh-TW" altLang="en-US" sz="2400"/>
              <a:t>燈泡遠離透鏡，屏幕遠離透鏡　</a:t>
            </a:r>
            <a:r>
              <a:rPr lang="en-US" altLang="zh-TW" sz="2400"/>
              <a:t>(B)</a:t>
            </a:r>
            <a:r>
              <a:rPr lang="zh-TW" altLang="en-US" sz="2400"/>
              <a:t>燈泡遠離透鏡，屏幕靠近透鏡 </a:t>
            </a:r>
            <a:r>
              <a:rPr lang="en-US" altLang="zh-TW" sz="2400"/>
              <a:t>(C)</a:t>
            </a:r>
            <a:r>
              <a:rPr lang="zh-TW" altLang="en-US" sz="2400"/>
              <a:t>燈泡靠近透鏡，屏幕遠離透鏡　</a:t>
            </a:r>
            <a:r>
              <a:rPr lang="en-US" altLang="zh-TW" sz="2400"/>
              <a:t>(D)</a:t>
            </a:r>
            <a:r>
              <a:rPr lang="zh-TW" altLang="en-US" sz="2400"/>
              <a:t>燈泡靠近透鏡，屏幕靠近透鏡 </a:t>
            </a:r>
          </a:p>
        </p:txBody>
      </p:sp>
      <p:pic>
        <p:nvPicPr>
          <p:cNvPr id="146435" name="Picture 3" descr="Y8F39A0-K-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933825"/>
            <a:ext cx="69850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Rectangle 4"/>
          <p:cNvSpPr>
            <a:spLocks noChangeArrowheads="1"/>
          </p:cNvSpPr>
          <p:nvPr/>
        </p:nvSpPr>
        <p:spPr bwMode="auto">
          <a:xfrm>
            <a:off x="7667625" y="6021388"/>
            <a:ext cx="108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B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 calcmode="lin" valueType="num">
                                      <p:cBhvr additive="base">
                                        <p:cTn id="7" dur="500" fill="hold"/>
                                        <p:tgtEl>
                                          <p:spTgt spid="1464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643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nchor="t"/>
          <a:lstStyle/>
          <a:p>
            <a:pPr algn="l"/>
            <a:r>
              <a:rPr lang="en-US" altLang="zh-TW" sz="2800">
                <a:solidFill>
                  <a:srgbClr val="FF0000"/>
                </a:solidFill>
              </a:rPr>
              <a:t>105</a:t>
            </a:r>
            <a:r>
              <a:rPr lang="zh-TW" altLang="en-US" sz="2400"/>
              <a:t>智新設計實驗來模擬近視眼及其矯正後的情形，其步驟如附圖所示：（此實驗設計有一個錯誤）</a:t>
            </a:r>
            <a:r>
              <a:rPr lang="zh-TW" altLang="en-US" sz="4000"/>
              <a:t> </a:t>
            </a:r>
          </a:p>
        </p:txBody>
      </p:sp>
      <p:pic>
        <p:nvPicPr>
          <p:cNvPr id="145411" name="Picture 3" descr="Y8ML7A0-K-2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0825" y="1581150"/>
            <a:ext cx="8642350" cy="4872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5412" name="Text Box 4"/>
          <p:cNvSpPr txBox="1">
            <a:spLocks noChangeArrowheads="1"/>
          </p:cNvSpPr>
          <p:nvPr/>
        </p:nvSpPr>
        <p:spPr bwMode="auto">
          <a:xfrm>
            <a:off x="900113" y="5392738"/>
            <a:ext cx="7343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TW" altLang="zh-TW"/>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Rectangle 3"/>
          <p:cNvSpPr>
            <a:spLocks noGrp="1" noChangeArrowheads="1"/>
          </p:cNvSpPr>
          <p:nvPr>
            <p:ph type="body" idx="1"/>
          </p:nvPr>
        </p:nvSpPr>
        <p:spPr>
          <a:xfrm>
            <a:off x="468313" y="333375"/>
            <a:ext cx="8229600" cy="4525963"/>
          </a:xfrm>
        </p:spPr>
        <p:txBody>
          <a:bodyPr/>
          <a:lstStyle/>
          <a:p>
            <a:pPr>
              <a:lnSpc>
                <a:spcPct val="90000"/>
              </a:lnSpc>
            </a:pPr>
            <a:r>
              <a:rPr lang="zh-TW" altLang="en-US">
                <a:latin typeface="標楷體" pitchFamily="65" charset="-120"/>
                <a:ea typeface="標楷體" pitchFamily="65" charset="-120"/>
              </a:rPr>
              <a:t>關於修正此錯誤的方式，下列何者最適當？</a:t>
            </a:r>
            <a:br>
              <a:rPr lang="zh-TW" altLang="en-US">
                <a:latin typeface="標楷體" pitchFamily="65" charset="-120"/>
                <a:ea typeface="標楷體" pitchFamily="65" charset="-120"/>
              </a:rPr>
            </a:br>
            <a:r>
              <a:rPr lang="en-US" altLang="zh-TW">
                <a:latin typeface="標楷體" pitchFamily="65" charset="-120"/>
                <a:ea typeface="標楷體" pitchFamily="65" charset="-120"/>
              </a:rPr>
              <a:t>(A)</a:t>
            </a:r>
            <a:r>
              <a:rPr lang="zh-TW" altLang="en-US">
                <a:latin typeface="標楷體" pitchFamily="65" charset="-120"/>
                <a:ea typeface="標楷體" pitchFamily="65" charset="-120"/>
              </a:rPr>
              <a:t>將實驗中的凹透鏡乙改為焦距較甲短的凸透鏡</a:t>
            </a:r>
            <a:br>
              <a:rPr lang="zh-TW" altLang="en-US">
                <a:latin typeface="標楷體" pitchFamily="65" charset="-120"/>
                <a:ea typeface="標楷體" pitchFamily="65" charset="-120"/>
              </a:rPr>
            </a:br>
            <a:r>
              <a:rPr lang="en-US" altLang="zh-TW">
                <a:latin typeface="標楷體" pitchFamily="65" charset="-120"/>
                <a:ea typeface="標楷體" pitchFamily="65" charset="-120"/>
              </a:rPr>
              <a:t>(B)</a:t>
            </a:r>
            <a:r>
              <a:rPr lang="zh-TW" altLang="en-US">
                <a:latin typeface="標楷體" pitchFamily="65" charset="-120"/>
                <a:ea typeface="標楷體" pitchFamily="65" charset="-120"/>
              </a:rPr>
              <a:t>將實驗中的凹透鏡乙改為焦距較甲長的凸透鏡</a:t>
            </a:r>
            <a:br>
              <a:rPr lang="zh-TW" altLang="en-US">
                <a:latin typeface="標楷體" pitchFamily="65" charset="-120"/>
                <a:ea typeface="標楷體" pitchFamily="65" charset="-120"/>
              </a:rPr>
            </a:br>
            <a:r>
              <a:rPr lang="en-US" altLang="zh-TW">
                <a:latin typeface="標楷體" pitchFamily="65" charset="-120"/>
                <a:ea typeface="標楷體" pitchFamily="65" charset="-120"/>
              </a:rPr>
              <a:t>(C)</a:t>
            </a:r>
            <a:r>
              <a:rPr lang="zh-TW" altLang="en-US">
                <a:latin typeface="標楷體" pitchFamily="65" charset="-120"/>
                <a:ea typeface="標楷體" pitchFamily="65" charset="-120"/>
              </a:rPr>
              <a:t>將實驗中的凹透鏡丙改為適當焦距的凸透鏡</a:t>
            </a:r>
            <a:br>
              <a:rPr lang="zh-TW" altLang="en-US">
                <a:latin typeface="標楷體" pitchFamily="65" charset="-120"/>
                <a:ea typeface="標楷體" pitchFamily="65" charset="-120"/>
              </a:rPr>
            </a:br>
            <a:r>
              <a:rPr lang="en-US" altLang="zh-TW">
                <a:latin typeface="標楷體" pitchFamily="65" charset="-120"/>
                <a:ea typeface="標楷體" pitchFamily="65" charset="-120"/>
              </a:rPr>
              <a:t>(D)</a:t>
            </a:r>
            <a:r>
              <a:rPr lang="zh-TW" altLang="en-US">
                <a:latin typeface="標楷體" pitchFamily="65" charset="-120"/>
                <a:ea typeface="標楷體" pitchFamily="65" charset="-120"/>
              </a:rPr>
              <a:t>將步驟</a:t>
            </a:r>
            <a:r>
              <a:rPr lang="en-US" altLang="zh-TW">
                <a:latin typeface="標楷體" pitchFamily="65" charset="-120"/>
                <a:ea typeface="標楷體" pitchFamily="65" charset="-120"/>
              </a:rPr>
              <a:t>3</a:t>
            </a:r>
            <a:r>
              <a:rPr lang="zh-TW" altLang="en-US">
                <a:latin typeface="標楷體" pitchFamily="65" charset="-120"/>
                <a:ea typeface="標楷體" pitchFamily="65" charset="-120"/>
              </a:rPr>
              <a:t>中的凹透鏡丙改放置在凹透鏡乙與屏幕之間</a:t>
            </a:r>
          </a:p>
        </p:txBody>
      </p:sp>
      <p:sp>
        <p:nvSpPr>
          <p:cNvPr id="285700" name="Text Box 4"/>
          <p:cNvSpPr txBox="1">
            <a:spLocks noChangeArrowheads="1"/>
          </p:cNvSpPr>
          <p:nvPr/>
        </p:nvSpPr>
        <p:spPr bwMode="auto">
          <a:xfrm>
            <a:off x="5580063" y="5229225"/>
            <a:ext cx="2520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3200">
                <a:solidFill>
                  <a:srgbClr val="FF0000"/>
                </a:solidFill>
              </a:rPr>
              <a:t>答案：</a:t>
            </a:r>
            <a:r>
              <a:rPr lang="en-US" altLang="zh-TW" sz="3200">
                <a:solidFill>
                  <a:srgbClr val="FF0000"/>
                </a:solidFill>
              </a:rPr>
              <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85700">
                                            <p:txEl>
                                              <p:pRg st="0" end="0"/>
                                            </p:txEl>
                                          </p:spTgt>
                                        </p:tgtEl>
                                        <p:attrNameLst>
                                          <p:attrName>style.visibility</p:attrName>
                                        </p:attrNameLst>
                                      </p:cBhvr>
                                      <p:to>
                                        <p:strVal val="visible"/>
                                      </p:to>
                                    </p:set>
                                    <p:animEffect transition="in" filter="box(in)">
                                      <p:cBhvr>
                                        <p:cTn id="7" dur="500"/>
                                        <p:tgtEl>
                                          <p:spTgt spid="2857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endParaRPr lang="zh-TW" altLang="zh-TW"/>
          </a:p>
        </p:txBody>
      </p:sp>
      <p:sp>
        <p:nvSpPr>
          <p:cNvPr id="330755" name="Rectangle 3"/>
          <p:cNvSpPr>
            <a:spLocks noGrp="1" noChangeArrowheads="1"/>
          </p:cNvSpPr>
          <p:nvPr>
            <p:ph type="body" idx="1"/>
          </p:nvPr>
        </p:nvSpPr>
        <p:spPr/>
        <p:txBody>
          <a:bodyPr/>
          <a:lstStyle/>
          <a:p>
            <a:r>
              <a:rPr lang="en-US" altLang="zh-TW" dirty="0">
                <a:latin typeface="華康粗黑體" pitchFamily="49" charset="-120"/>
                <a:ea typeface="華康粗黑體" pitchFamily="49" charset="-120"/>
              </a:rPr>
              <a:t>103</a:t>
            </a:r>
          </a:p>
          <a:p>
            <a:r>
              <a:rPr lang="en-US" altLang="zh-TW" dirty="0">
                <a:latin typeface="華康粗黑體" pitchFamily="49" charset="-120"/>
                <a:ea typeface="華康粗黑體" pitchFamily="49" charset="-120"/>
              </a:rPr>
              <a:t>105</a:t>
            </a:r>
          </a:p>
          <a:p>
            <a:r>
              <a:rPr lang="zh-TW" altLang="en-US" dirty="0">
                <a:latin typeface="華康粗黑體" pitchFamily="49" charset="-120"/>
                <a:ea typeface="華康粗黑體" pitchFamily="49" charset="-120"/>
              </a:rPr>
              <a:t>都考了</a:t>
            </a:r>
          </a:p>
          <a:p>
            <a:r>
              <a:rPr lang="zh-TW" altLang="en-US" dirty="0">
                <a:latin typeface="華康粗黑體" pitchFamily="49" charset="-120"/>
                <a:ea typeface="華康粗黑體" pitchFamily="49" charset="-120"/>
              </a:rPr>
              <a:t>那</a:t>
            </a:r>
            <a:r>
              <a:rPr lang="en-US" altLang="zh-TW" dirty="0">
                <a:latin typeface="華康粗黑體" pitchFamily="49" charset="-120"/>
                <a:ea typeface="華康粗黑體" pitchFamily="49" charset="-120"/>
              </a:rPr>
              <a:t>107</a:t>
            </a:r>
            <a:r>
              <a:rPr lang="zh-TW" altLang="en-US" dirty="0">
                <a:latin typeface="華康粗黑體" pitchFamily="49" charset="-120"/>
                <a:ea typeface="華康粗黑體" pitchFamily="49" charset="-120"/>
              </a:rPr>
              <a:t>呢</a:t>
            </a:r>
            <a:endParaRPr lang="en-US" altLang="zh-TW" dirty="0">
              <a:latin typeface="華康粗黑體" pitchFamily="49" charset="-120"/>
              <a:ea typeface="華康粗黑體" pitchFamily="49" charset="-120"/>
            </a:endParaRPr>
          </a:p>
          <a:p>
            <a:r>
              <a:rPr lang="en-US" altLang="zh-TW" dirty="0">
                <a:latin typeface="華康粗黑體" pitchFamily="49" charset="-120"/>
                <a:ea typeface="華康粗黑體" pitchFamily="49" charset="-120"/>
              </a:rPr>
              <a:t>109</a:t>
            </a:r>
            <a:r>
              <a:rPr lang="zh-TW" altLang="en-US" dirty="0">
                <a:latin typeface="華康粗黑體" pitchFamily="49" charset="-120"/>
                <a:ea typeface="華康粗黑體" pitchFamily="49" charset="-120"/>
              </a:rPr>
              <a:t>呢</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476672"/>
            <a:ext cx="7772400" cy="30963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kern="100">
                <a:solidFill>
                  <a:srgbClr val="FF0000"/>
                </a:solidFill>
                <a:latin typeface="華康中黑體" panose="020B0509000000000000" pitchFamily="49" charset="-120"/>
                <a:ea typeface="華康中黑體" panose="020B0509000000000000" pitchFamily="49" charset="-120"/>
                <a:cs typeface="Times New Roman"/>
              </a:rPr>
              <a:t>107</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附圖為小芸作凸透鏡成像觀察的實驗裝置圖，凸透鏡的焦距為</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10 cm</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。她將原本擺放在甲區的蠟燭，移至丙區的位置，若她想觀察移動位置後蠟燭所成的像，則以下列哪一個方式進行最可能達成目的？</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a:r>
            <a:b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b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(A)</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將紙屏移動至丁區，找尋蠟燭所成的像</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(B)</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將紙屏移動至己區，找尋蠟燭所成的像</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(C)</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將紙屏移動至甲區或乙區，找尋蠟燭所成的像</a:t>
            </a:r>
            <a:r>
              <a:rPr kumimoji="0" lang="en-US" altLang="zh-TW" sz="2400" kern="100">
                <a:solidFill>
                  <a:srgbClr val="000000"/>
                </a:solidFill>
                <a:latin typeface="華康中黑體" panose="020B0509000000000000" pitchFamily="49" charset="-120"/>
                <a:ea typeface="華康中黑體" panose="020B0509000000000000" pitchFamily="49" charset="-120"/>
                <a:cs typeface="Times New Roman"/>
              </a:rPr>
              <a:t> (D)</a:t>
            </a:r>
            <a:r>
              <a:rPr kumimoji="0" lang="zh-TW" altLang="zh-TW" sz="2400" kern="100">
                <a:solidFill>
                  <a:srgbClr val="000000"/>
                </a:solidFill>
                <a:latin typeface="華康中黑體" panose="020B0509000000000000" pitchFamily="49" charset="-120"/>
                <a:ea typeface="華康中黑體" panose="020B0509000000000000" pitchFamily="49" charset="-120"/>
                <a:cs typeface="Times New Roman"/>
              </a:rPr>
              <a:t>移除紙屏，由丁區、戊區或己區以眼睛透過透鏡觀察蠟燭所成的像</a:t>
            </a: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3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924300"/>
            <a:ext cx="5256584" cy="2313012"/>
          </a:xfrm>
          <a:prstGeom prst="rect">
            <a:avLst/>
          </a:prstGeom>
          <a:noFill/>
          <a:ln>
            <a:noFill/>
          </a:ln>
        </p:spPr>
      </p:pic>
      <p:sp>
        <p:nvSpPr>
          <p:cNvPr id="4" name="矩形 3"/>
          <p:cNvSpPr/>
          <p:nvPr/>
        </p:nvSpPr>
        <p:spPr>
          <a:xfrm>
            <a:off x="6084168" y="3284984"/>
            <a:ext cx="2646040" cy="3046988"/>
          </a:xfrm>
          <a:prstGeom prst="rect">
            <a:avLst/>
          </a:prstGeom>
        </p:spPr>
        <p:txBody>
          <a:bodyPr wrap="square">
            <a:spAutoFit/>
          </a:bodyPr>
          <a:lstStyle/>
          <a:p>
            <a:pPr fontAlgn="auto">
              <a:spcBef>
                <a:spcPts val="0"/>
              </a:spcBef>
              <a:spcAft>
                <a:spcPts val="0"/>
              </a:spcAft>
            </a:pPr>
            <a:r>
              <a:rPr kumimoji="0" lang="zh-TW" altLang="zh-TW" sz="2400" kern="100" dirty="0">
                <a:solidFill>
                  <a:srgbClr val="FF0000"/>
                </a:solidFill>
                <a:latin typeface="Calibri"/>
                <a:ea typeface="標楷體"/>
                <a:cs typeface="Times New Roman"/>
              </a:rPr>
              <a:t>答案：</a:t>
            </a:r>
            <a:r>
              <a:rPr kumimoji="0" lang="en-US" altLang="zh-TW" sz="2400" kern="100" dirty="0">
                <a:solidFill>
                  <a:srgbClr val="FF0000"/>
                </a:solidFill>
                <a:latin typeface="Calibri"/>
                <a:ea typeface="新細明體"/>
                <a:cs typeface="Times New Roman"/>
              </a:rPr>
              <a:t>(D)</a:t>
            </a:r>
            <a:endParaRPr kumimoji="0" lang="zh-TW" altLang="zh-TW" sz="2400" kern="100" dirty="0">
              <a:solidFill>
                <a:prstClr val="black"/>
              </a:solidFill>
              <a:latin typeface="Calibri"/>
              <a:ea typeface="新細明體"/>
              <a:cs typeface="Times New Roman"/>
            </a:endParaRPr>
          </a:p>
          <a:p>
            <a:pPr fontAlgn="auto">
              <a:spcBef>
                <a:spcPts val="0"/>
              </a:spcBef>
              <a:spcAft>
                <a:spcPts val="0"/>
              </a:spcAft>
            </a:pPr>
            <a:r>
              <a:rPr kumimoji="0" lang="zh-TW" altLang="zh-TW" sz="2400" kern="100" dirty="0">
                <a:solidFill>
                  <a:srgbClr val="0000FF"/>
                </a:solidFill>
                <a:latin typeface="Calibri"/>
                <a:ea typeface="標楷體"/>
                <a:cs typeface="Times New Roman"/>
              </a:rPr>
              <a:t>解析：</a:t>
            </a:r>
            <a:r>
              <a:rPr kumimoji="0" lang="zh-TW" altLang="zh-TW" sz="2400" kern="100" dirty="0">
                <a:solidFill>
                  <a:srgbClr val="0000FF"/>
                </a:solidFill>
                <a:latin typeface="Calibri"/>
                <a:ea typeface="新細明體"/>
                <a:cs typeface="Times New Roman"/>
              </a:rPr>
              <a:t>蠟燭移至焦距內，成像會在蠟燭的同側形成虛像（不能在紙屏成像），故移除紙屏，用眼睛直接觀察成像。選</a:t>
            </a:r>
            <a:r>
              <a:rPr kumimoji="0" lang="en-US" altLang="zh-TW" sz="2400" kern="100" dirty="0">
                <a:solidFill>
                  <a:srgbClr val="0000FF"/>
                </a:solidFill>
                <a:latin typeface="Calibri"/>
                <a:ea typeface="新細明體"/>
                <a:cs typeface="Times New Roman"/>
              </a:rPr>
              <a:t>(D)</a:t>
            </a:r>
            <a:endParaRPr kumimoji="0" lang="zh-TW" altLang="en-US" sz="2400" dirty="0">
              <a:solidFill>
                <a:prstClr val="black"/>
              </a:solidFill>
              <a:latin typeface="Calibri"/>
              <a:ea typeface="新細明體"/>
            </a:endParaRPr>
          </a:p>
        </p:txBody>
      </p:sp>
    </p:spTree>
    <p:extLst>
      <p:ext uri="{BB962C8B-B14F-4D97-AF65-F5344CB8AC3E}">
        <p14:creationId xmlns:p14="http://schemas.microsoft.com/office/powerpoint/2010/main" val="227542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323849" y="364219"/>
            <a:ext cx="8429625" cy="4929811"/>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FF0000"/>
                </a:solidFill>
                <a:latin typeface="Times New Roman"/>
                <a:ea typeface="標楷體" pitchFamily="65" charset="-120"/>
              </a:rPr>
              <a:t>109</a:t>
            </a:r>
            <a:r>
              <a:rPr lang="en-US" altLang="zh-TW" sz="3200" dirty="0">
                <a:solidFill>
                  <a:srgbClr val="000000"/>
                </a:solidFill>
                <a:latin typeface="Times New Roman"/>
                <a:ea typeface="標楷體" pitchFamily="65" charset="-120"/>
              </a:rPr>
              <a:t>.	42</a:t>
            </a:r>
            <a:r>
              <a:rPr lang="zh-TW" altLang="en-US" sz="3200" u="sng" dirty="0">
                <a:solidFill>
                  <a:srgbClr val="000000"/>
                </a:solidFill>
                <a:latin typeface="Times New Roman"/>
                <a:ea typeface="標楷體" pitchFamily="65" charset="-120"/>
              </a:rPr>
              <a:t>小華</a:t>
            </a:r>
            <a:r>
              <a:rPr lang="zh-TW" altLang="en-US" sz="3200" dirty="0">
                <a:solidFill>
                  <a:srgbClr val="000000"/>
                </a:solidFill>
                <a:latin typeface="Times New Roman"/>
                <a:ea typeface="標楷體" pitchFamily="65" charset="-120"/>
              </a:rPr>
              <a:t>從凸透鏡與凹透鏡中任意選擇一個透鏡，利用選擇的透鏡進行透鏡成像實驗，將蠟燭放在距離透鏡左側</a:t>
            </a:r>
            <a:r>
              <a:rPr lang="en-US" altLang="zh-TW" sz="3200" dirty="0" err="1">
                <a:solidFill>
                  <a:srgbClr val="000000"/>
                </a:solidFill>
                <a:latin typeface="Times New Roman"/>
                <a:ea typeface="標楷體" pitchFamily="65" charset="-120"/>
              </a:rPr>
              <a:t>6cm</a:t>
            </a:r>
            <a:r>
              <a:rPr lang="zh-TW" altLang="en-US" sz="3200" dirty="0">
                <a:solidFill>
                  <a:srgbClr val="000000"/>
                </a:solidFill>
                <a:latin typeface="Times New Roman"/>
                <a:ea typeface="標楷體" pitchFamily="65" charset="-120"/>
              </a:rPr>
              <a:t>處，如圖</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三十</a:t>
            </a:r>
            <a:r>
              <a:rPr lang="en-US" altLang="zh-TW" sz="3200" dirty="0">
                <a:solidFill>
                  <a:srgbClr val="000000"/>
                </a:solidFill>
                <a:latin typeface="Times New Roman"/>
                <a:ea typeface="標楷體" pitchFamily="65" charset="-120"/>
              </a:rPr>
              <a:t>)</a:t>
            </a:r>
            <a:r>
              <a:rPr lang="zh-TW" altLang="en-US" sz="3200" dirty="0">
                <a:solidFill>
                  <a:srgbClr val="000000"/>
                </a:solidFill>
                <a:latin typeface="Times New Roman"/>
                <a:ea typeface="標楷體" pitchFamily="65" charset="-120"/>
              </a:rPr>
              <a:t>所示，他無論如何調整紙屏的位置，都無法清晰成像於紙屏上，改以眼睛由紙屏端經透鏡望向蠟燭，觀察到正立縮小的蠟燭像。若仍使用此透鏡，且將蠟燭移動至距離透鏡左側</a:t>
            </a:r>
            <a:r>
              <a:rPr lang="en-US" altLang="zh-TW" sz="3200" dirty="0" err="1">
                <a:solidFill>
                  <a:srgbClr val="000000"/>
                </a:solidFill>
                <a:latin typeface="Times New Roman"/>
                <a:ea typeface="標楷體" pitchFamily="65" charset="-120"/>
              </a:rPr>
              <a:t>13cm</a:t>
            </a:r>
            <a:r>
              <a:rPr lang="zh-TW" altLang="en-US" sz="3200" dirty="0">
                <a:solidFill>
                  <a:srgbClr val="000000"/>
                </a:solidFill>
                <a:latin typeface="Times New Roman"/>
                <a:ea typeface="標楷體" pitchFamily="65" charset="-120"/>
              </a:rPr>
              <a:t>處，則此時所觀察到的蠟燭像其性質應屬於下列何者？</a:t>
            </a:r>
          </a:p>
        </p:txBody>
      </p:sp>
    </p:spTree>
    <p:extLst>
      <p:ext uri="{BB962C8B-B14F-4D97-AF65-F5344CB8AC3E}">
        <p14:creationId xmlns:p14="http://schemas.microsoft.com/office/powerpoint/2010/main" val="14788741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859971" y="3364326"/>
            <a:ext cx="7893503" cy="2259080"/>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a:solidFill>
                  <a:srgbClr val="000000"/>
                </a:solidFill>
                <a:latin typeface="Times New Roman"/>
                <a:ea typeface="標楷體" pitchFamily="65" charset="-120"/>
              </a:rPr>
              <a:t>(A)</a:t>
            </a:r>
            <a:r>
              <a:rPr lang="zh-TW" altLang="en-US" sz="3200">
                <a:solidFill>
                  <a:srgbClr val="000000"/>
                </a:solidFill>
                <a:latin typeface="Times New Roman"/>
                <a:ea typeface="標楷體" pitchFamily="65" charset="-120"/>
              </a:rPr>
              <a:t>正立縮小的像 </a:t>
            </a:r>
            <a:endParaRPr lang="en-US" altLang="zh-TW" sz="3200">
              <a:solidFill>
                <a:srgbClr val="000000"/>
              </a:solidFill>
              <a:latin typeface="Times New Roman"/>
              <a:ea typeface="標楷體" pitchFamily="65" charset="-120"/>
            </a:endParaRPr>
          </a:p>
          <a:p>
            <a:pPr marL="541338" indent="-541338" algn="just">
              <a:lnSpc>
                <a:spcPct val="110000"/>
              </a:lnSpc>
            </a:pPr>
            <a:r>
              <a:rPr lang="en-US" altLang="zh-TW" sz="3200">
                <a:solidFill>
                  <a:srgbClr val="000000"/>
                </a:solidFill>
                <a:latin typeface="Times New Roman"/>
                <a:ea typeface="標楷體" pitchFamily="65" charset="-120"/>
              </a:rPr>
              <a:t>(B)</a:t>
            </a:r>
            <a:r>
              <a:rPr lang="zh-TW" altLang="en-US" sz="3200">
                <a:solidFill>
                  <a:srgbClr val="000000"/>
                </a:solidFill>
                <a:latin typeface="Times New Roman"/>
                <a:ea typeface="標楷體" pitchFamily="65" charset="-120"/>
              </a:rPr>
              <a:t>正立放大的像</a:t>
            </a:r>
          </a:p>
          <a:p>
            <a:pPr marL="541338" indent="-541338" algn="just">
              <a:lnSpc>
                <a:spcPct val="110000"/>
              </a:lnSpc>
            </a:pPr>
            <a:r>
              <a:rPr lang="en-US" altLang="zh-TW" sz="3200">
                <a:solidFill>
                  <a:srgbClr val="000000"/>
                </a:solidFill>
                <a:latin typeface="Times New Roman"/>
                <a:ea typeface="標楷體" pitchFamily="65" charset="-120"/>
              </a:rPr>
              <a:t>(C)</a:t>
            </a:r>
            <a:r>
              <a:rPr lang="zh-TW" altLang="en-US" sz="3200">
                <a:solidFill>
                  <a:srgbClr val="000000"/>
                </a:solidFill>
                <a:latin typeface="Times New Roman"/>
                <a:ea typeface="標楷體" pitchFamily="65" charset="-120"/>
              </a:rPr>
              <a:t>倒立縮小的像 </a:t>
            </a:r>
            <a:endParaRPr lang="en-US" altLang="zh-TW" sz="3200">
              <a:solidFill>
                <a:srgbClr val="000000"/>
              </a:solidFill>
              <a:latin typeface="Times New Roman"/>
              <a:ea typeface="標楷體" pitchFamily="65" charset="-120"/>
            </a:endParaRPr>
          </a:p>
          <a:p>
            <a:pPr marL="541338" indent="-541338" algn="just">
              <a:lnSpc>
                <a:spcPct val="110000"/>
              </a:lnSpc>
            </a:pPr>
            <a:r>
              <a:rPr lang="en-US" altLang="zh-TW" sz="3200">
                <a:solidFill>
                  <a:srgbClr val="000000"/>
                </a:solidFill>
                <a:latin typeface="Times New Roman"/>
                <a:ea typeface="標楷體" pitchFamily="65" charset="-120"/>
              </a:rPr>
              <a:t>(D)</a:t>
            </a:r>
            <a:r>
              <a:rPr lang="zh-TW" altLang="en-US" sz="3200">
                <a:solidFill>
                  <a:srgbClr val="000000"/>
                </a:solidFill>
                <a:latin typeface="Times New Roman"/>
                <a:ea typeface="標楷體" pitchFamily="65" charset="-120"/>
              </a:rPr>
              <a:t>倒立放大的像</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8257" y="981857"/>
            <a:ext cx="3367138" cy="1796144"/>
          </a:xfrm>
          <a:prstGeom prst="rect">
            <a:avLst/>
          </a:prstGeom>
        </p:spPr>
      </p:pic>
      <p:sp>
        <p:nvSpPr>
          <p:cNvPr id="5" name="矩形 4"/>
          <p:cNvSpPr/>
          <p:nvPr/>
        </p:nvSpPr>
        <p:spPr>
          <a:xfrm>
            <a:off x="3636364" y="2841106"/>
            <a:ext cx="1950923" cy="523220"/>
          </a:xfrm>
          <a:prstGeom prst="rect">
            <a:avLst/>
          </a:prstGeom>
        </p:spPr>
        <p:txBody>
          <a:bodyPr wrap="square">
            <a:spAutoFit/>
          </a:bodyPr>
          <a:lstStyle/>
          <a:p>
            <a:pPr algn="ctr"/>
            <a:r>
              <a:rPr lang="zh-TW" altLang="en-US" sz="2800">
                <a:solidFill>
                  <a:srgbClr val="000000"/>
                </a:solidFill>
                <a:ea typeface="標楷體" pitchFamily="65" charset="-120"/>
              </a:rPr>
              <a:t>圖</a:t>
            </a:r>
            <a:r>
              <a:rPr lang="en-US" altLang="zh-TW" sz="2800">
                <a:solidFill>
                  <a:srgbClr val="000000"/>
                </a:solidFill>
                <a:ea typeface="標楷體" pitchFamily="65" charset="-120"/>
              </a:rPr>
              <a:t>(</a:t>
            </a:r>
            <a:r>
              <a:rPr lang="zh-TW" altLang="en-US" sz="2800">
                <a:solidFill>
                  <a:srgbClr val="000000"/>
                </a:solidFill>
                <a:ea typeface="標楷體" pitchFamily="65" charset="-120"/>
              </a:rPr>
              <a:t>三十</a:t>
            </a:r>
            <a:r>
              <a:rPr lang="en-US" altLang="zh-TW" sz="2800">
                <a:solidFill>
                  <a:srgbClr val="000000"/>
                </a:solidFill>
                <a:ea typeface="標楷體" pitchFamily="65" charset="-120"/>
              </a:rPr>
              <a:t>)</a:t>
            </a:r>
            <a:endParaRPr lang="zh-TW" altLang="en-US" sz="2800">
              <a:solidFill>
                <a:srgbClr val="000000"/>
              </a:solidFill>
              <a:latin typeface="Times New Roman"/>
              <a:ea typeface="標楷體" pitchFamily="65" charset="-120"/>
            </a:endParaRPr>
          </a:p>
        </p:txBody>
      </p:sp>
      <p:sp>
        <p:nvSpPr>
          <p:cNvPr id="6" name="矩形 5"/>
          <p:cNvSpPr/>
          <p:nvPr/>
        </p:nvSpPr>
        <p:spPr>
          <a:xfrm>
            <a:off x="3415076" y="173012"/>
            <a:ext cx="615553" cy="816428"/>
          </a:xfrm>
          <a:prstGeom prst="rect">
            <a:avLst/>
          </a:prstGeom>
        </p:spPr>
        <p:txBody>
          <a:bodyPr vert="eaVert" wrap="square">
            <a:spAutoFit/>
          </a:bodyPr>
          <a:lstStyle/>
          <a:p>
            <a:pPr algn="r"/>
            <a:r>
              <a:rPr lang="zh-TW" altLang="en-US" sz="2800">
                <a:solidFill>
                  <a:srgbClr val="000000"/>
                </a:solidFill>
                <a:ea typeface="標楷體" pitchFamily="65" charset="-120"/>
              </a:rPr>
              <a:t>蠟燭</a:t>
            </a:r>
            <a:endParaRPr lang="zh-TW" altLang="en-US" sz="2800">
              <a:solidFill>
                <a:srgbClr val="000000"/>
              </a:solidFill>
              <a:latin typeface="Times New Roman"/>
              <a:ea typeface="標楷體" pitchFamily="65" charset="-120"/>
            </a:endParaRPr>
          </a:p>
        </p:txBody>
      </p:sp>
      <p:sp>
        <p:nvSpPr>
          <p:cNvPr id="7" name="矩形 6"/>
          <p:cNvSpPr/>
          <p:nvPr/>
        </p:nvSpPr>
        <p:spPr>
          <a:xfrm>
            <a:off x="3570539" y="2365824"/>
            <a:ext cx="1073944" cy="523220"/>
          </a:xfrm>
          <a:prstGeom prst="rect">
            <a:avLst/>
          </a:prstGeom>
        </p:spPr>
        <p:txBody>
          <a:bodyPr wrap="square">
            <a:spAutoFit/>
          </a:bodyPr>
          <a:lstStyle/>
          <a:p>
            <a:pPr algn="ctr"/>
            <a:r>
              <a:rPr lang="en-US" altLang="zh-TW" sz="2800">
                <a:solidFill>
                  <a:srgbClr val="000000"/>
                </a:solidFill>
                <a:latin typeface="Times New Roman"/>
                <a:ea typeface="標楷體" pitchFamily="65" charset="-120"/>
              </a:rPr>
              <a:t>6cm</a:t>
            </a:r>
            <a:endParaRPr lang="zh-TW" altLang="en-US" sz="2800">
              <a:solidFill>
                <a:srgbClr val="000000"/>
              </a:solidFill>
              <a:latin typeface="Times New Roman"/>
              <a:ea typeface="標楷體" pitchFamily="65" charset="-120"/>
            </a:endParaRPr>
          </a:p>
        </p:txBody>
      </p:sp>
      <p:sp>
        <p:nvSpPr>
          <p:cNvPr id="8" name="矩形 7"/>
          <p:cNvSpPr/>
          <p:nvPr/>
        </p:nvSpPr>
        <p:spPr>
          <a:xfrm>
            <a:off x="4172827" y="173012"/>
            <a:ext cx="615553" cy="816428"/>
          </a:xfrm>
          <a:prstGeom prst="rect">
            <a:avLst/>
          </a:prstGeom>
        </p:spPr>
        <p:txBody>
          <a:bodyPr vert="eaVert" wrap="square">
            <a:spAutoFit/>
          </a:bodyPr>
          <a:lstStyle/>
          <a:p>
            <a:pPr algn="r"/>
            <a:r>
              <a:rPr lang="zh-TW" altLang="en-US" sz="2800">
                <a:solidFill>
                  <a:srgbClr val="000000"/>
                </a:solidFill>
                <a:ea typeface="標楷體" pitchFamily="65" charset="-120"/>
              </a:rPr>
              <a:t>透鏡</a:t>
            </a:r>
            <a:endParaRPr lang="zh-TW" altLang="en-US" sz="2800">
              <a:solidFill>
                <a:srgbClr val="000000"/>
              </a:solidFill>
              <a:latin typeface="Times New Roman"/>
              <a:ea typeface="標楷體" pitchFamily="65" charset="-120"/>
            </a:endParaRPr>
          </a:p>
        </p:txBody>
      </p:sp>
      <p:sp>
        <p:nvSpPr>
          <p:cNvPr id="11" name="矩形 10"/>
          <p:cNvSpPr/>
          <p:nvPr/>
        </p:nvSpPr>
        <p:spPr>
          <a:xfrm>
            <a:off x="5277655" y="173012"/>
            <a:ext cx="615553" cy="816428"/>
          </a:xfrm>
          <a:prstGeom prst="rect">
            <a:avLst/>
          </a:prstGeom>
        </p:spPr>
        <p:txBody>
          <a:bodyPr vert="eaVert" wrap="square">
            <a:spAutoFit/>
          </a:bodyPr>
          <a:lstStyle/>
          <a:p>
            <a:pPr algn="r"/>
            <a:r>
              <a:rPr lang="zh-TW" altLang="en-US" sz="2800">
                <a:solidFill>
                  <a:srgbClr val="000000"/>
                </a:solidFill>
                <a:latin typeface="Times New Roman"/>
                <a:ea typeface="標楷體" pitchFamily="65" charset="-120"/>
              </a:rPr>
              <a:t>紙屏</a:t>
            </a:r>
          </a:p>
        </p:txBody>
      </p:sp>
    </p:spTree>
    <p:extLst>
      <p:ext uri="{BB962C8B-B14F-4D97-AF65-F5344CB8AC3E}">
        <p14:creationId xmlns:p14="http://schemas.microsoft.com/office/powerpoint/2010/main" val="2802260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19045" y="418643"/>
            <a:ext cx="8429625" cy="3884140"/>
          </a:xfrm>
          <a:prstGeom prst="rect">
            <a:avLst/>
          </a:prstGeom>
          <a:noFill/>
          <a:ln w="9525">
            <a:noFill/>
            <a:miter lim="800000"/>
            <a:headEnd/>
            <a:tailEnd/>
          </a:ln>
        </p:spPr>
        <p:txBody>
          <a:bodyPr wrap="square">
            <a:spAutoFit/>
          </a:bodyPr>
          <a:lstStyle/>
          <a:p>
            <a:pPr marL="541338" indent="-541338" algn="just">
              <a:lnSpc>
                <a:spcPct val="110000"/>
              </a:lnSpc>
            </a:pPr>
            <a:r>
              <a:rPr lang="en-US" altLang="zh-TW" sz="3200" dirty="0">
                <a:solidFill>
                  <a:srgbClr val="000000"/>
                </a:solidFill>
                <a:latin typeface="Times New Roman"/>
                <a:ea typeface="標楷體" pitchFamily="65" charset="-120"/>
              </a:rPr>
              <a:t>(A)				</a:t>
            </a:r>
            <a:r>
              <a:rPr lang="zh-TW" alt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(B)</a:t>
            </a:r>
          </a:p>
          <a:p>
            <a:pPr marL="541338" indent="-541338" algn="just">
              <a:lnSpc>
                <a:spcPct val="110000"/>
              </a:lnSpc>
            </a:pPr>
            <a:endParaRPr lang="en-US" altLang="zh-TW" sz="3200" dirty="0">
              <a:solidFill>
                <a:srgbClr val="000000"/>
              </a:solidFill>
              <a:latin typeface="Times New Roman"/>
              <a:ea typeface="標楷體" pitchFamily="65" charset="-120"/>
            </a:endParaRPr>
          </a:p>
          <a:p>
            <a:pPr marL="541338" indent="-541338" algn="just">
              <a:lnSpc>
                <a:spcPct val="110000"/>
              </a:lnSpc>
            </a:pPr>
            <a:endParaRPr lang="en-US" altLang="zh-TW" sz="3200" dirty="0">
              <a:solidFill>
                <a:srgbClr val="000000"/>
              </a:solidFill>
              <a:latin typeface="Times New Roman"/>
              <a:ea typeface="標楷體" pitchFamily="65" charset="-120"/>
            </a:endParaRPr>
          </a:p>
          <a:p>
            <a:pPr marL="541338" indent="-541338" algn="just">
              <a:lnSpc>
                <a:spcPct val="110000"/>
              </a:lnSpc>
            </a:pPr>
            <a:endParaRPr lang="en-US" altLang="zh-TW" sz="3200" dirty="0">
              <a:solidFill>
                <a:srgbClr val="000000"/>
              </a:solidFill>
              <a:latin typeface="Times New Roman"/>
              <a:ea typeface="標楷體" pitchFamily="65" charset="-120"/>
            </a:endParaRPr>
          </a:p>
          <a:p>
            <a:pPr marL="541338" indent="-541338" algn="just">
              <a:lnSpc>
                <a:spcPct val="110000"/>
              </a:lnSpc>
            </a:pPr>
            <a:endParaRPr lang="en-US" altLang="zh-TW" sz="3200" dirty="0">
              <a:solidFill>
                <a:srgbClr val="000000"/>
              </a:solidFill>
              <a:latin typeface="Times New Roman"/>
              <a:ea typeface="標楷體" pitchFamily="65" charset="-120"/>
            </a:endParaRPr>
          </a:p>
          <a:p>
            <a:pPr marL="541338" indent="-541338" algn="just">
              <a:lnSpc>
                <a:spcPct val="110000"/>
              </a:lnSpc>
            </a:pPr>
            <a:endParaRPr lang="en-US" altLang="zh-TW" sz="3200" dirty="0">
              <a:solidFill>
                <a:srgbClr val="000000"/>
              </a:solidFill>
              <a:latin typeface="Times New Roman"/>
              <a:ea typeface="標楷體" pitchFamily="65" charset="-120"/>
            </a:endParaRPr>
          </a:p>
          <a:p>
            <a:pPr marL="541338" indent="-541338" algn="just">
              <a:lnSpc>
                <a:spcPct val="110000"/>
              </a:lnSpc>
            </a:pPr>
            <a:r>
              <a:rPr lang="en-US" altLang="zh-TW" sz="3200" dirty="0">
                <a:solidFill>
                  <a:srgbClr val="000000"/>
                </a:solidFill>
                <a:latin typeface="Times New Roman"/>
                <a:ea typeface="標楷體" pitchFamily="65" charset="-120"/>
              </a:rPr>
              <a:t>(C)					    </a:t>
            </a:r>
            <a:r>
              <a:rPr lang="zh-TW" altLang="en-US" sz="3200" dirty="0">
                <a:solidFill>
                  <a:srgbClr val="000000"/>
                </a:solidFill>
                <a:latin typeface="Times New Roman"/>
                <a:ea typeface="標楷體" pitchFamily="65" charset="-120"/>
              </a:rPr>
              <a:t>　 </a:t>
            </a:r>
            <a:r>
              <a:rPr lang="en-US" altLang="zh-TW" sz="3200" dirty="0">
                <a:solidFill>
                  <a:srgbClr val="000000"/>
                </a:solidFill>
                <a:latin typeface="Times New Roman"/>
                <a:ea typeface="標楷體" pitchFamily="65" charset="-120"/>
              </a:rPr>
              <a:t>(D)</a:t>
            </a:r>
          </a:p>
        </p:txBody>
      </p:sp>
      <p:graphicFrame>
        <p:nvGraphicFramePr>
          <p:cNvPr id="8" name="表格 7"/>
          <p:cNvGraphicFramePr>
            <a:graphicFrameLocks noGrp="1"/>
          </p:cNvGraphicFramePr>
          <p:nvPr>
            <p:extLst>
              <p:ext uri="{D42A27DB-BD31-4B8C-83A1-F6EECF244321}">
                <p14:modId xmlns:p14="http://schemas.microsoft.com/office/powerpoint/2010/main" val="2115589417"/>
              </p:ext>
            </p:extLst>
          </p:nvPr>
        </p:nvGraphicFramePr>
        <p:xfrm>
          <a:off x="739317" y="56437"/>
          <a:ext cx="3623336" cy="1615440"/>
        </p:xfrm>
        <a:graphic>
          <a:graphicData uri="http://schemas.openxmlformats.org/drawingml/2006/table">
            <a:tbl>
              <a:tblPr firstRow="1" bandRow="1">
                <a:tableStyleId>{5C22544A-7EE6-4342-B048-85BDC9FD1C3A}</a:tableStyleId>
              </a:tblPr>
              <a:tblGrid>
                <a:gridCol w="1656000">
                  <a:extLst>
                    <a:ext uri="{9D8B030D-6E8A-4147-A177-3AD203B41FA5}">
                      <a16:colId xmlns="" xmlns:a16="http://schemas.microsoft.com/office/drawing/2014/main" val="20000"/>
                    </a:ext>
                  </a:extLst>
                </a:gridCol>
                <a:gridCol w="563336">
                  <a:extLst>
                    <a:ext uri="{9D8B030D-6E8A-4147-A177-3AD203B41FA5}">
                      <a16:colId xmlns="" xmlns:a16="http://schemas.microsoft.com/office/drawing/2014/main" val="20001"/>
                    </a:ext>
                  </a:extLst>
                </a:gridCol>
                <a:gridCol w="468000">
                  <a:extLst>
                    <a:ext uri="{9D8B030D-6E8A-4147-A177-3AD203B41FA5}">
                      <a16:colId xmlns="" xmlns:a16="http://schemas.microsoft.com/office/drawing/2014/main" val="20002"/>
                    </a:ext>
                  </a:extLst>
                </a:gridCol>
                <a:gridCol w="468000">
                  <a:extLst>
                    <a:ext uri="{9D8B030D-6E8A-4147-A177-3AD203B41FA5}">
                      <a16:colId xmlns="" xmlns:a16="http://schemas.microsoft.com/office/drawing/2014/main" val="20003"/>
                    </a:ext>
                  </a:extLst>
                </a:gridCol>
                <a:gridCol w="468000">
                  <a:extLst>
                    <a:ext uri="{9D8B030D-6E8A-4147-A177-3AD203B41FA5}">
                      <a16:colId xmlns="" xmlns:a16="http://schemas.microsoft.com/office/drawing/2014/main" val="20004"/>
                    </a:ext>
                  </a:extLst>
                </a:gridCol>
              </a:tblGrid>
              <a:tr h="514434">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kumimoji="1" lang="zh-TW" altLang="en-US" sz="2800" b="0" i="0" kern="1200" spc="-200" baseline="0">
                          <a:solidFill>
                            <a:schemeClr val="tx1"/>
                          </a:solidFill>
                          <a:latin typeface="+mn-lt"/>
                          <a:ea typeface="標楷體" pitchFamily="65" charset="-120"/>
                          <a:cs typeface="+mn-cs"/>
                        </a:rPr>
                        <a:t>反應物濃度</a:t>
                      </a:r>
                      <a:r>
                        <a:rPr kumimoji="1" lang="en-US" altLang="zh-TW" sz="2800" b="0" i="0" kern="1200" spc="-200" baseline="0">
                          <a:solidFill>
                            <a:schemeClr val="tx1"/>
                          </a:solidFill>
                          <a:latin typeface="+mn-lt"/>
                          <a:ea typeface="標楷體" pitchFamily="65" charset="-120"/>
                          <a:cs typeface="+mn-cs"/>
                        </a:rPr>
                        <a:t>(M)</a:t>
                      </a:r>
                      <a:endParaRPr kumimoji="1" lang="zh-TW" altLang="en-US" sz="2800" b="0" kern="1200" spc="-200" baseline="0">
                        <a:solidFill>
                          <a:schemeClr val="tx1"/>
                        </a:solidFill>
                        <a:latin typeface="+mn-lt"/>
                        <a:ea typeface="標楷體" pitchFamily="65" charset="-120"/>
                        <a:cs typeface="+mn-cs"/>
                      </a:endParaRPr>
                    </a:p>
                  </a:txBody>
                  <a:tcPr marL="0" marR="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0.1</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0.2</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0.3</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0.4</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59316">
                <a:tc>
                  <a:txBody>
                    <a:bodyPr/>
                    <a:lstStyle/>
                    <a:p>
                      <a:pPr marL="0" indent="-317500" algn="ctr" defTabSz="914400" rtl="0" eaLnBrk="1" latinLnBrk="0" hangingPunct="1">
                        <a:lnSpc>
                          <a:spcPts val="3000"/>
                        </a:lnSpc>
                        <a:spcAft>
                          <a:spcPts val="0"/>
                        </a:spcAft>
                        <a:tabLst>
                          <a:tab pos="684530" algn="r"/>
                          <a:tab pos="1431290" algn="l"/>
                          <a:tab pos="2302510" algn="l"/>
                          <a:tab pos="3182620" algn="l"/>
                        </a:tabLst>
                      </a:pPr>
                      <a:r>
                        <a:rPr kumimoji="1" lang="zh-TW" altLang="en-US" sz="2800" b="0" i="0" kern="1200" spc="-200" baseline="0">
                          <a:solidFill>
                            <a:schemeClr val="tx1"/>
                          </a:solidFill>
                          <a:latin typeface="+mn-lt"/>
                          <a:ea typeface="標楷體" pitchFamily="65" charset="-120"/>
                          <a:cs typeface="+mn-cs"/>
                        </a:rPr>
                        <a:t>應變變因</a:t>
                      </a:r>
                      <a:r>
                        <a:rPr kumimoji="1" lang="en-US" altLang="zh-TW" sz="2800" b="0" i="0" kern="1200" spc="-200" baseline="0">
                          <a:solidFill>
                            <a:schemeClr val="tx1"/>
                          </a:solidFill>
                          <a:latin typeface="+mn-lt"/>
                          <a:ea typeface="標楷體" pitchFamily="65" charset="-120"/>
                          <a:cs typeface="+mn-cs"/>
                        </a:rPr>
                        <a:t>X</a:t>
                      </a:r>
                      <a:br>
                        <a:rPr kumimoji="1" lang="en-US" altLang="zh-TW" sz="2800" b="0" i="0" kern="1200" spc="-200" baseline="0">
                          <a:solidFill>
                            <a:schemeClr val="tx1"/>
                          </a:solidFill>
                          <a:latin typeface="+mn-lt"/>
                          <a:ea typeface="標楷體" pitchFamily="65" charset="-120"/>
                          <a:cs typeface="+mn-cs"/>
                        </a:rPr>
                      </a:br>
                      <a:r>
                        <a:rPr kumimoji="1" lang="en-US" altLang="zh-TW" sz="2800" b="0" i="0" kern="1200" spc="-200" baseline="0">
                          <a:solidFill>
                            <a:schemeClr val="tx1"/>
                          </a:solidFill>
                          <a:latin typeface="+mn-lt"/>
                          <a:ea typeface="標楷體" pitchFamily="65" charset="-120"/>
                          <a:cs typeface="+mn-cs"/>
                        </a:rPr>
                        <a:t>(</a:t>
                      </a:r>
                      <a:r>
                        <a:rPr kumimoji="1" lang="zh-TW" altLang="en-US" sz="2800" b="0" i="0" kern="1200" spc="-200" baseline="0">
                          <a:solidFill>
                            <a:schemeClr val="tx1"/>
                          </a:solidFill>
                          <a:latin typeface="+mn-lt"/>
                          <a:ea typeface="標楷體" pitchFamily="65" charset="-120"/>
                          <a:cs typeface="+mn-cs"/>
                        </a:rPr>
                        <a:t>秒</a:t>
                      </a:r>
                      <a:r>
                        <a:rPr kumimoji="1" lang="en-US" altLang="zh-TW" sz="2800" b="0" i="0" kern="1200" spc="-200" baseline="0">
                          <a:solidFill>
                            <a:schemeClr val="tx1"/>
                          </a:solidFill>
                          <a:latin typeface="+mn-lt"/>
                          <a:ea typeface="標楷體" pitchFamily="65" charset="-120"/>
                          <a:cs typeface="+mn-cs"/>
                        </a:rPr>
                        <a:t>)</a:t>
                      </a:r>
                      <a:endParaRPr kumimoji="1" lang="zh-TW" sz="2800" b="0" i="0" kern="1200" spc="-200" baseline="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100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50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33</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dirty="0">
                          <a:solidFill>
                            <a:schemeClr val="tx1"/>
                          </a:solidFill>
                          <a:latin typeface="+mn-lt"/>
                          <a:ea typeface="標楷體" pitchFamily="65" charset="-120"/>
                          <a:cs typeface="+mn-cs"/>
                        </a:rPr>
                        <a:t>25</a:t>
                      </a:r>
                      <a:endParaRPr kumimoji="1" lang="zh-TW" sz="2800" b="0" i="0" kern="1200" dirty="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2762166934"/>
              </p:ext>
            </p:extLst>
          </p:nvPr>
        </p:nvGraphicFramePr>
        <p:xfrm>
          <a:off x="5282805" y="56437"/>
          <a:ext cx="3636000" cy="1615440"/>
        </p:xfrm>
        <a:graphic>
          <a:graphicData uri="http://schemas.openxmlformats.org/drawingml/2006/table">
            <a:tbl>
              <a:tblPr firstRow="1" bandRow="1">
                <a:tableStyleId>{5C22544A-7EE6-4342-B048-85BDC9FD1C3A}</a:tableStyleId>
              </a:tblPr>
              <a:tblGrid>
                <a:gridCol w="1656000">
                  <a:extLst>
                    <a:ext uri="{9D8B030D-6E8A-4147-A177-3AD203B41FA5}">
                      <a16:colId xmlns="" xmlns:a16="http://schemas.microsoft.com/office/drawing/2014/main" val="20000"/>
                    </a:ext>
                  </a:extLst>
                </a:gridCol>
                <a:gridCol w="468000">
                  <a:extLst>
                    <a:ext uri="{9D8B030D-6E8A-4147-A177-3AD203B41FA5}">
                      <a16:colId xmlns="" xmlns:a16="http://schemas.microsoft.com/office/drawing/2014/main" val="20001"/>
                    </a:ext>
                  </a:extLst>
                </a:gridCol>
                <a:gridCol w="468000">
                  <a:extLst>
                    <a:ext uri="{9D8B030D-6E8A-4147-A177-3AD203B41FA5}">
                      <a16:colId xmlns="" xmlns:a16="http://schemas.microsoft.com/office/drawing/2014/main" val="20002"/>
                    </a:ext>
                  </a:extLst>
                </a:gridCol>
                <a:gridCol w="468000">
                  <a:extLst>
                    <a:ext uri="{9D8B030D-6E8A-4147-A177-3AD203B41FA5}">
                      <a16:colId xmlns="" xmlns:a16="http://schemas.microsoft.com/office/drawing/2014/main" val="20003"/>
                    </a:ext>
                  </a:extLst>
                </a:gridCol>
                <a:gridCol w="576000">
                  <a:extLst>
                    <a:ext uri="{9D8B030D-6E8A-4147-A177-3AD203B41FA5}">
                      <a16:colId xmlns="" xmlns:a16="http://schemas.microsoft.com/office/drawing/2014/main" val="20004"/>
                    </a:ext>
                  </a:extLst>
                </a:gridCol>
              </a:tblGrid>
              <a:tr h="514434">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kumimoji="1" lang="zh-TW" altLang="en-US" sz="2800" b="0" i="0" kern="1200" spc="-200" baseline="0">
                          <a:solidFill>
                            <a:schemeClr val="tx1"/>
                          </a:solidFill>
                          <a:latin typeface="+mn-lt"/>
                          <a:ea typeface="標楷體" pitchFamily="65" charset="-120"/>
                          <a:cs typeface="+mn-cs"/>
                        </a:rPr>
                        <a:t>反應物濃度</a:t>
                      </a:r>
                      <a:r>
                        <a:rPr kumimoji="1" lang="en-US" altLang="zh-TW" sz="2800" b="0" i="0" kern="1200" spc="-200" baseline="0">
                          <a:solidFill>
                            <a:schemeClr val="tx1"/>
                          </a:solidFill>
                          <a:latin typeface="+mn-lt"/>
                          <a:ea typeface="標楷體" pitchFamily="65" charset="-120"/>
                          <a:cs typeface="+mn-cs"/>
                        </a:rPr>
                        <a:t>(M)</a:t>
                      </a:r>
                      <a:endParaRPr kumimoji="1" lang="zh-TW" altLang="en-US" sz="2800" b="0" kern="1200" spc="-200" baseline="0">
                        <a:solidFill>
                          <a:schemeClr val="tx1"/>
                        </a:solidFill>
                        <a:latin typeface="+mn-lt"/>
                        <a:ea typeface="標楷體" pitchFamily="65" charset="-120"/>
                        <a:cs typeface="+mn-cs"/>
                      </a:endParaRPr>
                    </a:p>
                  </a:txBody>
                  <a:tcPr marL="0" marR="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0.1</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0.2</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0.3</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0.4</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59316">
                <a:tc>
                  <a:txBody>
                    <a:bodyPr/>
                    <a:lstStyle/>
                    <a:p>
                      <a:pPr marL="0" indent="-317500" algn="ctr" defTabSz="914400" rtl="0" eaLnBrk="1" latinLnBrk="0" hangingPunct="1">
                        <a:lnSpc>
                          <a:spcPts val="3000"/>
                        </a:lnSpc>
                        <a:spcAft>
                          <a:spcPts val="0"/>
                        </a:spcAft>
                        <a:tabLst>
                          <a:tab pos="684530" algn="r"/>
                          <a:tab pos="1431290" algn="l"/>
                          <a:tab pos="2302510" algn="l"/>
                          <a:tab pos="3182620" algn="l"/>
                        </a:tabLst>
                      </a:pPr>
                      <a:r>
                        <a:rPr kumimoji="1" lang="zh-TW" altLang="en-US" sz="2800" b="0" i="0" kern="1200" spc="-200" baseline="0">
                          <a:solidFill>
                            <a:schemeClr val="tx1"/>
                          </a:solidFill>
                          <a:latin typeface="+mn-lt"/>
                          <a:ea typeface="標楷體" pitchFamily="65" charset="-120"/>
                          <a:cs typeface="+mn-cs"/>
                        </a:rPr>
                        <a:t>應變變因</a:t>
                      </a:r>
                      <a:r>
                        <a:rPr kumimoji="1" lang="en-US" altLang="zh-TW" sz="2800" b="0" i="0" kern="1200" spc="-200" baseline="0">
                          <a:solidFill>
                            <a:schemeClr val="tx1"/>
                          </a:solidFill>
                          <a:latin typeface="+mn-lt"/>
                          <a:ea typeface="標楷體" pitchFamily="65" charset="-120"/>
                          <a:cs typeface="+mn-cs"/>
                        </a:rPr>
                        <a:t>X</a:t>
                      </a:r>
                      <a:br>
                        <a:rPr kumimoji="1" lang="en-US" altLang="zh-TW" sz="2800" b="0" i="0" kern="1200" spc="-200" baseline="0">
                          <a:solidFill>
                            <a:schemeClr val="tx1"/>
                          </a:solidFill>
                          <a:latin typeface="+mn-lt"/>
                          <a:ea typeface="標楷體" pitchFamily="65" charset="-120"/>
                          <a:cs typeface="+mn-cs"/>
                        </a:rPr>
                      </a:br>
                      <a:r>
                        <a:rPr kumimoji="1" lang="en-US" altLang="zh-TW" sz="2800" b="0" i="0" kern="1200" spc="-200" baseline="0">
                          <a:solidFill>
                            <a:schemeClr val="tx1"/>
                          </a:solidFill>
                          <a:latin typeface="+mn-lt"/>
                          <a:ea typeface="標楷體" pitchFamily="65" charset="-120"/>
                          <a:cs typeface="+mn-cs"/>
                        </a:rPr>
                        <a:t>(</a:t>
                      </a:r>
                      <a:r>
                        <a:rPr kumimoji="1" lang="zh-TW" altLang="en-US" sz="2800" b="0" i="0" kern="1200" spc="-200" baseline="0">
                          <a:solidFill>
                            <a:schemeClr val="tx1"/>
                          </a:solidFill>
                          <a:latin typeface="+mn-lt"/>
                          <a:ea typeface="標楷體" pitchFamily="65" charset="-120"/>
                          <a:cs typeface="+mn-cs"/>
                        </a:rPr>
                        <a:t>秒</a:t>
                      </a:r>
                      <a:r>
                        <a:rPr kumimoji="1" lang="en-US" altLang="zh-TW" sz="2800" b="0" i="0" kern="1200" spc="-200" baseline="0">
                          <a:solidFill>
                            <a:schemeClr val="tx1"/>
                          </a:solidFill>
                          <a:latin typeface="+mn-lt"/>
                          <a:ea typeface="標楷體" pitchFamily="65" charset="-120"/>
                          <a:cs typeface="+mn-cs"/>
                        </a:rPr>
                        <a:t>)</a:t>
                      </a:r>
                      <a:endParaRPr kumimoji="1" lang="zh-TW" sz="2800" b="0" i="0" kern="1200" spc="-200" baseline="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25</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33</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50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dirty="0">
                          <a:solidFill>
                            <a:schemeClr val="tx1"/>
                          </a:solidFill>
                          <a:latin typeface="+mn-lt"/>
                          <a:ea typeface="標楷體" pitchFamily="65" charset="-120"/>
                          <a:cs typeface="+mn-cs"/>
                        </a:rPr>
                        <a:t>100</a:t>
                      </a:r>
                      <a:endParaRPr kumimoji="1" lang="zh-TW" sz="2800" b="0" i="0" kern="1200" dirty="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1205184983"/>
              </p:ext>
            </p:extLst>
          </p:nvPr>
        </p:nvGraphicFramePr>
        <p:xfrm>
          <a:off x="739317" y="3398387"/>
          <a:ext cx="3623336" cy="1615440"/>
        </p:xfrm>
        <a:graphic>
          <a:graphicData uri="http://schemas.openxmlformats.org/drawingml/2006/table">
            <a:tbl>
              <a:tblPr firstRow="1" bandRow="1">
                <a:tableStyleId>{5C22544A-7EE6-4342-B048-85BDC9FD1C3A}</a:tableStyleId>
              </a:tblPr>
              <a:tblGrid>
                <a:gridCol w="1656000">
                  <a:extLst>
                    <a:ext uri="{9D8B030D-6E8A-4147-A177-3AD203B41FA5}">
                      <a16:colId xmlns="" xmlns:a16="http://schemas.microsoft.com/office/drawing/2014/main" val="20000"/>
                    </a:ext>
                  </a:extLst>
                </a:gridCol>
                <a:gridCol w="491834">
                  <a:extLst>
                    <a:ext uri="{9D8B030D-6E8A-4147-A177-3AD203B41FA5}">
                      <a16:colId xmlns="" xmlns:a16="http://schemas.microsoft.com/office/drawing/2014/main" val="20001"/>
                    </a:ext>
                  </a:extLst>
                </a:gridCol>
                <a:gridCol w="491834">
                  <a:extLst>
                    <a:ext uri="{9D8B030D-6E8A-4147-A177-3AD203B41FA5}">
                      <a16:colId xmlns="" xmlns:a16="http://schemas.microsoft.com/office/drawing/2014/main" val="20002"/>
                    </a:ext>
                  </a:extLst>
                </a:gridCol>
                <a:gridCol w="491834">
                  <a:extLst>
                    <a:ext uri="{9D8B030D-6E8A-4147-A177-3AD203B41FA5}">
                      <a16:colId xmlns="" xmlns:a16="http://schemas.microsoft.com/office/drawing/2014/main" val="20003"/>
                    </a:ext>
                  </a:extLst>
                </a:gridCol>
                <a:gridCol w="491834">
                  <a:extLst>
                    <a:ext uri="{9D8B030D-6E8A-4147-A177-3AD203B41FA5}">
                      <a16:colId xmlns="" xmlns:a16="http://schemas.microsoft.com/office/drawing/2014/main" val="20004"/>
                    </a:ext>
                  </a:extLst>
                </a:gridCol>
              </a:tblGrid>
              <a:tr h="514434">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kumimoji="1" lang="zh-TW" altLang="en-US" sz="2800" b="0" i="0" kern="1200" spc="-200" baseline="0">
                          <a:solidFill>
                            <a:schemeClr val="tx1"/>
                          </a:solidFill>
                          <a:latin typeface="+mn-lt"/>
                          <a:ea typeface="標楷體" pitchFamily="65" charset="-120"/>
                          <a:cs typeface="+mn-cs"/>
                        </a:rPr>
                        <a:t>反應物濃度</a:t>
                      </a:r>
                      <a:r>
                        <a:rPr kumimoji="1" lang="en-US" altLang="zh-TW" sz="2800" b="0" i="0" kern="1200" spc="-200" baseline="0">
                          <a:solidFill>
                            <a:schemeClr val="tx1"/>
                          </a:solidFill>
                          <a:latin typeface="+mn-lt"/>
                          <a:ea typeface="標楷體" pitchFamily="65" charset="-120"/>
                          <a:cs typeface="+mn-cs"/>
                        </a:rPr>
                        <a:t>(M)</a:t>
                      </a:r>
                      <a:endParaRPr kumimoji="1" lang="zh-TW" altLang="en-US" sz="2800" b="0" kern="1200" spc="-200" baseline="0">
                        <a:solidFill>
                          <a:schemeClr val="tx1"/>
                        </a:solidFill>
                        <a:latin typeface="+mn-lt"/>
                        <a:ea typeface="標楷體" pitchFamily="65" charset="-120"/>
                        <a:cs typeface="+mn-cs"/>
                      </a:endParaRPr>
                    </a:p>
                  </a:txBody>
                  <a:tcPr marL="0" marR="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0.1</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0.2</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0.3</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0.4</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59316">
                <a:tc>
                  <a:txBody>
                    <a:bodyPr/>
                    <a:lstStyle/>
                    <a:p>
                      <a:pPr marL="0" indent="-317500" algn="ctr" defTabSz="914400" rtl="0" eaLnBrk="1" latinLnBrk="0" hangingPunct="1">
                        <a:lnSpc>
                          <a:spcPts val="3000"/>
                        </a:lnSpc>
                        <a:spcAft>
                          <a:spcPts val="0"/>
                        </a:spcAft>
                        <a:tabLst>
                          <a:tab pos="684530" algn="r"/>
                          <a:tab pos="1431290" algn="l"/>
                          <a:tab pos="2302510" algn="l"/>
                          <a:tab pos="3182620" algn="l"/>
                        </a:tabLst>
                      </a:pPr>
                      <a:r>
                        <a:rPr kumimoji="1" lang="zh-TW" altLang="en-US" sz="2800" b="0" i="0" kern="1200" spc="-200" baseline="0">
                          <a:solidFill>
                            <a:schemeClr val="tx1"/>
                          </a:solidFill>
                          <a:latin typeface="+mn-lt"/>
                          <a:ea typeface="標楷體" pitchFamily="65" charset="-120"/>
                          <a:cs typeface="+mn-cs"/>
                        </a:rPr>
                        <a:t>應變變因</a:t>
                      </a:r>
                      <a:r>
                        <a:rPr kumimoji="1" lang="en-US" altLang="zh-TW" sz="2800" b="0" i="0" kern="1200" spc="-200" baseline="0">
                          <a:solidFill>
                            <a:schemeClr val="tx1"/>
                          </a:solidFill>
                          <a:latin typeface="+mn-lt"/>
                          <a:ea typeface="標楷體" pitchFamily="65" charset="-120"/>
                          <a:cs typeface="+mn-cs"/>
                        </a:rPr>
                        <a:t>X</a:t>
                      </a:r>
                      <a:br>
                        <a:rPr kumimoji="1" lang="en-US" altLang="zh-TW" sz="2800" b="0" i="0" kern="1200" spc="-200" baseline="0">
                          <a:solidFill>
                            <a:schemeClr val="tx1"/>
                          </a:solidFill>
                          <a:latin typeface="+mn-lt"/>
                          <a:ea typeface="標楷體" pitchFamily="65" charset="-120"/>
                          <a:cs typeface="+mn-cs"/>
                        </a:rPr>
                      </a:br>
                      <a:r>
                        <a:rPr kumimoji="1" lang="en-US" altLang="zh-TW" sz="2800" b="0" i="0" kern="1200" spc="-200" baseline="0">
                          <a:solidFill>
                            <a:schemeClr val="tx1"/>
                          </a:solidFill>
                          <a:latin typeface="+mn-lt"/>
                          <a:ea typeface="標楷體" pitchFamily="65" charset="-120"/>
                          <a:cs typeface="+mn-cs"/>
                        </a:rPr>
                        <a:t>(</a:t>
                      </a:r>
                      <a:r>
                        <a:rPr kumimoji="1" lang="zh-TW" altLang="en-US" sz="2800" b="0" i="0" kern="1200" spc="-200" baseline="0">
                          <a:solidFill>
                            <a:schemeClr val="tx1"/>
                          </a:solidFill>
                          <a:latin typeface="+mn-lt"/>
                          <a:ea typeface="標楷體" pitchFamily="65" charset="-120"/>
                          <a:cs typeface="+mn-cs"/>
                        </a:rPr>
                        <a:t>秒</a:t>
                      </a:r>
                      <a:r>
                        <a:rPr kumimoji="1" lang="en-US" altLang="zh-TW" sz="2800" b="0" i="0" kern="1200" spc="-200" baseline="0">
                          <a:solidFill>
                            <a:schemeClr val="tx1"/>
                          </a:solidFill>
                          <a:latin typeface="+mn-lt"/>
                          <a:ea typeface="標楷體" pitchFamily="65" charset="-120"/>
                          <a:cs typeface="+mn-cs"/>
                        </a:rPr>
                        <a:t>)</a:t>
                      </a:r>
                      <a:endParaRPr kumimoji="1" lang="zh-TW" sz="2800" b="0" i="0" kern="1200" spc="-200" baseline="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10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20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30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40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3818738343"/>
              </p:ext>
            </p:extLst>
          </p:nvPr>
        </p:nvGraphicFramePr>
        <p:xfrm>
          <a:off x="5282805" y="3398387"/>
          <a:ext cx="3636000" cy="1615440"/>
        </p:xfrm>
        <a:graphic>
          <a:graphicData uri="http://schemas.openxmlformats.org/drawingml/2006/table">
            <a:tbl>
              <a:tblPr firstRow="1" bandRow="1">
                <a:tableStyleId>{5C22544A-7EE6-4342-B048-85BDC9FD1C3A}</a:tableStyleId>
              </a:tblPr>
              <a:tblGrid>
                <a:gridCol w="1656000">
                  <a:extLst>
                    <a:ext uri="{9D8B030D-6E8A-4147-A177-3AD203B41FA5}">
                      <a16:colId xmlns="" xmlns:a16="http://schemas.microsoft.com/office/drawing/2014/main" val="20000"/>
                    </a:ext>
                  </a:extLst>
                </a:gridCol>
                <a:gridCol w="495000">
                  <a:extLst>
                    <a:ext uri="{9D8B030D-6E8A-4147-A177-3AD203B41FA5}">
                      <a16:colId xmlns="" xmlns:a16="http://schemas.microsoft.com/office/drawing/2014/main" val="20001"/>
                    </a:ext>
                  </a:extLst>
                </a:gridCol>
                <a:gridCol w="495000">
                  <a:extLst>
                    <a:ext uri="{9D8B030D-6E8A-4147-A177-3AD203B41FA5}">
                      <a16:colId xmlns="" xmlns:a16="http://schemas.microsoft.com/office/drawing/2014/main" val="20002"/>
                    </a:ext>
                  </a:extLst>
                </a:gridCol>
                <a:gridCol w="495000">
                  <a:extLst>
                    <a:ext uri="{9D8B030D-6E8A-4147-A177-3AD203B41FA5}">
                      <a16:colId xmlns="" xmlns:a16="http://schemas.microsoft.com/office/drawing/2014/main" val="20003"/>
                    </a:ext>
                  </a:extLst>
                </a:gridCol>
                <a:gridCol w="495000">
                  <a:extLst>
                    <a:ext uri="{9D8B030D-6E8A-4147-A177-3AD203B41FA5}">
                      <a16:colId xmlns="" xmlns:a16="http://schemas.microsoft.com/office/drawing/2014/main" val="20004"/>
                    </a:ext>
                  </a:extLst>
                </a:gridCol>
              </a:tblGrid>
              <a:tr h="514434">
                <a:tc>
                  <a:txBody>
                    <a:bodyPr/>
                    <a:lstStyle/>
                    <a:p>
                      <a:pPr marL="0" marR="0" indent="0" algn="ctr" defTabSz="914400" rtl="0" eaLnBrk="1" fontAlgn="auto" latinLnBrk="0" hangingPunct="1">
                        <a:lnSpc>
                          <a:spcPts val="3000"/>
                        </a:lnSpc>
                        <a:spcBef>
                          <a:spcPts val="0"/>
                        </a:spcBef>
                        <a:spcAft>
                          <a:spcPts val="0"/>
                        </a:spcAft>
                        <a:buClrTx/>
                        <a:buSzTx/>
                        <a:buFontTx/>
                        <a:buNone/>
                        <a:tabLst/>
                        <a:defRPr/>
                      </a:pPr>
                      <a:r>
                        <a:rPr kumimoji="1" lang="zh-TW" altLang="en-US" sz="2800" b="0" i="0" kern="1200" spc="-200" baseline="0">
                          <a:solidFill>
                            <a:schemeClr val="tx1"/>
                          </a:solidFill>
                          <a:latin typeface="+mn-lt"/>
                          <a:ea typeface="標楷體" pitchFamily="65" charset="-120"/>
                          <a:cs typeface="+mn-cs"/>
                        </a:rPr>
                        <a:t>反應物濃度</a:t>
                      </a:r>
                      <a:r>
                        <a:rPr kumimoji="1" lang="en-US" altLang="zh-TW" sz="2800" b="0" i="0" kern="1200" spc="-200" baseline="0">
                          <a:solidFill>
                            <a:schemeClr val="tx1"/>
                          </a:solidFill>
                          <a:latin typeface="+mn-lt"/>
                          <a:ea typeface="標楷體" pitchFamily="65" charset="-120"/>
                          <a:cs typeface="+mn-cs"/>
                        </a:rPr>
                        <a:t>(M)</a:t>
                      </a:r>
                      <a:endParaRPr kumimoji="1" lang="zh-TW" altLang="en-US" sz="2800" b="0" kern="1200" spc="-200" baseline="0">
                        <a:solidFill>
                          <a:schemeClr val="tx1"/>
                        </a:solidFill>
                        <a:latin typeface="+mn-lt"/>
                        <a:ea typeface="標楷體" pitchFamily="65" charset="-120"/>
                        <a:cs typeface="+mn-cs"/>
                      </a:endParaRPr>
                    </a:p>
                  </a:txBody>
                  <a:tcPr marL="0" marR="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0.1</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0.2</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0.3</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0.4</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59316">
                <a:tc>
                  <a:txBody>
                    <a:bodyPr/>
                    <a:lstStyle/>
                    <a:p>
                      <a:pPr marL="0" indent="-317500" algn="ctr" defTabSz="914400" rtl="0" eaLnBrk="1" latinLnBrk="0" hangingPunct="1">
                        <a:lnSpc>
                          <a:spcPts val="3000"/>
                        </a:lnSpc>
                        <a:spcAft>
                          <a:spcPts val="0"/>
                        </a:spcAft>
                        <a:tabLst>
                          <a:tab pos="684530" algn="r"/>
                          <a:tab pos="1431290" algn="l"/>
                          <a:tab pos="2302510" algn="l"/>
                          <a:tab pos="3182620" algn="l"/>
                        </a:tabLst>
                      </a:pPr>
                      <a:r>
                        <a:rPr kumimoji="1" lang="zh-TW" altLang="en-US" sz="2800" b="0" i="0" kern="1200" spc="-200" baseline="0">
                          <a:solidFill>
                            <a:schemeClr val="tx1"/>
                          </a:solidFill>
                          <a:latin typeface="+mn-lt"/>
                          <a:ea typeface="標楷體" pitchFamily="65" charset="-120"/>
                          <a:cs typeface="+mn-cs"/>
                        </a:rPr>
                        <a:t>應變變因</a:t>
                      </a:r>
                      <a:r>
                        <a:rPr kumimoji="1" lang="en-US" altLang="zh-TW" sz="2800" b="0" i="0" kern="1200" spc="-200" baseline="0">
                          <a:solidFill>
                            <a:schemeClr val="tx1"/>
                          </a:solidFill>
                          <a:latin typeface="+mn-lt"/>
                          <a:ea typeface="標楷體" pitchFamily="65" charset="-120"/>
                          <a:cs typeface="+mn-cs"/>
                        </a:rPr>
                        <a:t>X</a:t>
                      </a:r>
                      <a:br>
                        <a:rPr kumimoji="1" lang="en-US" altLang="zh-TW" sz="2800" b="0" i="0" kern="1200" spc="-200" baseline="0">
                          <a:solidFill>
                            <a:schemeClr val="tx1"/>
                          </a:solidFill>
                          <a:latin typeface="+mn-lt"/>
                          <a:ea typeface="標楷體" pitchFamily="65" charset="-120"/>
                          <a:cs typeface="+mn-cs"/>
                        </a:rPr>
                      </a:br>
                      <a:r>
                        <a:rPr kumimoji="1" lang="en-US" altLang="zh-TW" sz="2800" b="0" i="0" kern="1200" spc="-200" baseline="0">
                          <a:solidFill>
                            <a:schemeClr val="tx1"/>
                          </a:solidFill>
                          <a:latin typeface="+mn-lt"/>
                          <a:ea typeface="標楷體" pitchFamily="65" charset="-120"/>
                          <a:cs typeface="+mn-cs"/>
                        </a:rPr>
                        <a:t>(</a:t>
                      </a:r>
                      <a:r>
                        <a:rPr kumimoji="1" lang="zh-TW" altLang="en-US" sz="2800" b="0" i="0" kern="1200" spc="-200" baseline="0">
                          <a:solidFill>
                            <a:schemeClr val="tx1"/>
                          </a:solidFill>
                          <a:latin typeface="+mn-lt"/>
                          <a:ea typeface="標楷體" pitchFamily="65" charset="-120"/>
                          <a:cs typeface="+mn-cs"/>
                        </a:rPr>
                        <a:t>秒</a:t>
                      </a:r>
                      <a:r>
                        <a:rPr kumimoji="1" lang="en-US" altLang="zh-TW" sz="2800" b="0" i="0" kern="1200" spc="-200" baseline="0">
                          <a:solidFill>
                            <a:schemeClr val="tx1"/>
                          </a:solidFill>
                          <a:latin typeface="+mn-lt"/>
                          <a:ea typeface="標楷體" pitchFamily="65" charset="-120"/>
                          <a:cs typeface="+mn-cs"/>
                        </a:rPr>
                        <a:t>)</a:t>
                      </a:r>
                      <a:endParaRPr kumimoji="1" lang="zh-TW" sz="2800" b="0" i="0" kern="1200" spc="-200" baseline="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40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30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20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indent="-317500" algn="ctr" defTabSz="914400" rtl="0" eaLnBrk="1" latinLnBrk="0" hangingPunct="1">
                        <a:lnSpc>
                          <a:spcPct val="120000"/>
                        </a:lnSpc>
                        <a:spcAft>
                          <a:spcPts val="0"/>
                        </a:spcAft>
                        <a:tabLst>
                          <a:tab pos="684530" algn="r"/>
                          <a:tab pos="1431290" algn="l"/>
                          <a:tab pos="2302510" algn="l"/>
                          <a:tab pos="3182620" algn="l"/>
                        </a:tabLst>
                      </a:pPr>
                      <a:r>
                        <a:rPr kumimoji="1" lang="en-US" altLang="zh-TW" sz="2800" b="0" i="0" kern="1200">
                          <a:solidFill>
                            <a:schemeClr val="tx1"/>
                          </a:solidFill>
                          <a:latin typeface="+mn-lt"/>
                          <a:ea typeface="標楷體" pitchFamily="65" charset="-120"/>
                          <a:cs typeface="+mn-cs"/>
                        </a:rPr>
                        <a:t>10</a:t>
                      </a:r>
                      <a:endParaRPr kumimoji="1" lang="zh-TW" sz="2800" b="0" i="0" kern="1200">
                        <a:solidFill>
                          <a:schemeClr val="tx1"/>
                        </a:solidFill>
                        <a:latin typeface="+mn-lt"/>
                        <a:ea typeface="標楷體" pitchFamily="65" charset="-120"/>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pSp>
        <p:nvGrpSpPr>
          <p:cNvPr id="6" name="群組 5"/>
          <p:cNvGrpSpPr/>
          <p:nvPr/>
        </p:nvGrpSpPr>
        <p:grpSpPr>
          <a:xfrm>
            <a:off x="611934" y="1694917"/>
            <a:ext cx="2675238" cy="1652893"/>
            <a:chOff x="775223" y="1716689"/>
            <a:chExt cx="2675238" cy="1652893"/>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048" y="1716689"/>
              <a:ext cx="1561580" cy="1281296"/>
            </a:xfrm>
            <a:prstGeom prst="rect">
              <a:avLst/>
            </a:prstGeom>
          </p:spPr>
        </p:pic>
        <p:sp>
          <p:nvSpPr>
            <p:cNvPr id="5" name="矩形 4"/>
            <p:cNvSpPr/>
            <p:nvPr/>
          </p:nvSpPr>
          <p:spPr>
            <a:xfrm>
              <a:off x="919494" y="1716689"/>
              <a:ext cx="64633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1/X</a:t>
              </a:r>
              <a:endParaRPr lang="zh-TW" altLang="en-US" sz="2800" spc="-200">
                <a:solidFill>
                  <a:srgbClr val="000000"/>
                </a:solidFill>
                <a:latin typeface="Times New Roman"/>
                <a:ea typeface="標楷體" pitchFamily="65" charset="-120"/>
              </a:endParaRPr>
            </a:p>
          </p:txBody>
        </p:sp>
        <p:sp>
          <p:nvSpPr>
            <p:cNvPr id="19" name="矩形 18"/>
            <p:cNvSpPr/>
            <p:nvPr/>
          </p:nvSpPr>
          <p:spPr>
            <a:xfrm>
              <a:off x="775223" y="2105195"/>
              <a:ext cx="93487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a:t>
              </a:r>
              <a:r>
                <a:rPr lang="zh-TW" altLang="en-US" sz="2800" spc="-200">
                  <a:solidFill>
                    <a:srgbClr val="000000"/>
                  </a:solidFill>
                  <a:latin typeface="Times New Roman"/>
                  <a:ea typeface="標楷體" pitchFamily="65" charset="-120"/>
                </a:rPr>
                <a:t>秒</a:t>
              </a:r>
              <a:r>
                <a:rPr lang="en-US" altLang="zh-TW" sz="2800" spc="-200">
                  <a:solidFill>
                    <a:srgbClr val="000000"/>
                  </a:solidFill>
                  <a:latin typeface="Times New Roman"/>
                  <a:ea typeface="標楷體" pitchFamily="65" charset="-120"/>
                </a:rPr>
                <a:t>)</a:t>
              </a:r>
              <a:endParaRPr lang="zh-TW" altLang="en-US" sz="2800" spc="-200">
                <a:solidFill>
                  <a:srgbClr val="000000"/>
                </a:solidFill>
                <a:latin typeface="Times New Roman"/>
                <a:ea typeface="標楷體" pitchFamily="65" charset="-120"/>
              </a:endParaRPr>
            </a:p>
          </p:txBody>
        </p:sp>
        <p:sp>
          <p:nvSpPr>
            <p:cNvPr id="20" name="矩形 19"/>
            <p:cNvSpPr/>
            <p:nvPr/>
          </p:nvSpPr>
          <p:spPr>
            <a:xfrm>
              <a:off x="1379027" y="2836905"/>
              <a:ext cx="338554"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0</a:t>
              </a:r>
              <a:endParaRPr lang="zh-TW" altLang="en-US" sz="2800" spc="-200">
                <a:solidFill>
                  <a:srgbClr val="000000"/>
                </a:solidFill>
                <a:latin typeface="Times New Roman"/>
                <a:ea typeface="標楷體" pitchFamily="65" charset="-120"/>
              </a:endParaRPr>
            </a:p>
          </p:txBody>
        </p:sp>
        <p:sp>
          <p:nvSpPr>
            <p:cNvPr id="21" name="矩形 20"/>
            <p:cNvSpPr/>
            <p:nvPr/>
          </p:nvSpPr>
          <p:spPr>
            <a:xfrm>
              <a:off x="2116441" y="2846362"/>
              <a:ext cx="1334020" cy="523220"/>
            </a:xfrm>
            <a:prstGeom prst="rect">
              <a:avLst/>
            </a:prstGeom>
          </p:spPr>
          <p:txBody>
            <a:bodyPr wrap="none">
              <a:spAutoFit/>
            </a:bodyPr>
            <a:lstStyle/>
            <a:p>
              <a:r>
                <a:rPr lang="zh-TW" altLang="en-US" sz="2800" spc="-200">
                  <a:solidFill>
                    <a:srgbClr val="000000"/>
                  </a:solidFill>
                  <a:latin typeface="Times New Roman"/>
                  <a:ea typeface="標楷體" pitchFamily="65" charset="-120"/>
                </a:rPr>
                <a:t>濃度</a:t>
              </a:r>
              <a:r>
                <a:rPr lang="en-US" altLang="zh-TW" sz="2800" spc="-200">
                  <a:solidFill>
                    <a:srgbClr val="000000"/>
                  </a:solidFill>
                  <a:latin typeface="Times New Roman"/>
                  <a:ea typeface="標楷體" pitchFamily="65" charset="-120"/>
                </a:rPr>
                <a:t>(M)</a:t>
              </a:r>
              <a:endParaRPr lang="zh-TW" altLang="en-US" sz="2800" spc="-200">
                <a:solidFill>
                  <a:srgbClr val="000000"/>
                </a:solidFill>
                <a:latin typeface="Times New Roman"/>
                <a:ea typeface="標楷體" pitchFamily="65" charset="-120"/>
              </a:endParaRPr>
            </a:p>
          </p:txBody>
        </p:sp>
      </p:grpSp>
      <p:grpSp>
        <p:nvGrpSpPr>
          <p:cNvPr id="24" name="群組 23"/>
          <p:cNvGrpSpPr/>
          <p:nvPr/>
        </p:nvGrpSpPr>
        <p:grpSpPr>
          <a:xfrm>
            <a:off x="5206303" y="1716689"/>
            <a:ext cx="2675238" cy="1652893"/>
            <a:chOff x="775223" y="1716689"/>
            <a:chExt cx="2675238" cy="1652893"/>
          </a:xfrm>
        </p:grpSpPr>
        <p:pic>
          <p:nvPicPr>
            <p:cNvPr id="25" name="圖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048" y="1727226"/>
              <a:ext cx="1561580" cy="1260222"/>
            </a:xfrm>
            <a:prstGeom prst="rect">
              <a:avLst/>
            </a:prstGeom>
          </p:spPr>
        </p:pic>
        <p:sp>
          <p:nvSpPr>
            <p:cNvPr id="26" name="矩形 25"/>
            <p:cNvSpPr/>
            <p:nvPr/>
          </p:nvSpPr>
          <p:spPr>
            <a:xfrm>
              <a:off x="919494" y="1716689"/>
              <a:ext cx="64633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1/X</a:t>
              </a:r>
              <a:endParaRPr lang="zh-TW" altLang="en-US" sz="2800" spc="-200">
                <a:solidFill>
                  <a:srgbClr val="000000"/>
                </a:solidFill>
                <a:latin typeface="Times New Roman"/>
                <a:ea typeface="標楷體" pitchFamily="65" charset="-120"/>
              </a:endParaRPr>
            </a:p>
          </p:txBody>
        </p:sp>
        <p:sp>
          <p:nvSpPr>
            <p:cNvPr id="27" name="矩形 26"/>
            <p:cNvSpPr/>
            <p:nvPr/>
          </p:nvSpPr>
          <p:spPr>
            <a:xfrm>
              <a:off x="775223" y="2105195"/>
              <a:ext cx="93487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a:t>
              </a:r>
              <a:r>
                <a:rPr lang="zh-TW" altLang="en-US" sz="2800" spc="-200">
                  <a:solidFill>
                    <a:srgbClr val="000000"/>
                  </a:solidFill>
                  <a:latin typeface="Times New Roman"/>
                  <a:ea typeface="標楷體" pitchFamily="65" charset="-120"/>
                </a:rPr>
                <a:t>秒</a:t>
              </a:r>
              <a:r>
                <a:rPr lang="en-US" altLang="zh-TW" sz="2800" spc="-200">
                  <a:solidFill>
                    <a:srgbClr val="000000"/>
                  </a:solidFill>
                  <a:latin typeface="Times New Roman"/>
                  <a:ea typeface="標楷體" pitchFamily="65" charset="-120"/>
                </a:rPr>
                <a:t>)</a:t>
              </a:r>
              <a:endParaRPr lang="zh-TW" altLang="en-US" sz="2800" spc="-200">
                <a:solidFill>
                  <a:srgbClr val="000000"/>
                </a:solidFill>
                <a:latin typeface="Times New Roman"/>
                <a:ea typeface="標楷體" pitchFamily="65" charset="-120"/>
              </a:endParaRPr>
            </a:p>
          </p:txBody>
        </p:sp>
        <p:sp>
          <p:nvSpPr>
            <p:cNvPr id="28" name="矩形 27"/>
            <p:cNvSpPr/>
            <p:nvPr/>
          </p:nvSpPr>
          <p:spPr>
            <a:xfrm>
              <a:off x="1379027" y="2836905"/>
              <a:ext cx="338554"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0</a:t>
              </a:r>
              <a:endParaRPr lang="zh-TW" altLang="en-US" sz="2800" spc="-200">
                <a:solidFill>
                  <a:srgbClr val="000000"/>
                </a:solidFill>
                <a:latin typeface="Times New Roman"/>
                <a:ea typeface="標楷體" pitchFamily="65" charset="-120"/>
              </a:endParaRPr>
            </a:p>
          </p:txBody>
        </p:sp>
        <p:sp>
          <p:nvSpPr>
            <p:cNvPr id="29" name="矩形 28"/>
            <p:cNvSpPr/>
            <p:nvPr/>
          </p:nvSpPr>
          <p:spPr>
            <a:xfrm>
              <a:off x="2116441" y="2846362"/>
              <a:ext cx="1334020" cy="523220"/>
            </a:xfrm>
            <a:prstGeom prst="rect">
              <a:avLst/>
            </a:prstGeom>
          </p:spPr>
          <p:txBody>
            <a:bodyPr wrap="none">
              <a:spAutoFit/>
            </a:bodyPr>
            <a:lstStyle/>
            <a:p>
              <a:r>
                <a:rPr lang="zh-TW" altLang="en-US" sz="2800" spc="-200">
                  <a:solidFill>
                    <a:srgbClr val="000000"/>
                  </a:solidFill>
                  <a:latin typeface="Times New Roman"/>
                  <a:ea typeface="標楷體" pitchFamily="65" charset="-120"/>
                </a:rPr>
                <a:t>濃度</a:t>
              </a:r>
              <a:r>
                <a:rPr lang="en-US" altLang="zh-TW" sz="2800" spc="-200">
                  <a:solidFill>
                    <a:srgbClr val="000000"/>
                  </a:solidFill>
                  <a:latin typeface="Times New Roman"/>
                  <a:ea typeface="標楷體" pitchFamily="65" charset="-120"/>
                </a:rPr>
                <a:t>(M)</a:t>
              </a:r>
              <a:endParaRPr lang="zh-TW" altLang="en-US" sz="2800" spc="-200">
                <a:solidFill>
                  <a:srgbClr val="000000"/>
                </a:solidFill>
                <a:latin typeface="Times New Roman"/>
                <a:ea typeface="標楷體" pitchFamily="65" charset="-120"/>
              </a:endParaRPr>
            </a:p>
          </p:txBody>
        </p:sp>
      </p:grpSp>
      <p:grpSp>
        <p:nvGrpSpPr>
          <p:cNvPr id="37" name="群組 36"/>
          <p:cNvGrpSpPr/>
          <p:nvPr/>
        </p:nvGrpSpPr>
        <p:grpSpPr>
          <a:xfrm>
            <a:off x="611934" y="5049011"/>
            <a:ext cx="2675238" cy="1689243"/>
            <a:chOff x="775223" y="1680339"/>
            <a:chExt cx="2675238" cy="1689243"/>
          </a:xfrm>
        </p:grpSpPr>
        <p:pic>
          <p:nvPicPr>
            <p:cNvPr id="38" name="圖片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048" y="1680339"/>
              <a:ext cx="1561580" cy="1245136"/>
            </a:xfrm>
            <a:prstGeom prst="rect">
              <a:avLst/>
            </a:prstGeom>
          </p:spPr>
        </p:pic>
        <p:sp>
          <p:nvSpPr>
            <p:cNvPr id="39" name="矩形 38"/>
            <p:cNvSpPr/>
            <p:nvPr/>
          </p:nvSpPr>
          <p:spPr>
            <a:xfrm>
              <a:off x="919494" y="1716689"/>
              <a:ext cx="64633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1/X</a:t>
              </a:r>
              <a:endParaRPr lang="zh-TW" altLang="en-US" sz="2800" spc="-200">
                <a:solidFill>
                  <a:srgbClr val="000000"/>
                </a:solidFill>
                <a:latin typeface="Times New Roman"/>
                <a:ea typeface="標楷體" pitchFamily="65" charset="-120"/>
              </a:endParaRPr>
            </a:p>
          </p:txBody>
        </p:sp>
        <p:sp>
          <p:nvSpPr>
            <p:cNvPr id="40" name="矩形 39"/>
            <p:cNvSpPr/>
            <p:nvPr/>
          </p:nvSpPr>
          <p:spPr>
            <a:xfrm>
              <a:off x="775223" y="2105195"/>
              <a:ext cx="93487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a:t>
              </a:r>
              <a:r>
                <a:rPr lang="zh-TW" altLang="en-US" sz="2800" spc="-200">
                  <a:solidFill>
                    <a:srgbClr val="000000"/>
                  </a:solidFill>
                  <a:latin typeface="Times New Roman"/>
                  <a:ea typeface="標楷體" pitchFamily="65" charset="-120"/>
                </a:rPr>
                <a:t>秒</a:t>
              </a:r>
              <a:r>
                <a:rPr lang="en-US" altLang="zh-TW" sz="2800" spc="-200">
                  <a:solidFill>
                    <a:srgbClr val="000000"/>
                  </a:solidFill>
                  <a:latin typeface="Times New Roman"/>
                  <a:ea typeface="標楷體" pitchFamily="65" charset="-120"/>
                </a:rPr>
                <a:t>)</a:t>
              </a:r>
              <a:endParaRPr lang="zh-TW" altLang="en-US" sz="2800" spc="-200">
                <a:solidFill>
                  <a:srgbClr val="000000"/>
                </a:solidFill>
                <a:latin typeface="Times New Roman"/>
                <a:ea typeface="標楷體" pitchFamily="65" charset="-120"/>
              </a:endParaRPr>
            </a:p>
          </p:txBody>
        </p:sp>
        <p:sp>
          <p:nvSpPr>
            <p:cNvPr id="41" name="矩形 40"/>
            <p:cNvSpPr/>
            <p:nvPr/>
          </p:nvSpPr>
          <p:spPr>
            <a:xfrm>
              <a:off x="1379027" y="2836905"/>
              <a:ext cx="338554" cy="523220"/>
            </a:xfrm>
            <a:prstGeom prst="rect">
              <a:avLst/>
            </a:prstGeom>
            <a:effectLst>
              <a:glow rad="127000">
                <a:schemeClr val="bg1"/>
              </a:glow>
            </a:effectLst>
          </p:spPr>
          <p:txBody>
            <a:bodyPr wrap="none">
              <a:spAutoFit/>
            </a:bodyPr>
            <a:lstStyle/>
            <a:p>
              <a:r>
                <a:rPr lang="en-US" altLang="zh-TW" sz="2800" spc="-200">
                  <a:solidFill>
                    <a:srgbClr val="000000"/>
                  </a:solidFill>
                  <a:effectLst>
                    <a:glow rad="127000">
                      <a:srgbClr val="FFFFFF"/>
                    </a:glow>
                  </a:effectLst>
                  <a:latin typeface="Times New Roman"/>
                  <a:ea typeface="標楷體" pitchFamily="65" charset="-120"/>
                </a:rPr>
                <a:t>0</a:t>
              </a:r>
              <a:endParaRPr lang="zh-TW" altLang="en-US" sz="2800" spc="-200">
                <a:solidFill>
                  <a:srgbClr val="000000"/>
                </a:solidFill>
                <a:effectLst>
                  <a:glow rad="127000">
                    <a:srgbClr val="FFFFFF"/>
                  </a:glow>
                </a:effectLst>
                <a:latin typeface="Times New Roman"/>
                <a:ea typeface="標楷體" pitchFamily="65" charset="-120"/>
              </a:endParaRPr>
            </a:p>
          </p:txBody>
        </p:sp>
        <p:sp>
          <p:nvSpPr>
            <p:cNvPr id="42" name="矩形 41"/>
            <p:cNvSpPr/>
            <p:nvPr/>
          </p:nvSpPr>
          <p:spPr>
            <a:xfrm>
              <a:off x="2116441" y="2846362"/>
              <a:ext cx="1334020" cy="523220"/>
            </a:xfrm>
            <a:prstGeom prst="rect">
              <a:avLst/>
            </a:prstGeom>
            <a:effectLst>
              <a:glow rad="127000">
                <a:schemeClr val="bg1"/>
              </a:glow>
            </a:effectLst>
          </p:spPr>
          <p:txBody>
            <a:bodyPr wrap="none">
              <a:spAutoFit/>
            </a:bodyPr>
            <a:lstStyle/>
            <a:p>
              <a:r>
                <a:rPr lang="zh-TW" altLang="en-US" sz="2800" spc="-200">
                  <a:solidFill>
                    <a:srgbClr val="000000"/>
                  </a:solidFill>
                  <a:effectLst>
                    <a:glow rad="127000">
                      <a:srgbClr val="FFFFFF"/>
                    </a:glow>
                  </a:effectLst>
                  <a:latin typeface="Times New Roman"/>
                  <a:ea typeface="標楷體" pitchFamily="65" charset="-120"/>
                </a:rPr>
                <a:t>濃度</a:t>
              </a:r>
              <a:r>
                <a:rPr lang="en-US" altLang="zh-TW" sz="2800" spc="-200">
                  <a:solidFill>
                    <a:srgbClr val="000000"/>
                  </a:solidFill>
                  <a:effectLst>
                    <a:glow rad="127000">
                      <a:srgbClr val="FFFFFF"/>
                    </a:glow>
                  </a:effectLst>
                  <a:latin typeface="Times New Roman"/>
                  <a:ea typeface="標楷體" pitchFamily="65" charset="-120"/>
                </a:rPr>
                <a:t>(M)</a:t>
              </a:r>
              <a:endParaRPr lang="zh-TW" altLang="en-US" sz="2800" spc="-200">
                <a:solidFill>
                  <a:srgbClr val="000000"/>
                </a:solidFill>
                <a:effectLst>
                  <a:glow rad="127000">
                    <a:srgbClr val="FFFFFF"/>
                  </a:glow>
                </a:effectLst>
                <a:latin typeface="Times New Roman"/>
                <a:ea typeface="標楷體" pitchFamily="65" charset="-120"/>
              </a:endParaRPr>
            </a:p>
          </p:txBody>
        </p:sp>
      </p:grpSp>
      <p:grpSp>
        <p:nvGrpSpPr>
          <p:cNvPr id="43" name="群組 42"/>
          <p:cNvGrpSpPr/>
          <p:nvPr/>
        </p:nvGrpSpPr>
        <p:grpSpPr>
          <a:xfrm>
            <a:off x="5350574" y="5049011"/>
            <a:ext cx="2675238" cy="1689243"/>
            <a:chOff x="775223" y="1680339"/>
            <a:chExt cx="2675238" cy="1689243"/>
          </a:xfrm>
        </p:grpSpPr>
        <p:pic>
          <p:nvPicPr>
            <p:cNvPr id="44" name="圖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2628" y="1680339"/>
              <a:ext cx="1556419" cy="1245136"/>
            </a:xfrm>
            <a:prstGeom prst="rect">
              <a:avLst/>
            </a:prstGeom>
          </p:spPr>
        </p:pic>
        <p:sp>
          <p:nvSpPr>
            <p:cNvPr id="45" name="矩形 44"/>
            <p:cNvSpPr/>
            <p:nvPr/>
          </p:nvSpPr>
          <p:spPr>
            <a:xfrm>
              <a:off x="919494" y="1716689"/>
              <a:ext cx="64633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1/X</a:t>
              </a:r>
              <a:endParaRPr lang="zh-TW" altLang="en-US" sz="2800" spc="-200">
                <a:solidFill>
                  <a:srgbClr val="000000"/>
                </a:solidFill>
                <a:latin typeface="Times New Roman"/>
                <a:ea typeface="標楷體" pitchFamily="65" charset="-120"/>
              </a:endParaRPr>
            </a:p>
          </p:txBody>
        </p:sp>
        <p:sp>
          <p:nvSpPr>
            <p:cNvPr id="46" name="矩形 45"/>
            <p:cNvSpPr/>
            <p:nvPr/>
          </p:nvSpPr>
          <p:spPr>
            <a:xfrm>
              <a:off x="775223" y="2105195"/>
              <a:ext cx="934871" cy="523220"/>
            </a:xfrm>
            <a:prstGeom prst="rect">
              <a:avLst/>
            </a:prstGeom>
          </p:spPr>
          <p:txBody>
            <a:bodyPr wrap="none">
              <a:spAutoFit/>
            </a:bodyPr>
            <a:lstStyle/>
            <a:p>
              <a:r>
                <a:rPr lang="en-US" altLang="zh-TW" sz="2800" spc="-200">
                  <a:solidFill>
                    <a:srgbClr val="000000"/>
                  </a:solidFill>
                  <a:latin typeface="Times New Roman"/>
                  <a:ea typeface="標楷體" pitchFamily="65" charset="-120"/>
                </a:rPr>
                <a:t>(1/</a:t>
              </a:r>
              <a:r>
                <a:rPr lang="zh-TW" altLang="en-US" sz="2800" spc="-200">
                  <a:solidFill>
                    <a:srgbClr val="000000"/>
                  </a:solidFill>
                  <a:latin typeface="Times New Roman"/>
                  <a:ea typeface="標楷體" pitchFamily="65" charset="-120"/>
                </a:rPr>
                <a:t>秒</a:t>
              </a:r>
              <a:r>
                <a:rPr lang="en-US" altLang="zh-TW" sz="2800" spc="-200">
                  <a:solidFill>
                    <a:srgbClr val="000000"/>
                  </a:solidFill>
                  <a:latin typeface="Times New Roman"/>
                  <a:ea typeface="標楷體" pitchFamily="65" charset="-120"/>
                </a:rPr>
                <a:t>)</a:t>
              </a:r>
              <a:endParaRPr lang="zh-TW" altLang="en-US" sz="2800" spc="-200">
                <a:solidFill>
                  <a:srgbClr val="000000"/>
                </a:solidFill>
                <a:latin typeface="Times New Roman"/>
                <a:ea typeface="標楷體" pitchFamily="65" charset="-120"/>
              </a:endParaRPr>
            </a:p>
          </p:txBody>
        </p:sp>
        <p:sp>
          <p:nvSpPr>
            <p:cNvPr id="47" name="矩形 46"/>
            <p:cNvSpPr/>
            <p:nvPr/>
          </p:nvSpPr>
          <p:spPr>
            <a:xfrm>
              <a:off x="1379027" y="2836905"/>
              <a:ext cx="338554" cy="523220"/>
            </a:xfrm>
            <a:prstGeom prst="rect">
              <a:avLst/>
            </a:prstGeom>
            <a:effectLst>
              <a:glow rad="127000">
                <a:schemeClr val="bg1"/>
              </a:glow>
            </a:effectLst>
          </p:spPr>
          <p:txBody>
            <a:bodyPr wrap="none">
              <a:spAutoFit/>
            </a:bodyPr>
            <a:lstStyle/>
            <a:p>
              <a:r>
                <a:rPr lang="en-US" altLang="zh-TW" sz="2800" spc="-200">
                  <a:solidFill>
                    <a:srgbClr val="000000"/>
                  </a:solidFill>
                  <a:effectLst>
                    <a:glow rad="127000">
                      <a:srgbClr val="FFFFFF"/>
                    </a:glow>
                  </a:effectLst>
                  <a:latin typeface="Times New Roman"/>
                  <a:ea typeface="標楷體" pitchFamily="65" charset="-120"/>
                </a:rPr>
                <a:t>0</a:t>
              </a:r>
              <a:endParaRPr lang="zh-TW" altLang="en-US" sz="2800" spc="-200">
                <a:solidFill>
                  <a:srgbClr val="000000"/>
                </a:solidFill>
                <a:effectLst>
                  <a:glow rad="127000">
                    <a:srgbClr val="FFFFFF"/>
                  </a:glow>
                </a:effectLst>
                <a:latin typeface="Times New Roman"/>
                <a:ea typeface="標楷體" pitchFamily="65" charset="-120"/>
              </a:endParaRPr>
            </a:p>
          </p:txBody>
        </p:sp>
        <p:sp>
          <p:nvSpPr>
            <p:cNvPr id="48" name="矩形 47"/>
            <p:cNvSpPr/>
            <p:nvPr/>
          </p:nvSpPr>
          <p:spPr>
            <a:xfrm>
              <a:off x="2116441" y="2846362"/>
              <a:ext cx="1334020" cy="523220"/>
            </a:xfrm>
            <a:prstGeom prst="rect">
              <a:avLst/>
            </a:prstGeom>
            <a:effectLst>
              <a:glow rad="127000">
                <a:schemeClr val="bg1"/>
              </a:glow>
            </a:effectLst>
          </p:spPr>
          <p:txBody>
            <a:bodyPr wrap="none">
              <a:spAutoFit/>
            </a:bodyPr>
            <a:lstStyle/>
            <a:p>
              <a:r>
                <a:rPr lang="zh-TW" altLang="en-US" sz="2800" spc="-200">
                  <a:solidFill>
                    <a:srgbClr val="000000"/>
                  </a:solidFill>
                  <a:effectLst>
                    <a:glow rad="127000">
                      <a:srgbClr val="FFFFFF"/>
                    </a:glow>
                  </a:effectLst>
                  <a:latin typeface="Times New Roman"/>
                  <a:ea typeface="標楷體" pitchFamily="65" charset="-120"/>
                </a:rPr>
                <a:t>濃度</a:t>
              </a:r>
              <a:r>
                <a:rPr lang="en-US" altLang="zh-TW" sz="2800" spc="-200">
                  <a:solidFill>
                    <a:srgbClr val="000000"/>
                  </a:solidFill>
                  <a:effectLst>
                    <a:glow rad="127000">
                      <a:srgbClr val="FFFFFF"/>
                    </a:glow>
                  </a:effectLst>
                  <a:latin typeface="Times New Roman"/>
                  <a:ea typeface="標楷體" pitchFamily="65" charset="-120"/>
                </a:rPr>
                <a:t>(M)</a:t>
              </a:r>
              <a:endParaRPr lang="zh-TW" altLang="en-US" sz="2800" spc="-200">
                <a:solidFill>
                  <a:srgbClr val="000000"/>
                </a:solidFill>
                <a:effectLst>
                  <a:glow rad="127000">
                    <a:srgbClr val="FFFFFF"/>
                  </a:glow>
                </a:effectLst>
                <a:latin typeface="Times New Roman"/>
                <a:ea typeface="標楷體" pitchFamily="65" charset="-120"/>
              </a:endParaRPr>
            </a:p>
          </p:txBody>
        </p:sp>
      </p:grpSp>
    </p:spTree>
    <p:extLst>
      <p:ext uri="{BB962C8B-B14F-4D97-AF65-F5344CB8AC3E}">
        <p14:creationId xmlns:p14="http://schemas.microsoft.com/office/powerpoint/2010/main" val="3907803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298378"/>
          </a:xfrm>
        </p:spPr>
        <p:txBody>
          <a:bodyPr>
            <a:noAutofit/>
          </a:bodyPr>
          <a:lstStyle/>
          <a:p>
            <a:pPr algn="l"/>
            <a:r>
              <a:rPr lang="en-US" altLang="zh-TW" sz="3200" kern="100" dirty="0" smtClean="0">
                <a:solidFill>
                  <a:srgbClr val="00B050"/>
                </a:solidFill>
                <a:latin typeface="華康中黑體" panose="020B0509000000000000" pitchFamily="49" charset="-120"/>
                <a:ea typeface="華康中黑體" panose="020B0509000000000000" pitchFamily="49" charset="-120"/>
                <a:cs typeface="Times New Roman"/>
              </a:rPr>
              <a:t>109</a:t>
            </a:r>
            <a:r>
              <a:rPr lang="zh-TW" altLang="zh-TW" sz="3200" kern="100" dirty="0" smtClean="0">
                <a:latin typeface="華康中黑體" panose="020B0509000000000000" pitchFamily="49" charset="-120"/>
                <a:ea typeface="華康中黑體" panose="020B0509000000000000" pitchFamily="49" charset="-120"/>
                <a:cs typeface="Times New Roman"/>
              </a:rPr>
              <a:t>如</a:t>
            </a:r>
            <a:r>
              <a:rPr lang="zh-TW" altLang="zh-TW" sz="3200" kern="100" dirty="0">
                <a:latin typeface="華康中黑體" panose="020B0509000000000000" pitchFamily="49" charset="-120"/>
                <a:ea typeface="華康中黑體" panose="020B0509000000000000" pitchFamily="49" charset="-120"/>
                <a:cs typeface="Times New Roman"/>
              </a:rPr>
              <a:t>附圖所示，部分救護車車頭的「</a:t>
            </a:r>
            <a:r>
              <a:rPr lang="en-US" altLang="zh-TW" sz="3200" kern="100" dirty="0">
                <a:latin typeface="華康中黑體" panose="020B0509000000000000" pitchFamily="49" charset="-120"/>
                <a:ea typeface="華康中黑體" panose="020B0509000000000000" pitchFamily="49" charset="-120"/>
                <a:cs typeface="Times New Roman"/>
              </a:rPr>
              <a:t> </a:t>
            </a:r>
            <a:r>
              <a:rPr lang="zh-TW" altLang="zh-TW" sz="3200" kern="100" dirty="0">
                <a:latin typeface="華康中黑體" panose="020B0509000000000000" pitchFamily="49" charset="-120"/>
                <a:ea typeface="華康中黑體" panose="020B0509000000000000" pitchFamily="49" charset="-120"/>
                <a:cs typeface="Times New Roman"/>
              </a:rPr>
              <a:t>」字樣會以「</a:t>
            </a:r>
            <a:r>
              <a:rPr lang="en-US" altLang="zh-TW" sz="3200" kern="100" dirty="0">
                <a:latin typeface="華康中黑體" panose="020B0509000000000000" pitchFamily="49" charset="-120"/>
                <a:ea typeface="華康中黑體" panose="020B0509000000000000" pitchFamily="49" charset="-120"/>
                <a:cs typeface="Times New Roman"/>
              </a:rPr>
              <a:t> </a:t>
            </a:r>
            <a:r>
              <a:rPr lang="zh-TW" altLang="zh-TW" sz="3200" kern="100" dirty="0">
                <a:latin typeface="華康中黑體" panose="020B0509000000000000" pitchFamily="49" charset="-120"/>
                <a:ea typeface="華康中黑體" panose="020B0509000000000000" pitchFamily="49" charset="-120"/>
                <a:cs typeface="Times New Roman"/>
              </a:rPr>
              <a:t>」方式印製，目的是當前方車輛的駕駛透過後視鏡（平面鏡）觀看時，可以看到正確的「</a:t>
            </a:r>
            <a:r>
              <a:rPr lang="en-US" altLang="zh-TW" sz="3200" kern="100" dirty="0">
                <a:latin typeface="華康中黑體" panose="020B0509000000000000" pitchFamily="49" charset="-120"/>
                <a:ea typeface="華康中黑體" panose="020B0509000000000000" pitchFamily="49" charset="-120"/>
                <a:cs typeface="Times New Roman"/>
              </a:rPr>
              <a:t> </a:t>
            </a:r>
            <a:r>
              <a:rPr lang="zh-TW" altLang="zh-TW" sz="3200" kern="100" dirty="0">
                <a:latin typeface="華康中黑體" panose="020B0509000000000000" pitchFamily="49" charset="-120"/>
                <a:ea typeface="華康中黑體" panose="020B0509000000000000" pitchFamily="49" charset="-120"/>
                <a:cs typeface="Times New Roman"/>
              </a:rPr>
              <a:t>」字樣，此現象主要與下列何者最相關？</a:t>
            </a:r>
            <a:r>
              <a:rPr lang="en-US" altLang="zh-TW" sz="3200" kern="100" dirty="0">
                <a:latin typeface="華康中黑體" panose="020B0509000000000000" pitchFamily="49" charset="-120"/>
                <a:ea typeface="華康中黑體" panose="020B0509000000000000" pitchFamily="49" charset="-120"/>
                <a:cs typeface="Times New Roman"/>
              </a:rPr>
              <a:t/>
            </a:r>
            <a:br>
              <a:rPr lang="en-US" altLang="zh-TW" sz="3200" kern="100" dirty="0">
                <a:latin typeface="華康中黑體" panose="020B0509000000000000" pitchFamily="49" charset="-120"/>
                <a:ea typeface="華康中黑體" panose="020B0509000000000000" pitchFamily="49" charset="-120"/>
                <a:cs typeface="Times New Roman"/>
              </a:rPr>
            </a:br>
            <a:r>
              <a:rPr lang="en-US" altLang="zh-TW" sz="3200" b="1" kern="100" dirty="0">
                <a:latin typeface="華康中黑體" panose="020B0509000000000000" pitchFamily="49" charset="-120"/>
                <a:ea typeface="華康中黑體" panose="020B0509000000000000" pitchFamily="49" charset="-120"/>
                <a:cs typeface="Times New Roman"/>
              </a:rPr>
              <a:t>(A)</a:t>
            </a:r>
            <a:r>
              <a:rPr lang="zh-TW" altLang="zh-TW" sz="3200" kern="100" dirty="0">
                <a:latin typeface="華康中黑體" panose="020B0509000000000000" pitchFamily="49" charset="-120"/>
                <a:ea typeface="華康中黑體" panose="020B0509000000000000" pitchFamily="49" charset="-120"/>
                <a:cs typeface="Times New Roman"/>
              </a:rPr>
              <a:t>光的折射 </a:t>
            </a:r>
            <a:r>
              <a:rPr lang="en-US" altLang="zh-TW" sz="3200" b="1" kern="100" dirty="0">
                <a:latin typeface="華康中黑體" panose="020B0509000000000000" pitchFamily="49" charset="-120"/>
                <a:ea typeface="華康中黑體" panose="020B0509000000000000" pitchFamily="49" charset="-120"/>
                <a:cs typeface="Times New Roman"/>
              </a:rPr>
              <a:t>(B)</a:t>
            </a:r>
            <a:r>
              <a:rPr lang="zh-TW" altLang="zh-TW" sz="3200" kern="100" dirty="0">
                <a:latin typeface="華康中黑體" panose="020B0509000000000000" pitchFamily="49" charset="-120"/>
                <a:ea typeface="華康中黑體" panose="020B0509000000000000" pitchFamily="49" charset="-120"/>
                <a:cs typeface="Times New Roman"/>
              </a:rPr>
              <a:t>光的反射 </a:t>
            </a:r>
            <a:r>
              <a:rPr lang="en-US" altLang="zh-TW" sz="3200" b="1" kern="100" dirty="0">
                <a:latin typeface="華康中黑體" panose="020B0509000000000000" pitchFamily="49" charset="-120"/>
                <a:ea typeface="華康中黑體" panose="020B0509000000000000" pitchFamily="49" charset="-120"/>
                <a:cs typeface="Times New Roman"/>
              </a:rPr>
              <a:t>(C)</a:t>
            </a:r>
            <a:r>
              <a:rPr lang="zh-TW" altLang="zh-TW" sz="3200" kern="100" dirty="0">
                <a:latin typeface="華康中黑體" panose="020B0509000000000000" pitchFamily="49" charset="-120"/>
                <a:ea typeface="華康中黑體" panose="020B0509000000000000" pitchFamily="49" charset="-120"/>
                <a:cs typeface="Times New Roman"/>
              </a:rPr>
              <a:t>光的色散</a:t>
            </a:r>
            <a:r>
              <a:rPr lang="en-US" altLang="zh-TW" sz="3200" b="1" kern="100" dirty="0">
                <a:latin typeface="華康中黑體" panose="020B0509000000000000" pitchFamily="49" charset="-120"/>
                <a:ea typeface="華康中黑體" panose="020B0509000000000000" pitchFamily="49" charset="-120"/>
                <a:cs typeface="Times New Roman"/>
              </a:rPr>
              <a:t>(D)</a:t>
            </a:r>
            <a:r>
              <a:rPr lang="zh-TW" altLang="zh-TW" sz="3200" kern="100" dirty="0">
                <a:latin typeface="華康中黑體" panose="020B0509000000000000" pitchFamily="49" charset="-120"/>
                <a:ea typeface="華康中黑體" panose="020B0509000000000000" pitchFamily="49" charset="-120"/>
                <a:cs typeface="Times New Roman"/>
              </a:rPr>
              <a:t>光可在真空中傳播</a:t>
            </a:r>
            <a:endParaRPr lang="zh-TW" altLang="en-US" sz="3200" dirty="0">
              <a:latin typeface="華康中黑體" panose="020B0509000000000000" pitchFamily="49" charset="-120"/>
              <a:ea typeface="華康中黑體" panose="020B0509000000000000" pitchFamily="49" charset="-120"/>
            </a:endParaRPr>
          </a:p>
        </p:txBody>
      </p:sp>
      <p:pic>
        <p:nvPicPr>
          <p:cNvPr id="21506" name="Picture 2" descr="Y8ML202-K-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3861048"/>
            <a:ext cx="2876627"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4572000" y="4221088"/>
            <a:ext cx="4320480" cy="1938992"/>
          </a:xfrm>
          <a:prstGeom prst="rect">
            <a:avLst/>
          </a:prstGeom>
          <a:noFill/>
        </p:spPr>
        <p:txBody>
          <a:bodyPr wrap="square" rtlCol="0">
            <a:spAutoFit/>
          </a:bodyPr>
          <a:lstStyle/>
          <a:p>
            <a:pPr fontAlgn="auto">
              <a:spcBef>
                <a:spcPts val="0"/>
              </a:spcBef>
              <a:spcAft>
                <a:spcPts val="0"/>
              </a:spcAft>
            </a:pPr>
            <a:r>
              <a:rPr kumimoji="0" lang="zh-TW" altLang="zh-TW" sz="24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400" kern="100" dirty="0">
                <a:solidFill>
                  <a:srgbClr val="FF0000"/>
                </a:solidFill>
                <a:latin typeface="華康POP1體W9" panose="040B0909000000000000" pitchFamily="81" charset="-120"/>
                <a:ea typeface="華康POP1體W9" panose="040B0909000000000000" pitchFamily="81" charset="-120"/>
                <a:cs typeface="Times New Roman"/>
              </a:rPr>
              <a:t>(B)</a:t>
            </a:r>
            <a:endParaRPr kumimoji="0" lang="zh-TW" altLang="zh-TW" sz="24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解析：平面鏡反射時左右相反，上下不顛倒。故經反射後「救護車」三個字看起來就正常了；面鏡沒有折射及色散現象。</a:t>
            </a:r>
            <a:endParaRPr kumimoji="0" lang="zh-TW" altLang="en-US" sz="24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219033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88640"/>
            <a:ext cx="8229600" cy="4525963"/>
          </a:xfrm>
        </p:spPr>
        <p:txBody>
          <a:bodyPr>
            <a:normAutofit/>
          </a:bodyPr>
          <a:lstStyle/>
          <a:p>
            <a:r>
              <a:rPr lang="en-US" altLang="zh-TW" dirty="0" smtClean="0">
                <a:solidFill>
                  <a:srgbClr val="FF0000"/>
                </a:solidFill>
              </a:rPr>
              <a:t>111</a:t>
            </a:r>
            <a:r>
              <a:rPr lang="en-US" altLang="zh-TW" dirty="0" smtClean="0"/>
              <a:t>14.</a:t>
            </a:r>
            <a:r>
              <a:rPr lang="zh-TW" altLang="zh-TW" dirty="0" smtClean="0"/>
              <a:t>下列</a:t>
            </a:r>
            <a:r>
              <a:rPr lang="zh-TW" altLang="zh-TW" dirty="0"/>
              <a:t>選項中的四個活動，光線經過「」中的裝置後，哪一個</a:t>
            </a:r>
            <a:r>
              <a:rPr lang="zh-TW" altLang="zh-TW" u="dbl" dirty="0"/>
              <a:t>不會</a:t>
            </a:r>
            <a:r>
              <a:rPr lang="zh-TW" altLang="zh-TW" dirty="0"/>
              <a:t>改變光的傳播方向？</a:t>
            </a:r>
          </a:p>
          <a:p>
            <a:pPr marL="0" indent="0">
              <a:buNone/>
            </a:pPr>
            <a:r>
              <a:rPr lang="en-US" altLang="zh-TW" dirty="0"/>
              <a:t>(A)</a:t>
            </a:r>
            <a:r>
              <a:rPr lang="zh-TW" altLang="zh-TW" dirty="0"/>
              <a:t>利用「針孔」成像觀察日食</a:t>
            </a:r>
          </a:p>
          <a:p>
            <a:pPr marL="0" indent="0">
              <a:buNone/>
            </a:pPr>
            <a:r>
              <a:rPr lang="en-US" altLang="zh-TW" dirty="0"/>
              <a:t>(B)</a:t>
            </a:r>
            <a:r>
              <a:rPr lang="zh-TW" altLang="zh-TW" dirty="0"/>
              <a:t>利用「放大鏡」觀察校園中的花朵</a:t>
            </a:r>
          </a:p>
          <a:p>
            <a:pPr marL="0" indent="0">
              <a:buNone/>
            </a:pPr>
            <a:r>
              <a:rPr lang="en-US" altLang="zh-TW" dirty="0"/>
              <a:t>(C)</a:t>
            </a:r>
            <a:r>
              <a:rPr lang="zh-TW" altLang="zh-TW" dirty="0"/>
              <a:t>利用「汽車後照鏡」觀察後方的車輛位置</a:t>
            </a:r>
          </a:p>
          <a:p>
            <a:pPr marL="0" indent="0">
              <a:buNone/>
            </a:pPr>
            <a:r>
              <a:rPr lang="en-US" altLang="zh-TW" dirty="0"/>
              <a:t>(D)</a:t>
            </a:r>
            <a:r>
              <a:rPr lang="zh-TW" altLang="zh-TW" dirty="0"/>
              <a:t>利用「三稜鏡」將陽光分散成七種不同顏色的光</a:t>
            </a:r>
          </a:p>
        </p:txBody>
      </p:sp>
    </p:spTree>
    <p:extLst>
      <p:ext uri="{BB962C8B-B14F-4D97-AF65-F5344CB8AC3E}">
        <p14:creationId xmlns:p14="http://schemas.microsoft.com/office/powerpoint/2010/main" val="35622860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664"/>
            <a:ext cx="8229600" cy="5721499"/>
          </a:xfrm>
        </p:spPr>
        <p:txBody>
          <a:bodyPr/>
          <a:lstStyle/>
          <a:p>
            <a:pPr marL="762000" indent="-762000" algn="just">
              <a:lnSpc>
                <a:spcPct val="120000"/>
              </a:lnSpc>
              <a:spcAft>
                <a:spcPts val="0"/>
              </a:spcAft>
              <a:tabLst>
                <a:tab pos="684530" algn="r"/>
                <a:tab pos="1431290" algn="l"/>
                <a:tab pos="2302510" algn="l"/>
                <a:tab pos="3182620" algn="l"/>
              </a:tabLst>
            </a:pPr>
            <a:r>
              <a:rPr lang="zh-TW" altLang="zh-TW" dirty="0">
                <a:solidFill>
                  <a:srgbClr val="FF0000"/>
                </a:solidFill>
                <a:latin typeface="Times New Roman"/>
              </a:rPr>
              <a:t>試題解析：</a:t>
            </a:r>
            <a:r>
              <a:rPr lang="en-US" altLang="zh-TW" dirty="0">
                <a:solidFill>
                  <a:srgbClr val="FF0000"/>
                </a:solidFill>
                <a:latin typeface="Times New Roman"/>
              </a:rPr>
              <a:t>(A)</a:t>
            </a:r>
            <a:r>
              <a:rPr lang="zh-TW" altLang="zh-TW" dirty="0">
                <a:solidFill>
                  <a:srgbClr val="FF0000"/>
                </a:solidFill>
                <a:latin typeface="Times New Roman"/>
              </a:rPr>
              <a:t>針孔成像是光的直進性造成；</a:t>
            </a:r>
            <a:r>
              <a:rPr lang="en-US" altLang="zh-TW" dirty="0">
                <a:solidFill>
                  <a:srgbClr val="FF0000"/>
                </a:solidFill>
                <a:latin typeface="Times New Roman"/>
              </a:rPr>
              <a:t>(B)(D)</a:t>
            </a:r>
            <a:r>
              <a:rPr lang="zh-TW" altLang="zh-TW" dirty="0">
                <a:solidFill>
                  <a:srgbClr val="FF0000"/>
                </a:solidFill>
                <a:latin typeface="Times New Roman"/>
              </a:rPr>
              <a:t>是光的折射造成；</a:t>
            </a:r>
            <a:r>
              <a:rPr lang="en-US" altLang="zh-TW" dirty="0">
                <a:solidFill>
                  <a:srgbClr val="FF0000"/>
                </a:solidFill>
                <a:latin typeface="Times New Roman"/>
              </a:rPr>
              <a:t>(C)</a:t>
            </a:r>
            <a:r>
              <a:rPr lang="zh-TW" altLang="zh-TW" dirty="0">
                <a:solidFill>
                  <a:srgbClr val="FF0000"/>
                </a:solidFill>
                <a:latin typeface="Times New Roman"/>
              </a:rPr>
              <a:t>是光的反射造成的，因此</a:t>
            </a:r>
            <a:r>
              <a:rPr lang="en-US" altLang="zh-TW" dirty="0">
                <a:solidFill>
                  <a:srgbClr val="FF0000"/>
                </a:solidFill>
                <a:latin typeface="Times New Roman"/>
              </a:rPr>
              <a:t>(B)(C)(D)</a:t>
            </a:r>
            <a:r>
              <a:rPr lang="zh-TW" altLang="zh-TW" dirty="0">
                <a:solidFill>
                  <a:srgbClr val="FF0000"/>
                </a:solidFill>
                <a:latin typeface="Times New Roman"/>
              </a:rPr>
              <a:t>光的傳播方向均會改變。</a:t>
            </a:r>
            <a:endParaRPr lang="zh-TW" altLang="zh-TW" dirty="0">
              <a:latin typeface="Times New Roman"/>
              <a:ea typeface="標楷體"/>
            </a:endParaRPr>
          </a:p>
          <a:p>
            <a:r>
              <a:rPr lang="zh-TW" altLang="zh-TW" sz="2800" dirty="0">
                <a:solidFill>
                  <a:srgbClr val="FF0000"/>
                </a:solidFill>
                <a:latin typeface="Times New Roman"/>
                <a:cs typeface="Times New Roman"/>
              </a:rPr>
              <a:t>故選【</a:t>
            </a:r>
            <a:r>
              <a:rPr lang="en-US" altLang="zh-TW" sz="2800" dirty="0">
                <a:solidFill>
                  <a:srgbClr val="FF0000"/>
                </a:solidFill>
                <a:latin typeface="Times New Roman"/>
              </a:rPr>
              <a:t>A</a:t>
            </a:r>
            <a:r>
              <a:rPr lang="zh-TW" altLang="zh-TW" sz="2800" dirty="0">
                <a:solidFill>
                  <a:srgbClr val="FF0000"/>
                </a:solidFill>
                <a:latin typeface="Times New Roman"/>
                <a:cs typeface="Times New Roman"/>
              </a:rPr>
              <a:t>】</a:t>
            </a:r>
            <a:endParaRPr lang="zh-TW" altLang="en-US" dirty="0"/>
          </a:p>
        </p:txBody>
      </p:sp>
    </p:spTree>
    <p:extLst>
      <p:ext uri="{BB962C8B-B14F-4D97-AF65-F5344CB8AC3E}">
        <p14:creationId xmlns:p14="http://schemas.microsoft.com/office/powerpoint/2010/main" val="40184607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95288" y="2636911"/>
            <a:ext cx="8229600" cy="2664297"/>
          </a:xfrm>
        </p:spPr>
        <p:txBody>
          <a:bodyPr/>
          <a:lstStyle/>
          <a:p>
            <a:r>
              <a:rPr lang="zh-TW" altLang="en-US" sz="4800" dirty="0">
                <a:solidFill>
                  <a:srgbClr val="FF0000"/>
                </a:solidFill>
                <a:ea typeface="華康勘亭流" pitchFamily="65" charset="-120"/>
              </a:rPr>
              <a:t>稀釋硫酸步驟</a:t>
            </a:r>
            <a:br>
              <a:rPr lang="zh-TW" altLang="en-US" sz="4800" dirty="0">
                <a:solidFill>
                  <a:srgbClr val="FF0000"/>
                </a:solidFill>
                <a:ea typeface="華康勘亭流" pitchFamily="65" charset="-120"/>
              </a:rPr>
            </a:br>
            <a:r>
              <a:rPr lang="zh-TW" altLang="en-US" sz="4800" dirty="0">
                <a:solidFill>
                  <a:srgbClr val="FF0000"/>
                </a:solidFill>
                <a:ea typeface="華康勘亭流" pitchFamily="65" charset="-120"/>
              </a:rPr>
              <a:t/>
            </a:r>
            <a:br>
              <a:rPr lang="zh-TW" altLang="en-US" sz="4800" dirty="0">
                <a:solidFill>
                  <a:srgbClr val="FF0000"/>
                </a:solidFill>
                <a:ea typeface="華康勘亭流" pitchFamily="65" charset="-120"/>
              </a:rPr>
            </a:br>
            <a:r>
              <a:rPr lang="zh-TW" altLang="en-US" sz="4800" dirty="0">
                <a:solidFill>
                  <a:srgbClr val="FF0000"/>
                </a:solidFill>
                <a:ea typeface="華康勘亭流" pitchFamily="65" charset="-120"/>
              </a:rPr>
              <a:t>放熱</a:t>
            </a:r>
            <a:r>
              <a:rPr lang="en-US" altLang="zh-TW" sz="4800" dirty="0">
                <a:solidFill>
                  <a:srgbClr val="FF0000"/>
                </a:solidFill>
                <a:ea typeface="華康勘亭流" pitchFamily="65" charset="-120"/>
              </a:rPr>
              <a:t>:</a:t>
            </a:r>
            <a:r>
              <a:rPr lang="zh-TW" altLang="en-US" sz="4800" dirty="0">
                <a:solidFill>
                  <a:srgbClr val="0066FF"/>
                </a:solidFill>
                <a:ea typeface="華康勘亭流" pitchFamily="65" charset="-120"/>
              </a:rPr>
              <a:t>稀釋強酸鹼</a:t>
            </a:r>
            <a:r>
              <a:rPr lang="en-US" altLang="zh-TW" sz="4800" dirty="0">
                <a:solidFill>
                  <a:srgbClr val="0066FF"/>
                </a:solidFill>
                <a:ea typeface="華康勘亭流" pitchFamily="65" charset="-120"/>
              </a:rPr>
              <a:t/>
            </a:r>
            <a:br>
              <a:rPr lang="en-US" altLang="zh-TW" sz="4800" dirty="0">
                <a:solidFill>
                  <a:srgbClr val="0066FF"/>
                </a:solidFill>
                <a:ea typeface="華康勘亭流" pitchFamily="65" charset="-120"/>
              </a:rPr>
            </a:br>
            <a:r>
              <a:rPr lang="zh-TW" altLang="en-US" sz="4800" dirty="0">
                <a:solidFill>
                  <a:srgbClr val="0066FF"/>
                </a:solidFill>
                <a:ea typeface="華康勘亭流" pitchFamily="65" charset="-120"/>
              </a:rPr>
              <a:t>       酸鹼中和</a:t>
            </a:r>
            <a:r>
              <a:rPr lang="en-US" altLang="zh-TW" sz="4800" dirty="0">
                <a:solidFill>
                  <a:srgbClr val="0066FF"/>
                </a:solidFill>
                <a:ea typeface="華康勘亭流" pitchFamily="65" charset="-120"/>
              </a:rPr>
              <a:t/>
            </a:r>
            <a:br>
              <a:rPr lang="en-US" altLang="zh-TW" sz="4800" dirty="0">
                <a:solidFill>
                  <a:srgbClr val="0066FF"/>
                </a:solidFill>
                <a:ea typeface="華康勘亭流" pitchFamily="65" charset="-120"/>
              </a:rPr>
            </a:br>
            <a:r>
              <a:rPr lang="zh-TW" altLang="en-US" sz="4800" dirty="0">
                <a:solidFill>
                  <a:srgbClr val="0066FF"/>
                </a:solidFill>
                <a:ea typeface="華康勘亭流" pitchFamily="65" charset="-120"/>
              </a:rPr>
              <a:t>氧化</a:t>
            </a:r>
            <a:r>
              <a:rPr lang="en-US" altLang="zh-TW" sz="4800" dirty="0">
                <a:solidFill>
                  <a:srgbClr val="0066FF"/>
                </a:solidFill>
                <a:ea typeface="華康勘亭流" pitchFamily="65" charset="-120"/>
              </a:rPr>
              <a:t/>
            </a:r>
            <a:br>
              <a:rPr lang="en-US" altLang="zh-TW" sz="4800" dirty="0">
                <a:solidFill>
                  <a:srgbClr val="0066FF"/>
                </a:solidFill>
                <a:ea typeface="華康勘亭流" pitchFamily="65" charset="-120"/>
              </a:rPr>
            </a:br>
            <a:r>
              <a:rPr lang="zh-TW" altLang="en-US" sz="4800" dirty="0">
                <a:solidFill>
                  <a:srgbClr val="FF0000"/>
                </a:solidFill>
                <a:ea typeface="華康勘亭流" pitchFamily="65" charset="-120"/>
              </a:rPr>
              <a:t/>
            </a:r>
            <a:br>
              <a:rPr lang="zh-TW" altLang="en-US" sz="4800" dirty="0">
                <a:solidFill>
                  <a:srgbClr val="FF0000"/>
                </a:solidFill>
                <a:ea typeface="華康勘亭流" pitchFamily="65" charset="-120"/>
              </a:rPr>
            </a:br>
            <a:endParaRPr lang="zh-TW" altLang="en-US" sz="4800" dirty="0">
              <a:solidFill>
                <a:srgbClr val="FF0000"/>
              </a:solidFill>
              <a:ea typeface="華康勘亭流" pitchFamily="65" charset="-12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zh-TW" altLang="en-US" sz="6000">
                <a:solidFill>
                  <a:srgbClr val="FF0000"/>
                </a:solidFill>
                <a:ea typeface="華康勘亭流" pitchFamily="65" charset="-120"/>
              </a:rPr>
              <a:t>吸熱放熱</a:t>
            </a:r>
          </a:p>
        </p:txBody>
      </p:sp>
      <p:sp>
        <p:nvSpPr>
          <p:cNvPr id="195587" name="Rectangle 3"/>
          <p:cNvSpPr>
            <a:spLocks noGrp="1" noChangeArrowheads="1"/>
          </p:cNvSpPr>
          <p:nvPr>
            <p:ph type="body" idx="1"/>
          </p:nvPr>
        </p:nvSpPr>
        <p:spPr>
          <a:xfrm>
            <a:off x="2627313" y="1600200"/>
            <a:ext cx="6059487" cy="4525963"/>
          </a:xfrm>
        </p:spPr>
        <p:txBody>
          <a:bodyPr/>
          <a:lstStyle/>
          <a:p>
            <a:r>
              <a:rPr lang="zh-TW" altLang="en-US" dirty="0">
                <a:solidFill>
                  <a:srgbClr val="0066FF"/>
                </a:solidFill>
                <a:ea typeface="華康儷粗圓" pitchFamily="49" charset="-120"/>
              </a:rPr>
              <a:t>三態變化</a:t>
            </a:r>
          </a:p>
          <a:p>
            <a:r>
              <a:rPr lang="zh-TW" altLang="en-US" dirty="0">
                <a:solidFill>
                  <a:srgbClr val="0066FF"/>
                </a:solidFill>
                <a:ea typeface="華康儷粗圓" pitchFamily="49" charset="-120"/>
              </a:rPr>
              <a:t>氧化還原</a:t>
            </a:r>
          </a:p>
          <a:p>
            <a:r>
              <a:rPr lang="zh-TW" altLang="en-US" dirty="0">
                <a:solidFill>
                  <a:srgbClr val="0066FF"/>
                </a:solidFill>
                <a:ea typeface="華康儷粗圓" pitchFamily="49" charset="-120"/>
              </a:rPr>
              <a:t>酸鹼中和</a:t>
            </a:r>
          </a:p>
          <a:p>
            <a:r>
              <a:rPr lang="zh-TW" altLang="en-US" dirty="0">
                <a:solidFill>
                  <a:srgbClr val="0066FF"/>
                </a:solidFill>
                <a:ea typeface="華康儷粗圓" pitchFamily="49" charset="-120"/>
              </a:rPr>
              <a:t>強酸強鹼稀釋</a:t>
            </a:r>
          </a:p>
          <a:p>
            <a:r>
              <a:rPr lang="zh-TW" altLang="en-US" dirty="0">
                <a:solidFill>
                  <a:srgbClr val="FF0000"/>
                </a:solidFill>
                <a:ea typeface="華康儷粗圓" pitchFamily="49" charset="-120"/>
              </a:rPr>
              <a:t>族繁</a:t>
            </a:r>
          </a:p>
        </p:txBody>
      </p:sp>
    </p:spTree>
    <p:extLst>
      <p:ext uri="{BB962C8B-B14F-4D97-AF65-F5344CB8AC3E}">
        <p14:creationId xmlns:p14="http://schemas.microsoft.com/office/powerpoint/2010/main" val="41076425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50825" y="260350"/>
            <a:ext cx="8713788" cy="5473700"/>
          </a:xfrm>
        </p:spPr>
        <p:txBody>
          <a:bodyPr/>
          <a:lstStyle/>
          <a:p>
            <a:pPr>
              <a:lnSpc>
                <a:spcPct val="80000"/>
              </a:lnSpc>
            </a:pPr>
            <a:r>
              <a:rPr kumimoji="0" lang="en-US" altLang="zh-TW" sz="2400">
                <a:solidFill>
                  <a:srgbClr val="FF0000"/>
                </a:solidFill>
              </a:rPr>
              <a:t>103</a:t>
            </a:r>
          </a:p>
          <a:p>
            <a:pPr>
              <a:lnSpc>
                <a:spcPct val="80000"/>
              </a:lnSpc>
            </a:pPr>
            <a:r>
              <a:rPr kumimoji="0" lang="zh-TW" altLang="en-US" sz="2400">
                <a:latin typeface="標楷體" pitchFamily="65" charset="-120"/>
                <a:ea typeface="標楷體" pitchFamily="65" charset="-120"/>
              </a:rPr>
              <a:t>下</a:t>
            </a:r>
            <a:r>
              <a:rPr lang="zh-TW" altLang="en-US" sz="2400">
                <a:latin typeface="標楷體" pitchFamily="65" charset="-120"/>
                <a:ea typeface="標楷體" pitchFamily="65" charset="-120"/>
              </a:rPr>
              <a:t>列為配製漂白劑而發生意外的一則新聞報導：</a:t>
            </a:r>
            <a:br>
              <a:rPr lang="zh-TW" altLang="en-US" sz="2400">
                <a:latin typeface="標楷體" pitchFamily="65" charset="-120"/>
                <a:ea typeface="標楷體" pitchFamily="65" charset="-120"/>
              </a:rPr>
            </a:br>
            <a:r>
              <a:rPr lang="zh-TW" altLang="en-US" sz="2400">
                <a:latin typeface="標楷體" pitchFamily="65" charset="-120"/>
                <a:ea typeface="標楷體" pitchFamily="65" charset="-120"/>
              </a:rPr>
              <a:t>游泳池發生漂白劑「氣爆」意外</a:t>
            </a:r>
            <a:br>
              <a:rPr lang="zh-TW" altLang="en-US" sz="2400">
                <a:latin typeface="標楷體" pitchFamily="65" charset="-120"/>
                <a:ea typeface="標楷體" pitchFamily="65" charset="-120"/>
              </a:rPr>
            </a:br>
            <a:r>
              <a:rPr lang="zh-TW" altLang="en-US" sz="2400">
                <a:latin typeface="標楷體" pitchFamily="65" charset="-120"/>
                <a:ea typeface="標楷體" pitchFamily="65" charset="-120"/>
              </a:rPr>
              <a:t>蕭惠文／金門報導</a:t>
            </a:r>
            <a:br>
              <a:rPr lang="zh-TW" altLang="en-US" sz="2400">
                <a:latin typeface="標楷體" pitchFamily="65" charset="-120"/>
                <a:ea typeface="標楷體" pitchFamily="65" charset="-120"/>
              </a:rPr>
            </a:br>
            <a:r>
              <a:rPr lang="zh-TW" altLang="en-US" sz="2400">
                <a:latin typeface="標楷體" pitchFamily="65" charset="-120"/>
                <a:ea typeface="標楷體" pitchFamily="65" charset="-120"/>
              </a:rPr>
              <a:t>　　余姓救生員在進行消毒工作時，將水加入含次氯酸鈣的漂白劑桶子內混合並蓋上蓋子，不久整個桶子因高溫使氣體體積膨脹而爆裂開來，造成多人受傷。</a:t>
            </a:r>
            <a:br>
              <a:rPr lang="zh-TW" altLang="en-US" sz="2400">
                <a:latin typeface="標楷體" pitchFamily="65" charset="-120"/>
                <a:ea typeface="標楷體" pitchFamily="65" charset="-120"/>
              </a:rPr>
            </a:br>
            <a:r>
              <a:rPr lang="zh-TW" altLang="en-US" sz="2400">
                <a:latin typeface="標楷體" pitchFamily="65" charset="-120"/>
                <a:ea typeface="標楷體" pitchFamily="65" charset="-120"/>
              </a:rPr>
              <a:t>　　化學系教授指出，次氯酸鈣溶於水會產生高溫，混合步驟應如同稀釋濃硫酸的過程，如此就可降低危險性。</a:t>
            </a:r>
            <a:br>
              <a:rPr lang="zh-TW" altLang="en-US" sz="2400">
                <a:latin typeface="標楷體" pitchFamily="65" charset="-120"/>
                <a:ea typeface="標楷體" pitchFamily="65" charset="-120"/>
              </a:rPr>
            </a:br>
            <a:r>
              <a:rPr lang="zh-TW" altLang="en-US" sz="2400">
                <a:latin typeface="標楷體" pitchFamily="65" charset="-120"/>
                <a:ea typeface="標楷體" pitchFamily="65" charset="-120"/>
              </a:rPr>
              <a:t>依內容判斷，將次氯酸鈣與水混合，下列何者是最適合與安全的方式？</a:t>
            </a:r>
          </a:p>
          <a:p>
            <a:pPr>
              <a:lnSpc>
                <a:spcPct val="80000"/>
              </a:lnSpc>
            </a:pPr>
            <a:r>
              <a:rPr lang="zh-TW" altLang="en-US" sz="2400">
                <a:latin typeface="標楷體" pitchFamily="65" charset="-120"/>
                <a:ea typeface="標楷體" pitchFamily="65" charset="-120"/>
              </a:rPr>
              <a:t> </a:t>
            </a:r>
          </a:p>
          <a:p>
            <a:pPr>
              <a:lnSpc>
                <a:spcPct val="80000"/>
              </a:lnSpc>
              <a:buFontTx/>
              <a:buNone/>
            </a:pPr>
            <a:r>
              <a:rPr lang="en-US" altLang="zh-TW" sz="2400">
                <a:latin typeface="標楷體" pitchFamily="65" charset="-120"/>
                <a:ea typeface="標楷體" pitchFamily="65" charset="-120"/>
              </a:rPr>
              <a:t>(A)</a:t>
            </a:r>
            <a:r>
              <a:rPr lang="zh-TW" altLang="en-US" sz="2400">
                <a:latin typeface="標楷體" pitchFamily="65" charset="-120"/>
                <a:ea typeface="標楷體" pitchFamily="65" charset="-120"/>
              </a:rPr>
              <a:t>因為是放熱反應，所以應將大量水緩緩加入次氯酸鈣中 </a:t>
            </a:r>
          </a:p>
          <a:p>
            <a:pPr>
              <a:lnSpc>
                <a:spcPct val="80000"/>
              </a:lnSpc>
              <a:buFontTx/>
              <a:buNone/>
            </a:pPr>
            <a:r>
              <a:rPr lang="en-US" altLang="zh-TW" sz="2400">
                <a:latin typeface="標楷體" pitchFamily="65" charset="-120"/>
                <a:ea typeface="標楷體" pitchFamily="65" charset="-120"/>
              </a:rPr>
              <a:t>(B)</a:t>
            </a:r>
            <a:r>
              <a:rPr lang="zh-TW" altLang="en-US" sz="2400">
                <a:latin typeface="標楷體" pitchFamily="65" charset="-120"/>
                <a:ea typeface="標楷體" pitchFamily="65" charset="-120"/>
              </a:rPr>
              <a:t>因為是放熱反應，所以應將次氯酸鈣緩緩加入大量水中 </a:t>
            </a:r>
          </a:p>
          <a:p>
            <a:pPr>
              <a:lnSpc>
                <a:spcPct val="80000"/>
              </a:lnSpc>
              <a:buFontTx/>
              <a:buNone/>
            </a:pPr>
            <a:r>
              <a:rPr lang="en-US" altLang="zh-TW" sz="2400">
                <a:latin typeface="標楷體" pitchFamily="65" charset="-120"/>
                <a:ea typeface="標楷體" pitchFamily="65" charset="-120"/>
              </a:rPr>
              <a:t>(C)</a:t>
            </a:r>
            <a:r>
              <a:rPr lang="zh-TW" altLang="en-US" sz="2400">
                <a:latin typeface="標楷體" pitchFamily="65" charset="-120"/>
                <a:ea typeface="標楷體" pitchFamily="65" charset="-120"/>
              </a:rPr>
              <a:t>因為是吸熱反應，所以應將大量水緩繞加入次氯酸鈣中 </a:t>
            </a:r>
          </a:p>
          <a:p>
            <a:pPr>
              <a:lnSpc>
                <a:spcPct val="80000"/>
              </a:lnSpc>
              <a:buFontTx/>
              <a:buNone/>
            </a:pPr>
            <a:r>
              <a:rPr lang="en-US" altLang="zh-TW" sz="2400">
                <a:latin typeface="標楷體" pitchFamily="65" charset="-120"/>
                <a:ea typeface="標楷體" pitchFamily="65" charset="-120"/>
              </a:rPr>
              <a:t>(D)</a:t>
            </a:r>
            <a:r>
              <a:rPr lang="zh-TW" altLang="en-US" sz="2400">
                <a:latin typeface="標楷體" pitchFamily="65" charset="-120"/>
                <a:ea typeface="標楷體" pitchFamily="65" charset="-120"/>
              </a:rPr>
              <a:t>因為是吸熱反應，所以應將次氯酸鈣緩緩加入大量水中 </a:t>
            </a:r>
          </a:p>
        </p:txBody>
      </p:sp>
      <p:sp>
        <p:nvSpPr>
          <p:cNvPr id="4100" name="Rectangle 4"/>
          <p:cNvSpPr>
            <a:spLocks noChangeArrowheads="1"/>
          </p:cNvSpPr>
          <p:nvPr/>
        </p:nvSpPr>
        <p:spPr bwMode="auto">
          <a:xfrm>
            <a:off x="6659563" y="6021388"/>
            <a:ext cx="108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solidFill>
                  <a:srgbClr val="FF0000"/>
                </a:solidFill>
              </a:rPr>
              <a:t>答案：</a:t>
            </a:r>
            <a:r>
              <a:rPr lang="en-US" altLang="zh-TW">
                <a:solidFill>
                  <a:srgbClr val="FF0000"/>
                </a:solidFill>
              </a:rPr>
              <a:t>B</a:t>
            </a:r>
            <a:r>
              <a:rPr lang="en-US" altLang="zh-TW"/>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box(in)">
                                      <p:cBhvr>
                                        <p:cTn id="7" dur="500"/>
                                        <p:tgtEl>
                                          <p:spTgt spid="41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539750" y="260350"/>
            <a:ext cx="8229600" cy="3673475"/>
          </a:xfrm>
        </p:spPr>
        <p:txBody>
          <a:bodyPr/>
          <a:lstStyle/>
          <a:p>
            <a:r>
              <a:rPr lang="zh-TW" altLang="en-US" dirty="0"/>
              <a:t>附圖為小慧在習作本中對某一問題的回答：關於小慧的舉例說明，下列何者正確？ </a:t>
            </a:r>
            <a:r>
              <a:rPr lang="en-US" altLang="zh-TW" dirty="0"/>
              <a:t>(A)</a:t>
            </a:r>
            <a:r>
              <a:rPr lang="zh-TW" altLang="en-US" dirty="0"/>
              <a:t>舉例不完整，因為</a:t>
            </a:r>
            <a:r>
              <a:rPr lang="en-US" altLang="zh-TW" dirty="0"/>
              <a:t>I</a:t>
            </a:r>
            <a:r>
              <a:rPr lang="zh-TW" altLang="en-US" dirty="0"/>
              <a:t>、</a:t>
            </a:r>
            <a:r>
              <a:rPr lang="en-US" altLang="zh-TW" dirty="0"/>
              <a:t>II</a:t>
            </a:r>
            <a:r>
              <a:rPr lang="zh-TW" altLang="en-US" dirty="0"/>
              <a:t>皆為吸熱反應 </a:t>
            </a:r>
            <a:r>
              <a:rPr lang="en-US" altLang="zh-TW" dirty="0"/>
              <a:t>(B)</a:t>
            </a:r>
            <a:r>
              <a:rPr lang="zh-TW" altLang="en-US" dirty="0"/>
              <a:t>舉例不完整，因為</a:t>
            </a:r>
            <a:r>
              <a:rPr lang="en-US" altLang="zh-TW" dirty="0"/>
              <a:t>I</a:t>
            </a:r>
            <a:r>
              <a:rPr lang="zh-TW" altLang="en-US" dirty="0"/>
              <a:t>、</a:t>
            </a:r>
            <a:r>
              <a:rPr lang="en-US" altLang="zh-TW" dirty="0"/>
              <a:t>II</a:t>
            </a:r>
            <a:r>
              <a:rPr lang="zh-TW" altLang="en-US" dirty="0"/>
              <a:t>皆為放熱反應 </a:t>
            </a:r>
            <a:r>
              <a:rPr lang="en-US" altLang="zh-TW" dirty="0"/>
              <a:t>(C)</a:t>
            </a:r>
            <a:r>
              <a:rPr lang="zh-TW" altLang="en-US" dirty="0"/>
              <a:t>舉例完整，</a:t>
            </a:r>
            <a:r>
              <a:rPr lang="en-US" altLang="zh-TW" dirty="0"/>
              <a:t>I</a:t>
            </a:r>
            <a:r>
              <a:rPr lang="zh-TW" altLang="en-US" dirty="0"/>
              <a:t>為吸熱反應，</a:t>
            </a:r>
            <a:r>
              <a:rPr lang="en-US" altLang="zh-TW" dirty="0"/>
              <a:t>II</a:t>
            </a:r>
            <a:r>
              <a:rPr lang="zh-TW" altLang="en-US" dirty="0"/>
              <a:t>為放熱反應 </a:t>
            </a:r>
            <a:r>
              <a:rPr lang="en-US" altLang="zh-TW" dirty="0"/>
              <a:t>(D)</a:t>
            </a:r>
            <a:r>
              <a:rPr lang="zh-TW" altLang="en-US" dirty="0"/>
              <a:t>舉例完整，</a:t>
            </a:r>
            <a:r>
              <a:rPr lang="en-US" altLang="zh-TW" dirty="0"/>
              <a:t>I</a:t>
            </a:r>
            <a:r>
              <a:rPr lang="zh-TW" altLang="en-US" dirty="0"/>
              <a:t>為放熱反應，</a:t>
            </a:r>
            <a:r>
              <a:rPr lang="en-US" altLang="zh-TW" dirty="0"/>
              <a:t>II</a:t>
            </a:r>
            <a:r>
              <a:rPr lang="zh-TW" altLang="en-US" dirty="0"/>
              <a:t>為吸熱反應 </a:t>
            </a:r>
          </a:p>
        </p:txBody>
      </p:sp>
      <p:pic>
        <p:nvPicPr>
          <p:cNvPr id="27652" name="Picture 4" descr="Y8F39A0-K-7"/>
          <p:cNvPicPr>
            <a:picLocks noChangeAspect="1" noChangeArrowheads="1"/>
          </p:cNvPicPr>
          <p:nvPr/>
        </p:nvPicPr>
        <p:blipFill>
          <a:blip r:embed="rId2">
            <a:extLst>
              <a:ext uri="{28A0092B-C50C-407E-A947-70E740481C1C}">
                <a14:useLocalDpi xmlns:a14="http://schemas.microsoft.com/office/drawing/2010/main" val="0"/>
              </a:ext>
            </a:extLst>
          </a:blip>
          <a:srcRect t="-3568" b="-3923"/>
          <a:stretch>
            <a:fillRect/>
          </a:stretch>
        </p:blipFill>
        <p:spPr bwMode="auto">
          <a:xfrm>
            <a:off x="395288" y="3716338"/>
            <a:ext cx="7561262"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5"/>
          <p:cNvSpPr>
            <a:spLocks noChangeArrowheads="1"/>
          </p:cNvSpPr>
          <p:nvPr/>
        </p:nvSpPr>
        <p:spPr bwMode="auto">
          <a:xfrm>
            <a:off x="4054475" y="3246438"/>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r>
              <a:rPr lang="zh-TW" altLang="en-US">
                <a:solidFill>
                  <a:srgbClr val="FF0000"/>
                </a:solidFill>
              </a:rPr>
              <a:t>答案：</a:t>
            </a:r>
            <a:r>
              <a:rPr lang="en-US" altLang="zh-TW">
                <a:solidFill>
                  <a:srgbClr val="FF0000"/>
                </a:solidFill>
              </a:rPr>
              <a:t>D</a:t>
            </a:r>
          </a:p>
        </p:txBody>
      </p:sp>
    </p:spTree>
    <p:extLst>
      <p:ext uri="{BB962C8B-B14F-4D97-AF65-F5344CB8AC3E}">
        <p14:creationId xmlns:p14="http://schemas.microsoft.com/office/powerpoint/2010/main" val="3912109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additive="base">
                                        <p:cTn id="7" dur="500" fill="hold"/>
                                        <p:tgtEl>
                                          <p:spTgt spid="27653"/>
                                        </p:tgtEl>
                                        <p:attrNameLst>
                                          <p:attrName>ppt_x</p:attrName>
                                        </p:attrNameLst>
                                      </p:cBhvr>
                                      <p:tavLst>
                                        <p:tav tm="0">
                                          <p:val>
                                            <p:strVal val="#ppt_x"/>
                                          </p:val>
                                        </p:tav>
                                        <p:tav tm="100000">
                                          <p:val>
                                            <p:strVal val="#ppt_x"/>
                                          </p:val>
                                        </p:tav>
                                      </p:tavLst>
                                    </p:anim>
                                    <p:anim calcmode="lin" valueType="num">
                                      <p:cBhvr additive="base">
                                        <p:cTn id="8"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body" idx="1"/>
          </p:nvPr>
        </p:nvSpPr>
        <p:spPr>
          <a:xfrm>
            <a:off x="395288" y="404813"/>
            <a:ext cx="8229600" cy="2836862"/>
          </a:xfrm>
        </p:spPr>
        <p:txBody>
          <a:bodyPr/>
          <a:lstStyle/>
          <a:p>
            <a:r>
              <a:rPr lang="zh-TW" altLang="en-US" sz="2400"/>
              <a:t>附圖為小萍進行溶液配製的步驟示意圖，已知步驟一的兩個燒杯內，其中一杯裝有密度為</a:t>
            </a:r>
            <a:r>
              <a:rPr lang="en-US" altLang="zh-TW" sz="2400"/>
              <a:t>1.8 g/cm</a:t>
            </a:r>
            <a:r>
              <a:rPr lang="en-US" altLang="zh-TW" sz="2400" baseline="30000"/>
              <a:t>3</a:t>
            </a:r>
            <a:r>
              <a:rPr lang="zh-TW" altLang="en-US" sz="2400"/>
              <a:t>、重量百分濃度為</a:t>
            </a:r>
            <a:r>
              <a:rPr lang="en-US" altLang="zh-TW" sz="2400"/>
              <a:t>98</a:t>
            </a:r>
            <a:r>
              <a:rPr lang="zh-TW" altLang="en-US" sz="2400"/>
              <a:t>％的硫酸</a:t>
            </a:r>
            <a:r>
              <a:rPr lang="en-US" altLang="zh-TW" sz="2400"/>
              <a:t>100 mL</a:t>
            </a:r>
            <a:r>
              <a:rPr lang="zh-TW" altLang="en-US" sz="2400"/>
              <a:t>，另一杯裝有蒸餾水。開始進行溶液配製前，兩杯內液體的溫度均為</a:t>
            </a:r>
            <a:r>
              <a:rPr lang="en-US" altLang="zh-TW" sz="2400"/>
              <a:t>25℃</a:t>
            </a:r>
            <a:r>
              <a:rPr lang="zh-TW" altLang="en-US"/>
              <a:t>。</a:t>
            </a:r>
            <a:r>
              <a:rPr lang="en-US" altLang="zh-TW" sz="2400"/>
              <a:t>(1)</a:t>
            </a:r>
            <a:r>
              <a:rPr lang="zh-TW" altLang="en-US" sz="2400"/>
              <a:t>若要符合實驗安全與合理的實驗結果，步驟一手持燒杯中裝有的液體種類，以及步驟二測量到的溫度計數值，下列何者合理？</a:t>
            </a:r>
            <a:r>
              <a:rPr lang="zh-TW" altLang="en-US"/>
              <a:t/>
            </a:r>
            <a:br>
              <a:rPr lang="zh-TW" altLang="en-US"/>
            </a:br>
            <a:r>
              <a:rPr lang="zh-TW" altLang="en-US"/>
              <a:t/>
            </a:r>
            <a:br>
              <a:rPr lang="zh-TW" altLang="en-US"/>
            </a:br>
            <a:r>
              <a:rPr lang="zh-TW" altLang="en-US"/>
              <a:t> </a:t>
            </a:r>
          </a:p>
        </p:txBody>
      </p:sp>
      <p:pic>
        <p:nvPicPr>
          <p:cNvPr id="278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659188"/>
            <a:ext cx="4319588" cy="2736850"/>
          </a:xfrm>
          <a:prstGeom prst="rect">
            <a:avLst/>
          </a:prstGeom>
          <a:noFill/>
          <a:extLst>
            <a:ext uri="{909E8E84-426E-40DD-AFC4-6F175D3DCCD1}">
              <a14:hiddenFill xmlns:a14="http://schemas.microsoft.com/office/drawing/2010/main">
                <a:solidFill>
                  <a:srgbClr val="FFFFFF"/>
                </a:solidFill>
              </a14:hiddenFill>
            </a:ext>
          </a:extLst>
        </p:spPr>
      </p:pic>
      <p:pic>
        <p:nvPicPr>
          <p:cNvPr id="278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3068638"/>
            <a:ext cx="12287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78533" name="Picture 5" descr="Y8ML7A0-K-26B"/>
          <p:cNvPicPr>
            <a:picLocks noChangeAspect="1" noChangeArrowheads="1"/>
          </p:cNvPicPr>
          <p:nvPr/>
        </p:nvPicPr>
        <p:blipFill>
          <a:blip r:embed="rId4" cstate="print">
            <a:extLst>
              <a:ext uri="{28A0092B-C50C-407E-A947-70E740481C1C}">
                <a14:useLocalDpi xmlns:a14="http://schemas.microsoft.com/office/drawing/2010/main" val="0"/>
              </a:ext>
            </a:extLst>
          </a:blip>
          <a:srcRect t="14796"/>
          <a:stretch>
            <a:fillRect/>
          </a:stretch>
        </p:blipFill>
        <p:spPr bwMode="auto">
          <a:xfrm>
            <a:off x="7235825" y="3141663"/>
            <a:ext cx="1219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4" name="Picture 6" descr="Y8ML7A0-K-26C"/>
          <p:cNvPicPr>
            <a:picLocks noChangeAspect="1" noChangeArrowheads="1"/>
          </p:cNvPicPr>
          <p:nvPr/>
        </p:nvPicPr>
        <p:blipFill>
          <a:blip r:embed="rId5" cstate="print">
            <a:extLst>
              <a:ext uri="{28A0092B-C50C-407E-A947-70E740481C1C}">
                <a14:useLocalDpi xmlns:a14="http://schemas.microsoft.com/office/drawing/2010/main" val="0"/>
              </a:ext>
            </a:extLst>
          </a:blip>
          <a:srcRect t="14796"/>
          <a:stretch>
            <a:fillRect/>
          </a:stretch>
        </p:blipFill>
        <p:spPr bwMode="auto">
          <a:xfrm>
            <a:off x="5508625" y="4941888"/>
            <a:ext cx="1219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5" name="Picture 7" descr="Y8ML7A0-K-26D"/>
          <p:cNvPicPr>
            <a:picLocks noChangeAspect="1" noChangeArrowheads="1"/>
          </p:cNvPicPr>
          <p:nvPr/>
        </p:nvPicPr>
        <p:blipFill>
          <a:blip r:embed="rId6" cstate="print">
            <a:extLst>
              <a:ext uri="{28A0092B-C50C-407E-A947-70E740481C1C}">
                <a14:useLocalDpi xmlns:a14="http://schemas.microsoft.com/office/drawing/2010/main" val="0"/>
              </a:ext>
            </a:extLst>
          </a:blip>
          <a:srcRect t="14796"/>
          <a:stretch>
            <a:fillRect/>
          </a:stretch>
        </p:blipFill>
        <p:spPr bwMode="auto">
          <a:xfrm>
            <a:off x="7308850" y="4797425"/>
            <a:ext cx="1219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6" name="Text Box 8"/>
          <p:cNvSpPr txBox="1">
            <a:spLocks noChangeArrowheads="1"/>
          </p:cNvSpPr>
          <p:nvPr/>
        </p:nvSpPr>
        <p:spPr bwMode="auto">
          <a:xfrm>
            <a:off x="6659563" y="4581525"/>
            <a:ext cx="5762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a:t>(1)B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683568" y="476672"/>
            <a:ext cx="7772400" cy="237626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kumimoji="0" lang="en-US" altLang="zh-TW" sz="2400">
                <a:solidFill>
                  <a:srgbClr val="FF0000"/>
                </a:solidFill>
                <a:latin typeface="華康中黑體" panose="020B0509000000000000" pitchFamily="49" charset="-120"/>
                <a:ea typeface="華康中黑體" panose="020B0509000000000000" pitchFamily="49" charset="-120"/>
              </a:rPr>
              <a:t>107</a:t>
            </a:r>
            <a:r>
              <a:rPr kumimoji="0" lang="zh-TW" altLang="zh-TW" sz="2400">
                <a:latin typeface="華康中黑體" panose="020B0509000000000000" pitchFamily="49" charset="-120"/>
                <a:ea typeface="華康中黑體" panose="020B0509000000000000" pitchFamily="49" charset="-120"/>
              </a:rPr>
              <a:t>附圖為小玟進行水溶液混合實驗的步驟示意圖：</a:t>
            </a:r>
            <a:r>
              <a:rPr kumimoji="0" lang="en-US" altLang="zh-TW" sz="2400">
                <a:latin typeface="華康中黑體" panose="020B0509000000000000" pitchFamily="49" charset="-120"/>
                <a:ea typeface="華康中黑體" panose="020B0509000000000000" pitchFamily="49" charset="-120"/>
              </a:rPr>
              <a:t/>
            </a:r>
            <a:br>
              <a:rPr kumimoji="0" lang="en-US" altLang="zh-TW" sz="2400">
                <a:latin typeface="華康中黑體" panose="020B0509000000000000" pitchFamily="49" charset="-120"/>
                <a:ea typeface="華康中黑體" panose="020B0509000000000000" pitchFamily="49" charset="-120"/>
              </a:rPr>
            </a:br>
            <a:r>
              <a:rPr kumimoji="0" lang="zh-TW" altLang="zh-TW" sz="2400">
                <a:latin typeface="華康中黑體" panose="020B0509000000000000" pitchFamily="49" charset="-120"/>
                <a:ea typeface="華康中黑體" panose="020B0509000000000000" pitchFamily="49" charset="-120"/>
              </a:rPr>
              <a:t>她在步驟三和步驟四所測得數據，依序應為下列何者才合理？</a:t>
            </a:r>
            <a:r>
              <a:rPr kumimoji="0" lang="en-US" altLang="zh-TW" sz="2400">
                <a:latin typeface="華康中黑體" panose="020B0509000000000000" pitchFamily="49" charset="-120"/>
                <a:ea typeface="華康中黑體" panose="020B0509000000000000" pitchFamily="49" charset="-120"/>
              </a:rPr>
              <a:t/>
            </a:r>
            <a:br>
              <a:rPr kumimoji="0" lang="en-US" altLang="zh-TW" sz="2400">
                <a:latin typeface="華康中黑體" panose="020B0509000000000000" pitchFamily="49" charset="-120"/>
                <a:ea typeface="華康中黑體" panose="020B0509000000000000" pitchFamily="49" charset="-120"/>
              </a:rPr>
            </a:br>
            <a:r>
              <a:rPr kumimoji="0" lang="en-US" altLang="zh-TW" sz="2400">
                <a:latin typeface="華康中黑體" panose="020B0509000000000000" pitchFamily="49" charset="-120"/>
                <a:ea typeface="華康中黑體" panose="020B0509000000000000" pitchFamily="49" charset="-120"/>
              </a:rPr>
              <a:t>(A)</a:t>
            </a:r>
            <a:r>
              <a:rPr kumimoji="0" lang="zh-TW" altLang="zh-TW" sz="2400">
                <a:latin typeface="華康中黑體" panose="020B0509000000000000" pitchFamily="49" charset="-120"/>
                <a:ea typeface="華康中黑體" panose="020B0509000000000000" pitchFamily="49" charset="-120"/>
              </a:rPr>
              <a:t>小於</a:t>
            </a:r>
            <a:r>
              <a:rPr kumimoji="0" lang="en-US" altLang="zh-TW" sz="2400">
                <a:latin typeface="華康中黑體" panose="020B0509000000000000" pitchFamily="49" charset="-120"/>
                <a:ea typeface="華康中黑體" panose="020B0509000000000000" pitchFamily="49" charset="-120"/>
              </a:rPr>
              <a:t>25</a:t>
            </a:r>
            <a:r>
              <a:rPr kumimoji="0" lang="zh-TW" altLang="zh-TW" sz="2400">
                <a:latin typeface="華康中黑體" panose="020B0509000000000000" pitchFamily="49" charset="-120"/>
                <a:ea typeface="華康中黑體" panose="020B0509000000000000" pitchFamily="49" charset="-120"/>
              </a:rPr>
              <a:t>℃；大於</a:t>
            </a:r>
            <a:r>
              <a:rPr kumimoji="0" lang="en-US" altLang="zh-TW" sz="2400">
                <a:latin typeface="華康中黑體" panose="020B0509000000000000" pitchFamily="49" charset="-120"/>
                <a:ea typeface="華康中黑體" panose="020B0509000000000000" pitchFamily="49" charset="-120"/>
              </a:rPr>
              <a:t>10.6</a:t>
            </a:r>
            <a:r>
              <a:rPr kumimoji="0" lang="zh-TW" altLang="zh-TW" sz="2400">
                <a:latin typeface="華康中黑體" panose="020B0509000000000000" pitchFamily="49" charset="-120"/>
                <a:ea typeface="華康中黑體" panose="020B0509000000000000" pitchFamily="49" charset="-120"/>
              </a:rPr>
              <a:t>或小於</a:t>
            </a:r>
            <a:r>
              <a:rPr kumimoji="0" lang="en-US" altLang="zh-TW" sz="2400">
                <a:latin typeface="華康中黑體" panose="020B0509000000000000" pitchFamily="49" charset="-120"/>
                <a:ea typeface="華康中黑體" panose="020B0509000000000000" pitchFamily="49" charset="-120"/>
              </a:rPr>
              <a:t>0.8 (B)</a:t>
            </a:r>
            <a:r>
              <a:rPr kumimoji="0" lang="zh-TW" altLang="zh-TW" sz="2400">
                <a:latin typeface="華康中黑體" panose="020B0509000000000000" pitchFamily="49" charset="-120"/>
                <a:ea typeface="華康中黑體" panose="020B0509000000000000" pitchFamily="49" charset="-120"/>
              </a:rPr>
              <a:t>小於</a:t>
            </a:r>
            <a:r>
              <a:rPr kumimoji="0" lang="en-US" altLang="zh-TW" sz="2400">
                <a:latin typeface="華康中黑體" panose="020B0509000000000000" pitchFamily="49" charset="-120"/>
                <a:ea typeface="華康中黑體" panose="020B0509000000000000" pitchFamily="49" charset="-120"/>
              </a:rPr>
              <a:t>25</a:t>
            </a:r>
            <a:r>
              <a:rPr kumimoji="0" lang="zh-TW" altLang="zh-TW" sz="2400">
                <a:latin typeface="華康中黑體" panose="020B0509000000000000" pitchFamily="49" charset="-120"/>
                <a:ea typeface="華康中黑體" panose="020B0509000000000000" pitchFamily="49" charset="-120"/>
              </a:rPr>
              <a:t>℃；在</a:t>
            </a:r>
            <a:r>
              <a:rPr kumimoji="0" lang="en-US" altLang="zh-TW" sz="2400">
                <a:latin typeface="華康中黑體" panose="020B0509000000000000" pitchFamily="49" charset="-120"/>
                <a:ea typeface="華康中黑體" panose="020B0509000000000000" pitchFamily="49" charset="-120"/>
              </a:rPr>
              <a:t>0.8</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10.6</a:t>
            </a:r>
            <a:r>
              <a:rPr kumimoji="0" lang="zh-TW" altLang="zh-TW" sz="2400">
                <a:latin typeface="華康中黑體" panose="020B0509000000000000" pitchFamily="49" charset="-120"/>
                <a:ea typeface="華康中黑體" panose="020B0509000000000000" pitchFamily="49" charset="-120"/>
              </a:rPr>
              <a:t>之間</a:t>
            </a:r>
            <a:r>
              <a:rPr kumimoji="0" lang="en-US" altLang="zh-TW" sz="2400">
                <a:latin typeface="華康中黑體" panose="020B0509000000000000" pitchFamily="49" charset="-120"/>
                <a:ea typeface="華康中黑體" panose="020B0509000000000000" pitchFamily="49" charset="-120"/>
              </a:rPr>
              <a:t> (C)</a:t>
            </a:r>
            <a:r>
              <a:rPr kumimoji="0" lang="zh-TW" altLang="zh-TW" sz="2400">
                <a:latin typeface="華康中黑體" panose="020B0509000000000000" pitchFamily="49" charset="-120"/>
                <a:ea typeface="華康中黑體" panose="020B0509000000000000" pitchFamily="49" charset="-120"/>
              </a:rPr>
              <a:t>大於</a:t>
            </a:r>
            <a:r>
              <a:rPr kumimoji="0" lang="en-US" altLang="zh-TW" sz="2400">
                <a:latin typeface="華康中黑體" panose="020B0509000000000000" pitchFamily="49" charset="-120"/>
                <a:ea typeface="華康中黑體" panose="020B0509000000000000" pitchFamily="49" charset="-120"/>
              </a:rPr>
              <a:t>25</a:t>
            </a:r>
            <a:r>
              <a:rPr kumimoji="0" lang="zh-TW" altLang="zh-TW" sz="2400">
                <a:latin typeface="華康中黑體" panose="020B0509000000000000" pitchFamily="49" charset="-120"/>
                <a:ea typeface="華康中黑體" panose="020B0509000000000000" pitchFamily="49" charset="-120"/>
              </a:rPr>
              <a:t>℃；大於</a:t>
            </a:r>
            <a:r>
              <a:rPr kumimoji="0" lang="en-US" altLang="zh-TW" sz="2400">
                <a:latin typeface="華康中黑體" panose="020B0509000000000000" pitchFamily="49" charset="-120"/>
                <a:ea typeface="華康中黑體" panose="020B0509000000000000" pitchFamily="49" charset="-120"/>
              </a:rPr>
              <a:t>10.6</a:t>
            </a:r>
            <a:r>
              <a:rPr kumimoji="0" lang="zh-TW" altLang="zh-TW" sz="2400">
                <a:latin typeface="華康中黑體" panose="020B0509000000000000" pitchFamily="49" charset="-120"/>
                <a:ea typeface="華康中黑體" panose="020B0509000000000000" pitchFamily="49" charset="-120"/>
              </a:rPr>
              <a:t>或小於</a:t>
            </a:r>
            <a:r>
              <a:rPr kumimoji="0" lang="en-US" altLang="zh-TW" sz="2400">
                <a:latin typeface="華康中黑體" panose="020B0509000000000000" pitchFamily="49" charset="-120"/>
                <a:ea typeface="華康中黑體" panose="020B0509000000000000" pitchFamily="49" charset="-120"/>
              </a:rPr>
              <a:t>0.8 (D)</a:t>
            </a:r>
            <a:r>
              <a:rPr kumimoji="0" lang="zh-TW" altLang="zh-TW" sz="2400">
                <a:latin typeface="華康中黑體" panose="020B0509000000000000" pitchFamily="49" charset="-120"/>
                <a:ea typeface="華康中黑體" panose="020B0509000000000000" pitchFamily="49" charset="-120"/>
              </a:rPr>
              <a:t>大於</a:t>
            </a:r>
            <a:r>
              <a:rPr kumimoji="0" lang="en-US" altLang="zh-TW" sz="2400">
                <a:latin typeface="華康中黑體" panose="020B0509000000000000" pitchFamily="49" charset="-120"/>
                <a:ea typeface="華康中黑體" panose="020B0509000000000000" pitchFamily="49" charset="-120"/>
              </a:rPr>
              <a:t>25</a:t>
            </a:r>
            <a:r>
              <a:rPr kumimoji="0" lang="zh-TW" altLang="zh-TW" sz="2400">
                <a:latin typeface="華康中黑體" panose="020B0509000000000000" pitchFamily="49" charset="-120"/>
                <a:ea typeface="華康中黑體" panose="020B0509000000000000" pitchFamily="49" charset="-120"/>
              </a:rPr>
              <a:t>℃；在</a:t>
            </a:r>
            <a:r>
              <a:rPr kumimoji="0" lang="en-US" altLang="zh-TW" sz="2400">
                <a:latin typeface="華康中黑體" panose="020B0509000000000000" pitchFamily="49" charset="-120"/>
                <a:ea typeface="華康中黑體" panose="020B0509000000000000" pitchFamily="49" charset="-120"/>
              </a:rPr>
              <a:t>0.8</a:t>
            </a:r>
            <a:r>
              <a:rPr kumimoji="0" lang="zh-TW" altLang="zh-TW" sz="2400">
                <a:latin typeface="華康中黑體" panose="020B0509000000000000" pitchFamily="49" charset="-120"/>
                <a:ea typeface="華康中黑體" panose="020B0509000000000000" pitchFamily="49" charset="-120"/>
              </a:rPr>
              <a:t>～</a:t>
            </a:r>
            <a:r>
              <a:rPr kumimoji="0" lang="en-US" altLang="zh-TW" sz="2400">
                <a:latin typeface="華康中黑體" panose="020B0509000000000000" pitchFamily="49" charset="-120"/>
                <a:ea typeface="華康中黑體" panose="020B0509000000000000" pitchFamily="49" charset="-120"/>
              </a:rPr>
              <a:t>10.6</a:t>
            </a:r>
            <a:r>
              <a:rPr kumimoji="0" lang="zh-TW" altLang="zh-TW" sz="2400">
                <a:latin typeface="華康中黑體" panose="020B0509000000000000" pitchFamily="49" charset="-120"/>
                <a:ea typeface="華康中黑體" panose="020B0509000000000000" pitchFamily="49" charset="-120"/>
              </a:rPr>
              <a:t>之間</a:t>
            </a:r>
            <a:endParaRPr kumimoji="0" lang="zh-TW" altLang="en-US" sz="2400" dirty="0">
              <a:latin typeface="華康中黑體" panose="020B0509000000000000" pitchFamily="49" charset="-120"/>
              <a:ea typeface="華康中黑體" panose="020B0509000000000000" pitchFamily="49" charset="-120"/>
            </a:endParaRPr>
          </a:p>
        </p:txBody>
      </p:sp>
      <p:pic>
        <p:nvPicPr>
          <p:cNvPr id="3" name="圖片 2" descr="Y8ML7A0-2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959100"/>
            <a:ext cx="7776864" cy="2558132"/>
          </a:xfrm>
          <a:prstGeom prst="rect">
            <a:avLst/>
          </a:prstGeom>
          <a:noFill/>
          <a:ln>
            <a:noFill/>
          </a:ln>
        </p:spPr>
      </p:pic>
      <p:sp>
        <p:nvSpPr>
          <p:cNvPr id="4" name="矩形 3"/>
          <p:cNvSpPr/>
          <p:nvPr/>
        </p:nvSpPr>
        <p:spPr>
          <a:xfrm>
            <a:off x="1475656" y="5533294"/>
            <a:ext cx="6048672" cy="923330"/>
          </a:xfrm>
          <a:prstGeom prst="rect">
            <a:avLst/>
          </a:prstGeom>
        </p:spPr>
        <p:txBody>
          <a:bodyPr wrap="square">
            <a:spAutoFit/>
          </a:bodyPr>
          <a:lstStyle/>
          <a:p>
            <a:pPr fontAlgn="auto">
              <a:spcBef>
                <a:spcPts val="0"/>
              </a:spcBef>
              <a:spcAft>
                <a:spcPts val="0"/>
              </a:spcAft>
            </a:pPr>
            <a:r>
              <a:rPr kumimoji="0" lang="zh-TW" altLang="zh-TW" kern="100" dirty="0">
                <a:solidFill>
                  <a:srgbClr val="FF0000"/>
                </a:solidFill>
                <a:latin typeface="Calibri"/>
                <a:ea typeface="標楷體"/>
                <a:cs typeface="Times New Roman"/>
              </a:rPr>
              <a:t>答案：</a:t>
            </a:r>
            <a:r>
              <a:rPr kumimoji="0" lang="en-US" altLang="zh-TW" kern="100" dirty="0">
                <a:solidFill>
                  <a:srgbClr val="FF0000"/>
                </a:solidFill>
                <a:latin typeface="Calibri"/>
                <a:ea typeface="新細明體"/>
                <a:cs typeface="Times New Roman"/>
              </a:rPr>
              <a:t>(D)</a:t>
            </a:r>
            <a:endParaRPr kumimoji="0" lang="zh-TW" altLang="zh-TW" kern="100" dirty="0">
              <a:solidFill>
                <a:prstClr val="black"/>
              </a:solidFill>
              <a:latin typeface="Calibri"/>
              <a:ea typeface="新細明體"/>
              <a:cs typeface="Times New Roman"/>
            </a:endParaRPr>
          </a:p>
          <a:p>
            <a:pPr fontAlgn="auto">
              <a:spcBef>
                <a:spcPts val="0"/>
              </a:spcBef>
              <a:spcAft>
                <a:spcPts val="0"/>
              </a:spcAft>
            </a:pPr>
            <a:r>
              <a:rPr kumimoji="0" lang="zh-TW" altLang="zh-TW" kern="100" dirty="0">
                <a:solidFill>
                  <a:srgbClr val="0000FF"/>
                </a:solidFill>
                <a:latin typeface="Calibri"/>
                <a:ea typeface="標楷體"/>
                <a:cs typeface="Times New Roman"/>
              </a:rPr>
              <a:t>解析：</a:t>
            </a:r>
            <a:r>
              <a:rPr kumimoji="0" lang="zh-TW" altLang="zh-TW" kern="100" dirty="0">
                <a:solidFill>
                  <a:srgbClr val="0000FF"/>
                </a:solidFill>
                <a:latin typeface="Calibri"/>
                <a:ea typeface="新細明體"/>
                <a:cs typeface="Times New Roman"/>
              </a:rPr>
              <a:t>由</a:t>
            </a:r>
            <a:r>
              <a:rPr kumimoji="0" lang="en-US" altLang="zh-TW" kern="100" dirty="0">
                <a:solidFill>
                  <a:srgbClr val="0000FF"/>
                </a:solidFill>
                <a:latin typeface="Calibri"/>
                <a:ea typeface="新細明體"/>
                <a:cs typeface="Times New Roman"/>
              </a:rPr>
              <a:t>pH</a:t>
            </a:r>
            <a:r>
              <a:rPr kumimoji="0" lang="zh-TW" altLang="zh-TW" kern="100" dirty="0">
                <a:solidFill>
                  <a:srgbClr val="0000FF"/>
                </a:solidFill>
                <a:latin typeface="Calibri"/>
                <a:ea typeface="新細明體"/>
                <a:cs typeface="Times New Roman"/>
              </a:rPr>
              <a:t>值可知甲為鹼性，乙為酸性，甲乙混合為酸鹼中和必放熱，因此溶液溫度上升，且</a:t>
            </a:r>
            <a:r>
              <a:rPr kumimoji="0" lang="en-US" altLang="zh-TW" kern="100" dirty="0">
                <a:solidFill>
                  <a:srgbClr val="0000FF"/>
                </a:solidFill>
                <a:latin typeface="Calibri"/>
                <a:ea typeface="新細明體"/>
                <a:cs typeface="Times New Roman"/>
              </a:rPr>
              <a:t>pH</a:t>
            </a:r>
            <a:r>
              <a:rPr kumimoji="0" lang="zh-TW" altLang="zh-TW" kern="100" dirty="0">
                <a:solidFill>
                  <a:srgbClr val="0000FF"/>
                </a:solidFill>
                <a:latin typeface="Calibri"/>
                <a:ea typeface="新細明體"/>
                <a:cs typeface="Times New Roman"/>
              </a:rPr>
              <a:t>值介於兩者之間。</a:t>
            </a:r>
            <a:endParaRPr kumimoji="0" lang="zh-TW" altLang="en-US" dirty="0">
              <a:solidFill>
                <a:prstClr val="black"/>
              </a:solidFill>
              <a:latin typeface="Calibri"/>
              <a:ea typeface="新細明體"/>
            </a:endParaRPr>
          </a:p>
        </p:txBody>
      </p:sp>
    </p:spTree>
    <p:extLst>
      <p:ext uri="{BB962C8B-B14F-4D97-AF65-F5344CB8AC3E}">
        <p14:creationId xmlns:p14="http://schemas.microsoft.com/office/powerpoint/2010/main" val="5302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4018458"/>
          </a:xfrm>
        </p:spPr>
        <p:txBody>
          <a:bodyPr>
            <a:noAutofit/>
          </a:bodyPr>
          <a:lstStyle/>
          <a:p>
            <a:pPr algn="l"/>
            <a:r>
              <a:rPr lang="en-US" altLang="zh-TW" sz="2800" kern="100" dirty="0" smtClean="0">
                <a:solidFill>
                  <a:srgbClr val="00B050"/>
                </a:solidFill>
                <a:latin typeface="華康粗黑體" panose="020B0709000000000000" pitchFamily="49" charset="-120"/>
                <a:ea typeface="華康粗黑體" panose="020B0709000000000000" pitchFamily="49" charset="-120"/>
                <a:cs typeface="Times New Roman"/>
              </a:rPr>
              <a:t>109</a:t>
            </a:r>
            <a:r>
              <a:rPr lang="zh-TW" altLang="zh-TW" sz="2800" kern="100" dirty="0" smtClean="0">
                <a:latin typeface="華康粗黑體" panose="020B0709000000000000" pitchFamily="49" charset="-120"/>
                <a:ea typeface="華康粗黑體" panose="020B0709000000000000" pitchFamily="49" charset="-120"/>
                <a:cs typeface="Times New Roman"/>
              </a:rPr>
              <a:t>依據</a:t>
            </a:r>
            <a:r>
              <a:rPr lang="zh-TW" altLang="zh-TW" sz="2800" kern="100" dirty="0">
                <a:latin typeface="華康粗黑體" panose="020B0709000000000000" pitchFamily="49" charset="-120"/>
                <a:ea typeface="華康粗黑體" panose="020B0709000000000000" pitchFamily="49" charset="-120"/>
                <a:cs typeface="Times New Roman"/>
              </a:rPr>
              <a:t>反應物、產物和熱量的關係，將反應分為以下兩類：</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zh-TW" altLang="zh-TW" sz="2800" kern="100" dirty="0">
                <a:latin typeface="華康粗黑體" panose="020B0709000000000000" pitchFamily="49" charset="-120"/>
                <a:ea typeface="華康粗黑體" panose="020B0709000000000000" pitchFamily="49" charset="-120"/>
                <a:cs typeface="細明體_HKSCS"/>
              </a:rPr>
              <a:t>①</a:t>
            </a:r>
            <a:r>
              <a:rPr lang="zh-TW" altLang="zh-TW" sz="2800" kern="100" dirty="0">
                <a:latin typeface="華康粗黑體" panose="020B0709000000000000" pitchFamily="49" charset="-120"/>
                <a:ea typeface="華康粗黑體" panose="020B0709000000000000" pitchFamily="49" charset="-120"/>
                <a:cs typeface="Times New Roman"/>
              </a:rPr>
              <a:t>：反應物 ─→ 產物＋熱量（能量）</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zh-TW" altLang="zh-TW" sz="2800" kern="100" dirty="0">
                <a:latin typeface="華康粗黑體" panose="020B0709000000000000" pitchFamily="49" charset="-120"/>
                <a:ea typeface="華康粗黑體" panose="020B0709000000000000" pitchFamily="49" charset="-120"/>
                <a:cs typeface="細明體_HKSCS"/>
              </a:rPr>
              <a:t>②</a:t>
            </a:r>
            <a:r>
              <a:rPr lang="zh-TW" altLang="zh-TW" sz="2800" kern="100" dirty="0">
                <a:latin typeface="華康粗黑體" panose="020B0709000000000000" pitchFamily="49" charset="-120"/>
                <a:ea typeface="華康粗黑體" panose="020B0709000000000000" pitchFamily="49" charset="-120"/>
                <a:cs typeface="Times New Roman"/>
              </a:rPr>
              <a:t>：反應物＋熱量（能量）─→ 產物</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zh-TW" altLang="zh-TW" sz="2800" kern="100" dirty="0">
                <a:latin typeface="華康粗黑體" panose="020B0709000000000000" pitchFamily="49" charset="-120"/>
                <a:ea typeface="華康粗黑體" panose="020B0709000000000000" pitchFamily="49" charset="-120"/>
                <a:cs typeface="Times New Roman"/>
              </a:rPr>
              <a:t>已知煙火爆炸會發出光和熱，下列關於「煙火爆炸」的反應分類說明，何者正確？</a:t>
            </a:r>
            <a:r>
              <a:rPr lang="en-US" altLang="zh-TW" sz="2800" kern="100" dirty="0">
                <a:latin typeface="華康粗黑體" panose="020B0709000000000000" pitchFamily="49" charset="-120"/>
                <a:ea typeface="華康粗黑體" panose="020B0709000000000000" pitchFamily="49" charset="-120"/>
                <a:cs typeface="Times New Roman"/>
              </a:rPr>
              <a:t/>
            </a:r>
            <a:br>
              <a:rPr lang="en-US" altLang="zh-TW" sz="2800" kern="100" dirty="0">
                <a:latin typeface="華康粗黑體" panose="020B0709000000000000" pitchFamily="49" charset="-120"/>
                <a:ea typeface="華康粗黑體" panose="020B0709000000000000" pitchFamily="49" charset="-120"/>
                <a:cs typeface="Times New Roman"/>
              </a:rPr>
            </a:br>
            <a:r>
              <a:rPr lang="en-US" altLang="zh-TW" sz="2800" b="1" kern="100" dirty="0">
                <a:latin typeface="華康粗黑體" panose="020B0709000000000000" pitchFamily="49" charset="-120"/>
                <a:ea typeface="華康粗黑體" panose="020B0709000000000000" pitchFamily="49" charset="-120"/>
                <a:cs typeface="Times New Roman"/>
              </a:rPr>
              <a:t>(A)</a:t>
            </a:r>
            <a:r>
              <a:rPr lang="zh-TW" altLang="zh-TW" sz="2800" kern="100" dirty="0">
                <a:latin typeface="華康粗黑體" panose="020B0709000000000000" pitchFamily="49" charset="-120"/>
                <a:ea typeface="華康粗黑體" panose="020B0709000000000000" pitchFamily="49" charset="-120"/>
                <a:cs typeface="Times New Roman"/>
              </a:rPr>
              <a:t>與酸鹼中和一同歸類屬於</a:t>
            </a:r>
            <a:r>
              <a:rPr lang="zh-TW" altLang="zh-TW" sz="2800" kern="100" dirty="0">
                <a:latin typeface="華康粗黑體" panose="020B0709000000000000" pitchFamily="49" charset="-120"/>
                <a:ea typeface="華康粗黑體" panose="020B0709000000000000" pitchFamily="49" charset="-120"/>
                <a:cs typeface="細明體_HKSCS"/>
              </a:rPr>
              <a:t>① </a:t>
            </a:r>
            <a:r>
              <a:rPr lang="en-US" altLang="zh-TW" sz="2800" b="1" kern="100" dirty="0">
                <a:latin typeface="華康粗黑體" panose="020B0709000000000000" pitchFamily="49" charset="-120"/>
                <a:ea typeface="華康粗黑體" panose="020B0709000000000000" pitchFamily="49" charset="-120"/>
                <a:cs typeface="Times New Roman"/>
              </a:rPr>
              <a:t>(B)</a:t>
            </a:r>
            <a:r>
              <a:rPr lang="zh-TW" altLang="zh-TW" sz="2800" kern="100" dirty="0">
                <a:latin typeface="華康粗黑體" panose="020B0709000000000000" pitchFamily="49" charset="-120"/>
                <a:ea typeface="華康粗黑體" panose="020B0709000000000000" pitchFamily="49" charset="-120"/>
                <a:cs typeface="Times New Roman"/>
              </a:rPr>
              <a:t>與酸鹼中和一同歸類屬於</a:t>
            </a:r>
            <a:r>
              <a:rPr lang="zh-TW" altLang="zh-TW" sz="2800" kern="100" dirty="0">
                <a:latin typeface="華康粗黑體" panose="020B0709000000000000" pitchFamily="49" charset="-120"/>
                <a:ea typeface="華康粗黑體" panose="020B0709000000000000" pitchFamily="49" charset="-120"/>
                <a:cs typeface="細明體_HKSCS"/>
              </a:rPr>
              <a:t>② </a:t>
            </a:r>
            <a:r>
              <a:rPr lang="en-US" altLang="zh-TW" sz="2800" b="1" kern="100" dirty="0">
                <a:latin typeface="華康粗黑體" panose="020B0709000000000000" pitchFamily="49" charset="-120"/>
                <a:ea typeface="華康粗黑體" panose="020B0709000000000000" pitchFamily="49" charset="-120"/>
                <a:cs typeface="Times New Roman"/>
              </a:rPr>
              <a:t>(C)</a:t>
            </a:r>
            <a:r>
              <a:rPr lang="zh-TW" altLang="zh-TW" sz="2800" kern="100" dirty="0">
                <a:latin typeface="華康粗黑體" panose="020B0709000000000000" pitchFamily="49" charset="-120"/>
                <a:ea typeface="華康粗黑體" panose="020B0709000000000000" pitchFamily="49" charset="-120"/>
                <a:cs typeface="Times New Roman"/>
              </a:rPr>
              <a:t>與光合作用一同歸類屬於</a:t>
            </a:r>
            <a:r>
              <a:rPr lang="zh-TW" altLang="zh-TW" sz="2800" kern="100" dirty="0">
                <a:latin typeface="華康粗黑體" panose="020B0709000000000000" pitchFamily="49" charset="-120"/>
                <a:ea typeface="華康粗黑體" panose="020B0709000000000000" pitchFamily="49" charset="-120"/>
                <a:cs typeface="細明體_HKSCS"/>
              </a:rPr>
              <a:t>① </a:t>
            </a:r>
            <a:r>
              <a:rPr lang="en-US" altLang="zh-TW" sz="2800" b="1" kern="100" dirty="0">
                <a:latin typeface="華康粗黑體" panose="020B0709000000000000" pitchFamily="49" charset="-120"/>
                <a:ea typeface="華康粗黑體" panose="020B0709000000000000" pitchFamily="49" charset="-120"/>
                <a:cs typeface="Times New Roman"/>
              </a:rPr>
              <a:t>(D)</a:t>
            </a:r>
            <a:r>
              <a:rPr lang="zh-TW" altLang="zh-TW" sz="2800" kern="100" dirty="0">
                <a:latin typeface="華康粗黑體" panose="020B0709000000000000" pitchFamily="49" charset="-120"/>
                <a:ea typeface="華康粗黑體" panose="020B0709000000000000" pitchFamily="49" charset="-120"/>
                <a:cs typeface="Times New Roman"/>
              </a:rPr>
              <a:t>與光合作用一同歸類屬於</a:t>
            </a:r>
            <a:r>
              <a:rPr lang="zh-TW" altLang="zh-TW" sz="2800" kern="100" dirty="0">
                <a:latin typeface="華康粗黑體" panose="020B0709000000000000" pitchFamily="49" charset="-120"/>
                <a:ea typeface="華康粗黑體" panose="020B0709000000000000" pitchFamily="49" charset="-120"/>
                <a:cs typeface="細明體_HKSCS"/>
              </a:rPr>
              <a:t>②</a:t>
            </a:r>
            <a:endParaRPr lang="zh-TW" altLang="en-US" sz="2800" dirty="0">
              <a:latin typeface="華康粗黑體" panose="020B0709000000000000" pitchFamily="49" charset="-120"/>
              <a:ea typeface="華康粗黑體" panose="020B0709000000000000" pitchFamily="49" charset="-120"/>
            </a:endParaRPr>
          </a:p>
        </p:txBody>
      </p:sp>
      <p:sp>
        <p:nvSpPr>
          <p:cNvPr id="3" name="文字方塊 2"/>
          <p:cNvSpPr txBox="1"/>
          <p:nvPr/>
        </p:nvSpPr>
        <p:spPr>
          <a:xfrm>
            <a:off x="467544" y="4293096"/>
            <a:ext cx="8064896" cy="2308324"/>
          </a:xfrm>
          <a:prstGeom prst="rect">
            <a:avLst/>
          </a:prstGeom>
          <a:noFill/>
        </p:spPr>
        <p:txBody>
          <a:bodyPr wrap="square" rtlCol="0">
            <a:spAutoFit/>
          </a:bodyPr>
          <a:lstStyle/>
          <a:p>
            <a:pPr fontAlgn="auto">
              <a:spcBef>
                <a:spcPts val="0"/>
              </a:spcBef>
              <a:spcAft>
                <a:spcPts val="0"/>
              </a:spcAft>
            </a:pPr>
            <a:r>
              <a:rPr kumimoji="0" lang="zh-TW" altLang="zh-TW" sz="2400" kern="100" dirty="0">
                <a:solidFill>
                  <a:srgbClr val="FF0000"/>
                </a:solidFill>
                <a:latin typeface="華康POP1體W9" panose="040B0909000000000000" pitchFamily="81" charset="-120"/>
                <a:ea typeface="華康POP1體W9" panose="040B0909000000000000" pitchFamily="81" charset="-120"/>
                <a:cs typeface="Times New Roman"/>
              </a:rPr>
              <a:t>答案：</a:t>
            </a:r>
            <a:r>
              <a:rPr kumimoji="0" lang="en-US" altLang="zh-TW" sz="2400" kern="100" dirty="0">
                <a:solidFill>
                  <a:srgbClr val="FF0000"/>
                </a:solidFill>
                <a:latin typeface="華康POP1體W9" panose="040B0909000000000000" pitchFamily="81" charset="-120"/>
                <a:ea typeface="華康POP1體W9" panose="040B0909000000000000" pitchFamily="81" charset="-120"/>
                <a:cs typeface="Times New Roman"/>
              </a:rPr>
              <a:t>(A)</a:t>
            </a:r>
            <a:endParaRPr kumimoji="0" lang="zh-TW" altLang="zh-TW" sz="2400" kern="100" dirty="0">
              <a:solidFill>
                <a:prstClr val="black"/>
              </a:solidFill>
              <a:latin typeface="華康POP1體W9" panose="040B0909000000000000" pitchFamily="81" charset="-120"/>
              <a:ea typeface="華康POP1體W9" panose="040B0909000000000000" pitchFamily="81" charset="-120"/>
              <a:cs typeface="Times New Roman"/>
            </a:endParaRPr>
          </a:p>
          <a:p>
            <a:pPr fontAlgn="auto">
              <a:spcBef>
                <a:spcPts val="0"/>
              </a:spcBef>
              <a:spcAft>
                <a:spcPts val="0"/>
              </a:spcAft>
            </a:pP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解析：</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細明體_HKSCS"/>
              </a:rPr>
              <a:t>①</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熱量在產物一端表示反應後有熱量產生，即為放熱反應；</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細明體_HKSCS"/>
              </a:rPr>
              <a:t>②</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熱量在反應物一端表示需要吸收熱量才會發生反應，即為吸熱反應。煙火爆炸會「發出光和熱」表示其為放熱反應；酸鹼中和時溶液溫度升高，為放熱反應；光合作用需要光線，為吸熱反應；答案選</a:t>
            </a:r>
            <a:r>
              <a:rPr kumimoji="0" lang="en-US" altLang="zh-TW" sz="2400" kern="100" dirty="0">
                <a:solidFill>
                  <a:srgbClr val="0000FF"/>
                </a:solidFill>
                <a:latin typeface="華康POP1體W9" panose="040B0909000000000000" pitchFamily="81" charset="-120"/>
                <a:ea typeface="華康POP1體W9" panose="040B0909000000000000" pitchFamily="81" charset="-120"/>
                <a:cs typeface="Times New Roman"/>
              </a:rPr>
              <a:t>(A)</a:t>
            </a:r>
            <a:r>
              <a:rPr kumimoji="0" lang="zh-TW" altLang="zh-TW" sz="2400" kern="100" dirty="0">
                <a:solidFill>
                  <a:srgbClr val="0000FF"/>
                </a:solidFill>
                <a:latin typeface="華康POP1體W9" panose="040B0909000000000000" pitchFamily="81" charset="-120"/>
                <a:ea typeface="華康POP1體W9" panose="040B0909000000000000" pitchFamily="81" charset="-120"/>
                <a:cs typeface="Times New Roman"/>
              </a:rPr>
              <a:t>。</a:t>
            </a:r>
            <a:endParaRPr kumimoji="0" lang="zh-TW" altLang="en-US" sz="2400" dirty="0">
              <a:solidFill>
                <a:prstClr val="black"/>
              </a:solidFill>
              <a:latin typeface="華康POP1體W9" panose="040B0909000000000000" pitchFamily="81" charset="-120"/>
              <a:ea typeface="華康POP1體W9" panose="040B0909000000000000" pitchFamily="81" charset="-120"/>
            </a:endParaRPr>
          </a:p>
        </p:txBody>
      </p:sp>
    </p:spTree>
    <p:extLst>
      <p:ext uri="{BB962C8B-B14F-4D97-AF65-F5344CB8AC3E}">
        <p14:creationId xmlns:p14="http://schemas.microsoft.com/office/powerpoint/2010/main" val="354533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翰林國中自然教學PPT">
  <a:themeElements>
    <a:clrScheme name="101國中教學ppt地理投影片母片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B2B2B2"/>
      </a:folHlink>
    </a:clrScheme>
    <a:fontScheme name="101國中教學ppt地理投影片母片">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新細明體" pitchFamily="18" charset="-120"/>
          </a:defRPr>
        </a:defPPr>
      </a:lstStyle>
    </a:lnDef>
  </a:objectDefaults>
  <a:extraClrSchemeLst>
    <a:extraClrScheme>
      <a:clrScheme name="101國中教學ppt地理投影片母片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1國中教學ppt地理投影片母片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1國中教學ppt地理投影片母片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1國中教學ppt地理投影片母片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1國中教學ppt地理投影片母片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1國中教學ppt地理投影片母片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1國中教學ppt地理投影片母片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01國中教學ppt地理投影片母片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7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6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8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9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0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7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翰林國中自然教學PPT">
  <a:themeElements>
    <a:clrScheme name="101國中教學ppt地理投影片母片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B2B2B2"/>
      </a:folHlink>
    </a:clrScheme>
    <a:fontScheme name="101國中教學ppt地理投影片母片">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新細明體" pitchFamily="18" charset="-120"/>
          </a:defRPr>
        </a:defPPr>
      </a:lstStyle>
    </a:lnDef>
  </a:objectDefaults>
  <a:extraClrSchemeLst>
    <a:extraClrScheme>
      <a:clrScheme name="101國中教學ppt地理投影片母片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1國中教學ppt地理投影片母片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1國中教學ppt地理投影片母片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1國中教學ppt地理投影片母片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1國中教學ppt地理投影片母片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1國中教學ppt地理投影片母片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1國中教學ppt地理投影片母片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01國中教學ppt地理投影片母片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01國中教學ppt地理投影片母片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B2B2B2"/>
    </a:folHlink>
  </a:clrScheme>
</a:themeOverride>
</file>

<file path=ppt/theme/themeOverride2.xml><?xml version="1.0" encoding="utf-8"?>
<a:themeOverride xmlns:a="http://schemas.openxmlformats.org/drawingml/2006/main">
  <a:clrScheme name="101國中教學ppt地理投影片母片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1706</TotalTime>
  <Words>22820</Words>
  <Application>Microsoft Office PowerPoint</Application>
  <PresentationFormat>如螢幕大小 (4:3)</PresentationFormat>
  <Paragraphs>2029</Paragraphs>
  <Slides>388</Slides>
  <Notes>77</Notes>
  <HiddenSlides>0</HiddenSlides>
  <MMClips>0</MMClips>
  <ScaleCrop>false</ScaleCrop>
  <HeadingPairs>
    <vt:vector size="6" baseType="variant">
      <vt:variant>
        <vt:lpstr>佈景主題</vt:lpstr>
      </vt:variant>
      <vt:variant>
        <vt:i4>29</vt:i4>
      </vt:variant>
      <vt:variant>
        <vt:lpstr>內嵌 OLE 伺服程式</vt:lpstr>
      </vt:variant>
      <vt:variant>
        <vt:i4>3</vt:i4>
      </vt:variant>
      <vt:variant>
        <vt:lpstr>投影片標題</vt:lpstr>
      </vt:variant>
      <vt:variant>
        <vt:i4>388</vt:i4>
      </vt:variant>
    </vt:vector>
  </HeadingPairs>
  <TitlesOfParts>
    <vt:vector size="420" baseType="lpstr">
      <vt:lpstr>預設簡報設計</vt:lpstr>
      <vt:lpstr>翰林國中自然教學PPT</vt:lpstr>
      <vt:lpstr>1_預設簡報設計</vt:lpstr>
      <vt:lpstr>2_預設簡報設計</vt:lpstr>
      <vt:lpstr>3_預設簡報設計</vt:lpstr>
      <vt:lpstr>4_預設簡報設計</vt:lpstr>
      <vt:lpstr>1_翰林國中自然教學PPT</vt:lpstr>
      <vt:lpstr>Office 佈景主題</vt:lpstr>
      <vt:lpstr>1_Office 佈景主題</vt:lpstr>
      <vt:lpstr>2_Office 佈景主題</vt:lpstr>
      <vt:lpstr>4_Office 佈景主題</vt:lpstr>
      <vt:lpstr>5_Office 佈景主題</vt:lpstr>
      <vt:lpstr>5_預設簡報設計</vt:lpstr>
      <vt:lpstr>6_Office 佈景主題</vt:lpstr>
      <vt:lpstr>7_Office 佈景主題</vt:lpstr>
      <vt:lpstr>9_Office 佈景主題</vt:lpstr>
      <vt:lpstr>10_Office 佈景主題</vt:lpstr>
      <vt:lpstr>11_Office 佈景主題</vt:lpstr>
      <vt:lpstr>12_Office 佈景主題</vt:lpstr>
      <vt:lpstr>8_Office 佈景主題</vt:lpstr>
      <vt:lpstr>14_Office 佈景主題</vt:lpstr>
      <vt:lpstr>15_Office 佈景主題</vt:lpstr>
      <vt:lpstr>17_Office 佈景主題</vt:lpstr>
      <vt:lpstr>6_預設簡報設計</vt:lpstr>
      <vt:lpstr>18_Office 佈景主題</vt:lpstr>
      <vt:lpstr>19_Office 佈景主題</vt:lpstr>
      <vt:lpstr>20_Office 佈景主題</vt:lpstr>
      <vt:lpstr>21_Office 佈景主題</vt:lpstr>
      <vt:lpstr>7_預設簡報設計</vt:lpstr>
      <vt:lpstr>Document</vt:lpstr>
      <vt:lpstr>Picture</vt:lpstr>
      <vt:lpstr>Equation</vt:lpstr>
      <vt:lpstr>變因。探究與實作</vt:lpstr>
      <vt:lpstr>105老師要求同學設計一個有關粉筆在水中浸泡時間與粉筆斷裂難易度關係的實驗，實驗方法為先將粉筆浸泡水中一段時間，再以相同的方法量出折斷粉筆所需要的最小外力。由下列選項的實驗紀錄表，推測何者的實驗設計最符合前述的實驗目的？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109附圖為小孟以排水集氣法進行兩組氣體製備實驗的示意圖，她在實驗一和實驗二開始反應後，就立即以廣口瓶（所使用的廣口瓶規格都相同）收集從橡皮軟管冒出的所有氣體，且實驗一先以甲廣口瓶收集，再以乙廣口瓶收集，實驗二先以丙廣口瓶收集，再以丁廣口瓶收集。完成實驗後，甲～丁這四個廣口瓶中的氧氣含量多寡關係，應為下列何者？ (A)丙＞丁＞乙＞甲 (B)丙＞丁＞甲＞乙 (C)丁＞丙＞乙＞甲 (D)丁＞丙＞甲＞乙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實驗儀器</vt:lpstr>
      <vt:lpstr>PowerPoint 簡報</vt:lpstr>
      <vt:lpstr>PowerPoint 簡報</vt:lpstr>
      <vt:lpstr>PowerPoint 簡報</vt:lpstr>
      <vt:lpstr>105附圖為實驗室常見的二項器材，利用這二項器材可分別得知待測物的甲、乙二種性質，這二種性質在分類上分別屬於下列何者？ (A)甲、乙均為物理性質 (B)甲、乙均為化學性質 (C)甲為物理性質、乙為化學性質 (D)甲為化學性質、乙為物理性質</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物理變化  化學變化</vt:lpstr>
      <vt:lpstr>PowerPoint 簡報</vt:lpstr>
      <vt:lpstr>PowerPoint 簡報</vt:lpstr>
      <vt:lpstr>PowerPoint 簡報</vt:lpstr>
      <vt:lpstr>PowerPoint 簡報</vt:lpstr>
      <vt:lpstr>PowerPoint 簡報</vt:lpstr>
      <vt:lpstr>PowerPoint 簡報</vt:lpstr>
      <vt:lpstr>PowerPoint 簡報</vt:lpstr>
      <vt:lpstr>PowerPoint 簡報</vt:lpstr>
      <vt:lpstr>105在固定壓力改變溫度的實驗中，測得純物質X的甲、乙、丙三種不同狀態，如附圖所示。甲、乙、丙分別為物質三態中的哪一種？  (A)甲：固態，乙：液態，丙：氣態 (B)甲：固態，乙：氣態，丙：液態 (C)甲：液態，乙：固態，丙：氣態 (D)甲：液態，乙：氣態，丙：固態</vt:lpstr>
      <vt:lpstr>PowerPoint 簡報</vt:lpstr>
      <vt:lpstr>PowerPoint 簡報</vt:lpstr>
      <vt:lpstr>聲音</vt:lpstr>
      <vt:lpstr>PowerPoint 簡報</vt:lpstr>
      <vt:lpstr>PowerPoint 簡報</vt:lpstr>
      <vt:lpstr>PowerPoint 簡報</vt:lpstr>
      <vt:lpstr>PowerPoint 簡報</vt:lpstr>
      <vt:lpstr>109一週期性繩波的波長為60 cm，振幅為25 cm，頻率為2 Hz，在時間t＝0 s時的波形如附圖所示，已知P為繩上一點，則在t＝0～2.5 s期間，P點移動的平均速度大小為多少？ (A)0 (B)20 cm／s (C)120 cm／s (D)200 cm／s</vt:lpstr>
      <vt:lpstr>PowerPoint 簡報</vt:lpstr>
      <vt:lpstr>PowerPoint 簡報</vt:lpstr>
      <vt:lpstr>PowerPoint 簡報</vt:lpstr>
      <vt:lpstr>現今智慧型手機可下載許多不同的App（應用程式），其中一些可用來量測週遭聲波的音量，當音量愈大時，App顯示的數值也愈大，則此數值的大小主要與聲波的何種性質有關？ (A)波長　　(B)波速　　(C)振幅　　(D)頻率 </vt:lpstr>
      <vt:lpstr>PowerPoint 簡報</vt:lpstr>
      <vt:lpstr>109樂譜上常用f、p等力度記號來表示樂曲在此處的音量（響度）大小應該如何變化，此類力度記號與聲波的下列何種特性最相關？ (A)波長(B)波速(C)頻率(D)振幅 </vt:lpstr>
      <vt:lpstr>PowerPoint 簡報</vt:lpstr>
      <vt:lpstr>PowerPoint 簡報</vt:lpstr>
      <vt:lpstr>面鏡反射。透鏡折射</vt:lpstr>
      <vt:lpstr>PowerPoint 簡報</vt:lpstr>
      <vt:lpstr>PowerPoint 簡報</vt:lpstr>
      <vt:lpstr>PowerPoint 簡報</vt:lpstr>
      <vt:lpstr>PowerPoint 簡報</vt:lpstr>
      <vt:lpstr>PowerPoint 簡報</vt:lpstr>
      <vt:lpstr>105智新設計實驗來模擬近視眼及其矯正後的情形，其步驟如附圖所示：（此實驗設計有一個錯誤） </vt:lpstr>
      <vt:lpstr>PowerPoint 簡報</vt:lpstr>
      <vt:lpstr>PowerPoint 簡報</vt:lpstr>
      <vt:lpstr>PowerPoint 簡報</vt:lpstr>
      <vt:lpstr>PowerPoint 簡報</vt:lpstr>
      <vt:lpstr>PowerPoint 簡報</vt:lpstr>
      <vt:lpstr>109如附圖所示，部分救護車車頭的「 」字樣會以「 」方式印製，目的是當前方車輛的駕駛透過後視鏡（平面鏡）觀看時，可以看到正確的「 」字樣，此現象主要與下列何者最相關？ (A)光的折射 (B)光的反射 (C)光的色散(D)光可在真空中傳播</vt:lpstr>
      <vt:lpstr>PowerPoint 簡報</vt:lpstr>
      <vt:lpstr>PowerPoint 簡報</vt:lpstr>
      <vt:lpstr>稀釋硫酸步驟  放熱:稀釋強酸鹼        酸鹼中和 氧化  </vt:lpstr>
      <vt:lpstr>吸熱放熱</vt:lpstr>
      <vt:lpstr>PowerPoint 簡報</vt:lpstr>
      <vt:lpstr>PowerPoint 簡報</vt:lpstr>
      <vt:lpstr>PowerPoint 簡報</vt:lpstr>
      <vt:lpstr>PowerPoint 簡報</vt:lpstr>
      <vt:lpstr>109依據反應物、產物和熱量的關係，將反應分為以下兩類： ①：反應物 ─→ 產物＋熱量（能量） ②：反應物＋熱量（能量）─→ 產物 已知煙火爆炸會發出光和熱，下列關於「煙火爆炸」的反應分類說明，何者正確？ (A)與酸鹼中和一同歸類屬於① (B)與酸鹼中和一同歸類屬於② (C)與光合作用一同歸類屬於① (D)與光合作用一同歸類屬於②</vt:lpstr>
      <vt:lpstr>熱量與比熱</vt:lpstr>
      <vt:lpstr>取溫度、材質及體積相同的甲、乙兩金屬球，將甲球漆成白色，乙球漆成黑色，再將兩球以細線並排懸吊於空中，放置在陽光下曝曬，20分鐘後測量兩者溫度，結果乙球比甲球高3 ℃，下列何者是此現象發生的主要原因？      (A)白色可增加金屬球的比熱　　　 (B)黑色可增加金屬球的比熱 (C)白色金屬球較易吸收輻射熱　　 (D)黑色金屬球較易吸收輻射熱 </vt:lpstr>
      <vt:lpstr>PowerPoint 簡報</vt:lpstr>
      <vt:lpstr>(1)甲、乙、丙、丁四個金屬塊由初始溫度降至20℃時，何者所散失的熱量最多？  (A)甲　(B)乙　(C)丙　(D)丁 </vt:lpstr>
      <vt:lpstr>PowerPoint 簡報</vt:lpstr>
      <vt:lpstr>PowerPoint 簡報</vt:lpstr>
      <vt:lpstr>PowerPoint 簡報</vt:lpstr>
      <vt:lpstr>PowerPoint 簡報</vt:lpstr>
      <vt:lpstr>PowerPoint 簡報</vt:lpstr>
      <vt:lpstr>PowerPoint 簡報</vt:lpstr>
      <vt:lpstr>PowerPoint 簡報</vt:lpstr>
      <vt:lpstr>109溫度固定為25 ℃的環境下，一個玻璃杯內裝有50 g的純水，剛開始玻璃杯與純水的溫度皆為45 ℃，一段時間後，兩者皆與環境達熱平衡。若此降溫過程2，純水散失的熱量與玻璃杯散失的熱量相等，且水的蒸發忽略不計，已知純水與玻璃的比熱分別為1.0 cal／g•℃與0.2 cal／g•℃，則玻璃杯的質量應為多少？ (A)10 g (B)50 g (C)100 g (D)250 g</vt:lpstr>
      <vt:lpstr>109取適量的某固體物質置入空茶壺2，蓋上壺蓋，掀開壺嘴蓋，一小段時間後，固體消失轉變為氣體。取此茶壺以壺嘴對著燃燒的蠟燭火焰，倒出壺內的氣體，可使火焰熄滅，如附圖所示。關於置入空茶壺內的固體物質所發生的現象，最可能是下列何者？ (A)乾冰熔化 (B)乾冰昇華 (C)冰塊熔化 (D)冰塊汽化</vt:lpstr>
      <vt:lpstr>PowerPoint 簡報</vt:lpstr>
      <vt:lpstr>PowerPoint 簡報</vt:lpstr>
      <vt:lpstr>PowerPoint 簡報</vt:lpstr>
      <vt:lpstr>PowerPoint 簡報</vt:lpstr>
      <vt:lpstr>PowerPoint 簡報</vt:lpstr>
      <vt:lpstr>PowerPoint 簡報</vt:lpstr>
      <vt:lpstr>PowerPoint 簡報</vt:lpstr>
      <vt:lpstr>原子結構  離子週期表必考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109附圖為鋰離子（Li＋）的結構示意圖，圖中以不同顏色的球附表示中子、電子和質子。若同樣以這三種顏色的球表示溴離子（  Br－）的中子、電子和質子，則溴離子中這三種顏色球的數目關係，應為下列何者？ (A)                       (B)       (C)                       (D) </vt:lpstr>
      <vt:lpstr>PowerPoint 簡報</vt:lpstr>
      <vt:lpstr>PowerPoint 簡報</vt:lpstr>
      <vt:lpstr>PowerPoint 簡報</vt:lpstr>
      <vt:lpstr>PowerPoint 簡報</vt:lpstr>
      <vt:lpstr>PowerPoint 簡報</vt:lpstr>
      <vt:lpstr>PowerPoint 簡報</vt:lpstr>
      <vt:lpstr>PowerPoint 簡報</vt:lpstr>
      <vt:lpstr>元素純物質混合物</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小臻取石墨、硫、鋁和銀四種物質中的其中一個，來進行如圖所示的二個實驗，根據實驗結果判斷，她最可能是取哪一個物質來進行實驗？ (A)石墨　(B)硫　(C)鋁　(D)銀 </vt:lpstr>
      <vt:lpstr>化學反應式</vt:lpstr>
      <vt:lpstr>PowerPoint 簡報</vt:lpstr>
      <vt:lpstr>PowerPoint 簡報</vt:lpstr>
      <vt:lpstr>PowerPoint 簡報</vt:lpstr>
      <vt:lpstr>附圖為可樂包裝上的碳足跡標籤，標籤上的數字代表此可樂（包含瓶子）從製造、運輸、使用到回收等過程中，各階段所產生的溫室氣體，經換算後相當於總共排放出280 g的二氧化碳。若某運動飲料的碳足跡經換算後為8莫耳的二氧化碳，則此運動飲料的碳足跡標示應為下列何者？（碳和氧的原子量分別為12與16）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(2)D 解析：(2)莫耳濃度＝（100×1.8×0.98/98）÷0.2＝9 M，答案為(D)。 </vt:lpstr>
      <vt:lpstr>PowerPoint 簡報</vt:lpstr>
      <vt:lpstr>PowerPoint 簡報</vt:lpstr>
      <vt:lpstr>PowerPoint 簡報</vt:lpstr>
      <vt:lpstr>PowerPoint 簡報</vt:lpstr>
      <vt:lpstr>PowerPoint 簡報</vt:lpstr>
      <vt:lpstr>109下列化學反應式何者是錯誤的？ (A)Al + Cu ─→ Au + Cl  (B)NaOH + HCl ─→ NaCl + H2O  (C)Zn + Cu2+ ─→ Zn2+ + Cu  (D)CaCl2 + Na2CO3 ─→ CaCO3 + 2 NaC</vt:lpstr>
      <vt:lpstr>濃度與飽和</vt:lpstr>
      <vt:lpstr>PowerPoint 簡報</vt:lpstr>
      <vt:lpstr>PowerPoint 簡報</vt:lpstr>
      <vt:lpstr>PowerPoint 簡報</vt:lpstr>
      <vt:lpstr>105附圖為方糖投入水中的過程示意圖，其中乙到丙的過程與下列何種情形最類似？  (A)在客廳聞到廚房飄來的飯菜味 (B)使用吸管可吸取杯內下方的水 (C)二氧化碳降溫加壓可製成乾冰 (D)純金項鍊長久維持原來的色澤 </vt:lpstr>
      <vt:lpstr>PowerPoint 簡報</vt:lpstr>
      <vt:lpstr>109在四支裝有50 ℃水的試管2，分別加入硝酸鉀並攪拌均勻，試管中水量和加入硝酸鉀的質量如附圖所示。已知50 ℃時飽和硝酸鉀水溶液的重量百分濃度為47%，若溶解過程溶液溫度維持不變，且水的蒸發量忽略不計，共有幾支試管中有未溶解的硝酸鉀？ (A)1 (B)2 (C)3 (D)4</vt:lpstr>
      <vt:lpstr>電解質</vt:lpstr>
      <vt:lpstr>PowerPoint 簡報</vt:lpstr>
      <vt:lpstr>PowerPoint 簡報</vt:lpstr>
      <vt:lpstr>109四位學生分別對「可導電的物質」或「電解質」的說明如下： 曉芬：「可導電的物質都是化合物。」 惠心：「可導電的物質都可以溶於水。」 欣怡：「電解質溶於水後，其水溶液都可導電。」 宜庭：「電解質溶液內含有的正、負離子個數都相等。」 上述四位學生的說明，哪一位的說明最合理？ (A)曉芬 (B)惠心 (C)欣怡 (D)宜庭</vt:lpstr>
      <vt:lpstr>PowerPoint 簡報</vt:lpstr>
      <vt:lpstr>PowerPoint 簡報</vt:lpstr>
      <vt:lpstr>酸鹼中和</vt:lpstr>
      <vt:lpstr>PowerPoint 簡報</vt:lpstr>
      <vt:lpstr>PowerPoint 簡報</vt:lpstr>
      <vt:lpstr>有甲、乙、丙和丁四杯體積均為100 mL的水溶液，其中兩杯為碳酸鈉溶液，另外兩杯為鹽酸，25 ℃時這四杯溶液的pH值如附圖所示： 已知鹽酸和碳酸鈉反應會產生二氧化碳，下列哪兩杯溶液混合後，產生二氧化碳的初始速率最慢？ (A)甲和丙　　(B)甲和丁　　(C)乙和丙　　(D)乙和丁              </vt:lpstr>
      <vt:lpstr>PowerPoint 簡報</vt:lpstr>
      <vt:lpstr>PowerPoint 簡報</vt:lpstr>
      <vt:lpstr>PowerPoint 簡報</vt:lpstr>
      <vt:lpstr>PowerPoint 簡報</vt:lpstr>
      <vt:lpstr>PowerPoint 簡報</vt:lpstr>
      <vt:lpstr>PowerPoint 簡報</vt:lpstr>
      <vt:lpstr>PowerPoint 簡報</vt:lpstr>
      <vt:lpstr>試題解析：氧化鈣遇水會放熱，且產生氫氧化鈣。</vt:lpstr>
      <vt:lpstr>氧化還原</vt:lpstr>
      <vt:lpstr>PowerPoint 簡報</vt:lpstr>
      <vt:lpstr>PowerPoint 簡報</vt:lpstr>
      <vt:lpstr>PowerPoint 簡報</vt:lpstr>
      <vt:lpstr>PowerPoint 簡報</vt:lpstr>
      <vt:lpstr>PowerPoint 簡報</vt:lpstr>
      <vt:lpstr>PowerPoint 簡報</vt:lpstr>
      <vt:lpstr>PowerPoint 簡報</vt:lpstr>
      <vt:lpstr>109附圖為甲和乙兩組實驗的示意附圖，依據附圖中資訊，判斷此兩組實驗是否屬於氧化還原反應？ (A)只有實驗甲是 (B)只有實驗乙是 (C)兩組實驗都是 (D)兩組實驗都不是</vt:lpstr>
      <vt:lpstr>PowerPoint 簡報</vt:lpstr>
      <vt:lpstr>PowerPoint 簡報</vt:lpstr>
      <vt:lpstr>沉澱與氣體</vt:lpstr>
      <vt:lpstr>PowerPoint 簡報</vt:lpstr>
      <vt:lpstr>PowerPoint 簡報</vt:lpstr>
      <vt:lpstr>PowerPoint 簡報</vt:lpstr>
      <vt:lpstr>PowerPoint 簡報</vt:lpstr>
      <vt:lpstr>反應速率</vt:lpstr>
      <vt:lpstr>PowerPoint 簡報</vt:lpstr>
      <vt:lpstr>PowerPoint 簡報</vt:lpstr>
      <vt:lpstr>PowerPoint 簡報</vt:lpstr>
      <vt:lpstr>PowerPoint 簡報</vt:lpstr>
      <vt:lpstr>PowerPoint 簡報</vt:lpstr>
      <vt:lpstr>PowerPoint 簡報</vt:lpstr>
      <vt:lpstr>PowerPoint 簡報</vt:lpstr>
      <vt:lpstr>109室溫時，在含有橘紅色二鉻酸根離子[Cr2O7 2－]的水溶液中加入氫氧化鈉，會產生黃色的鉻酸根離子[CrO4 2－]，達平衡時，其可逆反應附表示為： Cr2O72－＋2OH－ 2CrO42－＋H2O 若對上述水溶液通入二氧化碳，使平衡再次移動，則關於此反應趨向和物質濃度的敘述，下列何者正確？ (A)反應向正反應方向進行，達新平衡時，[Cr2O7 2－]等於0 (B)反應向正反應方向進行，達新平衡時，[CrO4 2－]增加 (C)反應向逆反應方向進行，達新平衡時，[CrO4 2－]等於0(D)反應向逆反應方向進行，達新平衡時，[Cr2O7 2－]增加</vt:lpstr>
      <vt:lpstr>有機化合物分類</vt:lpstr>
      <vt:lpstr>PowerPoint 簡報</vt:lpstr>
      <vt:lpstr>PowerPoint 簡報</vt:lpstr>
      <vt:lpstr>PowerPoint 簡報</vt:lpstr>
      <vt:lpstr>PowerPoint 簡報</vt:lpstr>
      <vt:lpstr>PowerPoint 簡報</vt:lpstr>
      <vt:lpstr>PowerPoint 簡報</vt:lpstr>
      <vt:lpstr>PowerPoint 簡報</vt:lpstr>
      <vt:lpstr>「起雲劑」是一種食品添加物，也是一種界面活性劑，能使原本有明顯界面、不互溶的水狀與油狀液體混合均勻而不分層。下列哪一種物質加入附圖的油水分層試管中，最能達到上述的效果？  (A)蒸餾水　　　　(B)肥皂水　　 (C)飽和食鹽水　　(D)葡萄糖水溶液 </vt:lpstr>
      <vt:lpstr>答案：D 解析：由於酸類、醇類和酯類的組成都有氧，而甲苯是碳氫化合物，可推測為烴類，故答案為(D)。</vt:lpstr>
      <vt:lpstr>PowerPoint 簡報</vt:lpstr>
      <vt:lpstr>PowerPoint 簡報</vt:lpstr>
      <vt:lpstr>1093D畫筆是一種立體繪圖工具，利用加熱後的塑膠材料製作立體物品，其中的塑膠材料具有遇熱會軟化（或熔化），冷卻後又會變硬的特性。依據介紹，上述塑膠材料種類和其結構示意圖的配對，最可能為下列何者？</vt:lpstr>
      <vt:lpstr>壓力</vt:lpstr>
      <vt:lpstr>PowerPoint 簡報</vt:lpstr>
      <vt:lpstr>PowerPoint 簡報</vt:lpstr>
      <vt:lpstr>109小雅做托里切利實驗時鉛直立起玻璃管於水銀槽2，所得結果如附圖所示，若他將此玻璃管傾斜，使玻璃管頂端距水銀槽液面的鉛直高度為X cm時，水銀會充滿玻璃管內，則X的最大值為多少？ (A)14 (B)62 (C)76 (D)86</vt:lpstr>
      <vt:lpstr>PowerPoint 簡報</vt:lpstr>
      <vt:lpstr>PowerPoint 簡報</vt:lpstr>
      <vt:lpstr>PowerPoint 簡報</vt:lpstr>
      <vt:lpstr>PowerPoint 簡報</vt:lpstr>
      <vt:lpstr>PowerPoint 簡報</vt:lpstr>
      <vt:lpstr>PowerPoint 簡報</vt:lpstr>
      <vt:lpstr>PowerPoint 簡報</vt:lpstr>
      <vt:lpstr>浮力</vt:lpstr>
      <vt:lpstr>109某電影2，描述一隻紅毛猩猩乘著一捆香蕉在海上漂浮。小新做實驗來確認香蕉是否會漂浮在海面上，結果發現香蕉可以漂浮在純水上，因此推論香蕉也可以漂浮在海水上，且香蕉露出海水面的體積比在純水時多。已知小新的推論過程正確，則小新作出此推論的理由最可能為下列何者？ (A)海水的密度大於純水 (B)海水的密度小於純水 (C)海水的比熱大於純水 (D)海水的比熱小於純水</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運動學</vt:lpstr>
      <vt:lpstr>PowerPoint 簡報</vt:lpstr>
      <vt:lpstr>PowerPoint 簡報</vt:lpstr>
      <vt:lpstr>智耀在筆直的跑道上折返跑，他從P點起跑，其路徑為P → Q → P → Q → P → S，總共歷時15 s，如附圖所示。下列何者可表示此次智耀折返跑的平均速率？  (A) 0.33 m／s　　(B) 0.33 m／s，方向向西　　 (C) 3 m／s　　　 (D) 3 m／s，方向向西 </vt:lpstr>
      <vt:lpstr>PowerPoint 簡報</vt:lpstr>
      <vt:lpstr>PowerPoint 簡報</vt:lpstr>
      <vt:lpstr>PowerPoint 簡報</vt:lpstr>
      <vt:lpstr>PowerPoint 簡報</vt:lpstr>
      <vt:lpstr>PowerPoint 簡報</vt:lpstr>
      <vt:lpstr>PowerPoint 簡報</vt:lpstr>
      <vt:lpstr>PowerPoint 簡報</vt:lpstr>
      <vt:lpstr>自由落體</vt:lpstr>
      <vt:lpstr>PowerPoint 簡報</vt:lpstr>
      <vt:lpstr>PowerPoint 簡報</vt:lpstr>
      <vt:lpstr>PowerPoint 簡報</vt:lpstr>
      <vt:lpstr>虎克定律</vt:lpstr>
      <vt:lpstr>PowerPoint 簡報</vt:lpstr>
      <vt:lpstr>PowerPoint 簡報</vt:lpstr>
      <vt:lpstr>PowerPoint 簡報</vt:lpstr>
      <vt:lpstr>PowerPoint 簡報</vt:lpstr>
      <vt:lpstr>109一彈簧上端固定，下端可吊掛不同質量的砝碼，老師要同學量測並記錄此彈簧全長與砝碼總質量的關係。小明與小華先後以此實驗裝置進行實驗，他們使用完全相同的彈簧，但每次吊掛的砝碼質量不同，紀錄表如附圖所示，且實驗完成後彈簧皆可恢復原長。若不考慮實驗誤差及彈簧質量，兩人將實驗結果畫在同一張附圖2（小明以    呈現，小華以          呈現），則下列四張圖2，哪一張最可能代附表兩人的實驗結果？</vt:lpstr>
      <vt:lpstr>PowerPoint 簡報</vt:lpstr>
      <vt:lpstr>牛頓第一運動定律</vt:lpstr>
      <vt:lpstr>PowerPoint 簡報</vt:lpstr>
      <vt:lpstr>PowerPoint 簡報</vt:lpstr>
      <vt:lpstr>PowerPoint 簡報</vt:lpstr>
      <vt:lpstr>PowerPoint 簡報</vt:lpstr>
      <vt:lpstr>牛頓第二運動定律</vt:lpstr>
      <vt:lpstr>PowerPoint 簡報</vt:lpstr>
      <vt:lpstr>PowerPoint 簡報</vt:lpstr>
      <vt:lpstr>PowerPoint 簡報</vt:lpstr>
      <vt:lpstr>PowerPoint 簡報</vt:lpstr>
      <vt:lpstr>PowerPoint 簡報</vt:lpstr>
      <vt:lpstr>109附表是老師進行教學活動的表格，表中記錄一木塊在水平面上作等加速度運動時，其體積、質量、所受合力大小及摩擦力大小等數據，其數值以便條紙遮住。老師要阿德翻開其中兩張便條紙後，再利用牛頓第二運動定律求出此木塊的加速度大小，他應該翻開哪兩張，就能獲得足夠的數據？ (A)P、R (B)Q、S (C)Q、R (D)R、S</vt:lpstr>
      <vt:lpstr>PowerPoint 簡報</vt:lpstr>
      <vt:lpstr>PowerPoint 簡報</vt:lpstr>
      <vt:lpstr>109一質量為2 kg的物體靜置於無摩擦力的水平桌面上，對此物體施以水平向右的力F1，其大小為6 N，使物體作直線運動。F1施力3 s後，對此物體再多施以一個水平向左的力F2，且兩力作用在同一直線上，已知此物體在F1與F2同時作用下作等速度運動，則F2的大小應為多少？ (A)2 N (B)6 N (C)12 N (D)18 N</vt:lpstr>
      <vt:lpstr>109一滑車作直線運動，在時間t＝0 s時的速度為5 m／s，方向向東；t＝5 s時的速度為 10 m／s，方向向西，則此滑車在t＝0～5 s期間的平均加速度為下列何者？ (A)1 m／s2，方向向東 (B)1 m／s2，方向向西 (C)1 m／s2，方向向西(D)3 m／s2，方向向西</vt:lpstr>
      <vt:lpstr>作用力與反作用力</vt:lpstr>
      <vt:lpstr>PowerPoint 簡報</vt:lpstr>
      <vt:lpstr>PowerPoint 簡報</vt:lpstr>
      <vt:lpstr>PowerPoint 簡報</vt:lpstr>
      <vt:lpstr>PowerPoint 簡報</vt:lpstr>
      <vt:lpstr>圓周運動、向心力</vt:lpstr>
      <vt:lpstr>PowerPoint 簡報</vt:lpstr>
      <vt:lpstr>PowerPoint 簡報</vt:lpstr>
      <vt:lpstr>PowerPoint 簡報</vt:lpstr>
      <vt:lpstr>能量守恆</vt:lpstr>
      <vt:lpstr>109在水平地面上，小沖以大小相同的水平力分別推動質量為5公斤與10公斤的貨物10公尺，水平力的方向與貨物位移的方向相同。若小沖對此兩貨物所作的功分別為W1與W2，則下列何者正確？ (A)4 W1＝W2 (B)2 W1＝W2 (C)W1＝2 W2 (D)W1＝W2</vt:lpstr>
      <vt:lpstr>PowerPoint 簡報</vt:lpstr>
      <vt:lpstr>PowerPoint 簡報</vt:lpstr>
      <vt:lpstr>PowerPoint 簡報</vt:lpstr>
      <vt:lpstr>PowerPoint 簡報</vt:lpstr>
      <vt:lpstr>PowerPoint 簡報</vt:lpstr>
      <vt:lpstr>PowerPoint 簡報</vt:lpstr>
      <vt:lpstr>PowerPoint 簡報</vt:lpstr>
      <vt:lpstr>PowerPoint 簡報</vt:lpstr>
      <vt:lpstr>公式與單位</vt:lpstr>
      <vt:lpstr>PowerPoint 簡報</vt:lpstr>
      <vt:lpstr>力矩</vt:lpstr>
      <vt:lpstr>PowerPoint 簡報</vt:lpstr>
      <vt:lpstr>PowerPoint 簡報</vt:lpstr>
      <vt:lpstr>PowerPoint 簡報</vt:lpstr>
      <vt:lpstr>109一槓桿支點在中央，此槓桿均分為六等分，以細繩吊掛 3 個重量均為w1的星形金屬塊與2個重量均為w2的鐘形金屬塊，此時槓桿保持水平平衡，吊掛位置如附圖所示。若槓桿、細繩的重量與支點處的摩擦力忽略不計，則w1：w2應為下列何者？ (A)2：3 (B)3：4 (C)4：5 (D)5：6</vt:lpstr>
      <vt:lpstr>PowerPoint 簡報</vt:lpstr>
      <vt:lpstr>PowerPoint 簡報</vt:lpstr>
      <vt:lpstr>PowerPoint 簡報</vt:lpstr>
      <vt:lpstr>電池</vt:lpstr>
      <vt:lpstr>PowerPoint 簡報</vt:lpstr>
      <vt:lpstr>PowerPoint 簡報</vt:lpstr>
      <vt:lpstr>PowerPoint 簡報</vt:lpstr>
      <vt:lpstr>PowerPoint 簡報</vt:lpstr>
      <vt:lpstr>109附圖為鋅銅電池的裝置示意附圖，當檢流計偏轉時，主要是何者在甲和乙所指之處移動？ (A)甲：電子，乙：離子 (B)甲：電子，乙：電子 (C)甲：離子，乙：離子 (D)甲：離子，乙：電子</vt:lpstr>
      <vt:lpstr>電流化學效應</vt:lpstr>
      <vt:lpstr>PowerPoint 簡報</vt:lpstr>
      <vt:lpstr>PowerPoint 簡報</vt:lpstr>
      <vt:lpstr>PowerPoint 簡報</vt:lpstr>
      <vt:lpstr>PowerPoint 簡報</vt:lpstr>
      <vt:lpstr>PowerPoint 簡報</vt:lpstr>
      <vt:lpstr>PowerPoint 簡報</vt:lpstr>
      <vt:lpstr>PowerPoint 簡報</vt:lpstr>
      <vt:lpstr>靜電</vt:lpstr>
      <vt:lpstr>PowerPoint 簡報</vt:lpstr>
      <vt:lpstr>PowerPoint 簡報</vt:lpstr>
      <vt:lpstr>基本電路</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109下列選項中電路元件符號代表的電路元件，何者沒有出現在附圖的電路裝置2？</vt:lpstr>
      <vt:lpstr>109老師將「2　個電壓均為　1.5　V　的電池串聯」，利用導線連接電阻值為　100Ω的電阻器及開關，如圖(一)所示。另外附有已連接兩條導線且電阻值為　50Ω的電阻器，如圖(二)所示。</vt:lpstr>
      <vt:lpstr>若導線、開關的電阻及電池的內電阻均很小忽略不計，按下開關接通電流後，持續　10　秒，且通電期間電池的電壓保持不變，在這段期間　100Ω的電阻器消耗多少電能？　(Ａ)　0.225　J　(Ｂ)　0.9　J　(Ｃ)　22.5　J　(Ｄ)　90　J。 若要將兩圖中的電路連接為兩個電阻器並聯的電路，採取下列哪個步驟即可完成？　(Ａ)將　T　連接　Q，U　連接　R　(Ｂ)將　T　連接　S，U　連接　R　(Ｃ)將　T　連接　P，U　連接　Q　(Ｄ)將　T　連接　R，U　連接　S。</vt:lpstr>
      <vt:lpstr>(１)電能消耗的公式：E＝ t，將電阻　R＝100Ω，電壓　V＝1.5＋1.5＝3V，t＝10　秒代入：E＝ ×10＝0.9J。故選(Ｂ)。 (２)將兩電阻器並聯連接，需要將　50Ω電阻器跨接在　100Ω的接頭兩端，所以接頭　T　要接上接頭　Q，接頭　U　要接上接頭　R，故選(Ａ)。而(Ｂ)(Ｃ)(Ｄ)連接方式會使　50Ω發生短路現象。</vt:lpstr>
      <vt:lpstr>PowerPoint 簡報</vt:lpstr>
      <vt:lpstr>PowerPoint 簡報</vt:lpstr>
      <vt:lpstr>PowerPoint 簡報</vt:lpstr>
      <vt:lpstr>PowerPoint 簡報</vt:lpstr>
      <vt:lpstr>PowerPoint 簡報</vt:lpstr>
      <vt:lpstr>PowerPoint 簡報</vt:lpstr>
      <vt:lpstr>PowerPoint 簡報</vt:lpstr>
      <vt:lpstr>電流磁效應</vt:lpstr>
      <vt:lpstr>PowerPoint 簡報</vt:lpstr>
      <vt:lpstr>PowerPoint 簡報</vt:lpstr>
      <vt:lpstr>PowerPoint 簡報</vt:lpstr>
      <vt:lpstr>PowerPoint 簡報</vt:lpstr>
      <vt:lpstr>PowerPoint 簡報</vt:lpstr>
      <vt:lpstr>右手開掌</vt:lpstr>
      <vt:lpstr>PowerPoint 簡報</vt:lpstr>
      <vt:lpstr>PowerPoint 簡報</vt:lpstr>
      <vt:lpstr>電磁感應</vt:lpstr>
      <vt:lpstr>下列四種裝置及其處理方式中，哪一種裝置的線圈會發生電磁感應現象？ </vt:lpstr>
      <vt:lpstr>單擺與週期 108課綱刪除</vt:lpstr>
      <vt:lpstr>PowerPoint 簡報</vt:lpstr>
    </vt:vector>
  </TitlesOfParts>
  <Company>Net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老李</cp:lastModifiedBy>
  <cp:revision>121</cp:revision>
  <dcterms:created xsi:type="dcterms:W3CDTF">2016-05-02T07:04:42Z</dcterms:created>
  <dcterms:modified xsi:type="dcterms:W3CDTF">2023-05-05T03:26:45Z</dcterms:modified>
</cp:coreProperties>
</file>