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1" r:id="rId6"/>
    <p:sldId id="262" r:id="rId7"/>
    <p:sldId id="318" r:id="rId8"/>
    <p:sldId id="264" r:id="rId9"/>
    <p:sldId id="288" r:id="rId10"/>
    <p:sldId id="273" r:id="rId11"/>
    <p:sldId id="267" r:id="rId12"/>
    <p:sldId id="268" r:id="rId13"/>
    <p:sldId id="289" r:id="rId14"/>
    <p:sldId id="292" r:id="rId15"/>
    <p:sldId id="293" r:id="rId16"/>
    <p:sldId id="294" r:id="rId17"/>
    <p:sldId id="295" r:id="rId18"/>
    <p:sldId id="296" r:id="rId19"/>
    <p:sldId id="297" r:id="rId20"/>
    <p:sldId id="270" r:id="rId21"/>
    <p:sldId id="271" r:id="rId22"/>
    <p:sldId id="276" r:id="rId23"/>
    <p:sldId id="274" r:id="rId24"/>
    <p:sldId id="275" r:id="rId25"/>
    <p:sldId id="277" r:id="rId26"/>
    <p:sldId id="278" r:id="rId27"/>
    <p:sldId id="316" r:id="rId28"/>
    <p:sldId id="317" r:id="rId29"/>
    <p:sldId id="279" r:id="rId30"/>
    <p:sldId id="280" r:id="rId31"/>
    <p:sldId id="281" r:id="rId32"/>
    <p:sldId id="298" r:id="rId33"/>
    <p:sldId id="290" r:id="rId34"/>
    <p:sldId id="311" r:id="rId35"/>
    <p:sldId id="312" r:id="rId36"/>
    <p:sldId id="313" r:id="rId37"/>
    <p:sldId id="286" r:id="rId3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0000FF"/>
    <a:srgbClr val="FFFF2D"/>
    <a:srgbClr val="33CCCC"/>
    <a:srgbClr val="3399FF"/>
    <a:srgbClr val="AFF0FF"/>
    <a:srgbClr val="FFFF21"/>
    <a:srgbClr val="E9F278"/>
    <a:srgbClr val="00FFFF"/>
    <a:srgbClr val="9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32" autoAdjust="0"/>
  </p:normalViewPr>
  <p:slideViewPr>
    <p:cSldViewPr>
      <p:cViewPr>
        <p:scale>
          <a:sx n="170" d="100"/>
          <a:sy n="170" d="100"/>
        </p:scale>
        <p:origin x="120" y="-27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FD305D-0FBE-4458-94E3-CC65985A4154}" type="doc">
      <dgm:prSet loTypeId="urn:microsoft.com/office/officeart/2005/8/layout/radial6" loCatId="cycle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14720EF6-BE80-4708-B2E0-E276A07D45B0}">
      <dgm:prSet phldrT="[文字]"/>
      <dgm:spPr/>
      <dgm:t>
        <a:bodyPr/>
        <a:lstStyle/>
        <a:p>
          <a:r>
            <a:rPr lang="zh-TW" altLang="en-US" dirty="0"/>
            <a:t>升學</a:t>
          </a:r>
        </a:p>
      </dgm:t>
    </dgm:pt>
    <dgm:pt modelId="{A8109ECC-7262-4304-A584-BDBC3B4D77C6}" type="parTrans" cxnId="{1422C49C-4CA2-4B80-B1F1-36C0BCE0B637}">
      <dgm:prSet/>
      <dgm:spPr/>
      <dgm:t>
        <a:bodyPr/>
        <a:lstStyle/>
        <a:p>
          <a:endParaRPr lang="zh-TW" altLang="en-US"/>
        </a:p>
      </dgm:t>
    </dgm:pt>
    <dgm:pt modelId="{A1D6D9B0-2916-45F2-8D80-2F996405E7DF}" type="sibTrans" cxnId="{1422C49C-4CA2-4B80-B1F1-36C0BCE0B637}">
      <dgm:prSet/>
      <dgm:spPr/>
      <dgm:t>
        <a:bodyPr/>
        <a:lstStyle/>
        <a:p>
          <a:endParaRPr lang="zh-TW" altLang="en-US"/>
        </a:p>
      </dgm:t>
    </dgm:pt>
    <dgm:pt modelId="{2B5A18CC-2672-46BF-8E89-CF1EB1E03D77}">
      <dgm:prSet phldrT="[文字]"/>
      <dgm:spPr/>
      <dgm:t>
        <a:bodyPr/>
        <a:lstStyle/>
        <a:p>
          <a:r>
            <a:rPr lang="zh-TW" altLang="en-US" dirty="0"/>
            <a:t>繁星</a:t>
          </a:r>
        </a:p>
      </dgm:t>
    </dgm:pt>
    <dgm:pt modelId="{CD70A8ED-5BDF-4652-8862-8BF7FA3B55FA}" type="parTrans" cxnId="{615C8694-18D6-4357-88AB-15A5D0C1CF85}">
      <dgm:prSet/>
      <dgm:spPr/>
      <dgm:t>
        <a:bodyPr/>
        <a:lstStyle/>
        <a:p>
          <a:endParaRPr lang="zh-TW" altLang="en-US"/>
        </a:p>
      </dgm:t>
    </dgm:pt>
    <dgm:pt modelId="{50F74D86-3D48-4A62-9FD8-DA5EDE3F6ABC}" type="sibTrans" cxnId="{615C8694-18D6-4357-88AB-15A5D0C1CF85}">
      <dgm:prSet/>
      <dgm:spPr/>
      <dgm:t>
        <a:bodyPr/>
        <a:lstStyle/>
        <a:p>
          <a:endParaRPr lang="zh-TW" altLang="en-US"/>
        </a:p>
      </dgm:t>
    </dgm:pt>
    <dgm:pt modelId="{6EFA98C0-E4EF-4C26-9DFF-2C605325960E}">
      <dgm:prSet phldrT="[文字]"/>
      <dgm:spPr/>
      <dgm:t>
        <a:bodyPr/>
        <a:lstStyle/>
        <a:p>
          <a:r>
            <a:rPr lang="zh-TW" altLang="en-US" dirty="0"/>
            <a:t>技優</a:t>
          </a:r>
        </a:p>
      </dgm:t>
    </dgm:pt>
    <dgm:pt modelId="{EB557A93-40FD-4D91-A29B-7907A8FE46A3}" type="parTrans" cxnId="{31D54479-2090-4C33-BE37-F96EFA7C2D98}">
      <dgm:prSet/>
      <dgm:spPr/>
      <dgm:t>
        <a:bodyPr/>
        <a:lstStyle/>
        <a:p>
          <a:endParaRPr lang="zh-TW" altLang="en-US"/>
        </a:p>
      </dgm:t>
    </dgm:pt>
    <dgm:pt modelId="{47F80F30-F7DF-4A7B-BF98-4C4F00969F83}" type="sibTrans" cxnId="{31D54479-2090-4C33-BE37-F96EFA7C2D98}">
      <dgm:prSet/>
      <dgm:spPr/>
      <dgm:t>
        <a:bodyPr/>
        <a:lstStyle/>
        <a:p>
          <a:endParaRPr lang="zh-TW" altLang="en-US"/>
        </a:p>
      </dgm:t>
    </dgm:pt>
    <dgm:pt modelId="{83E241D8-1DA4-4769-B3BB-56198EF5D442}">
      <dgm:prSet phldrT="[文字]"/>
      <dgm:spPr/>
      <dgm:t>
        <a:bodyPr/>
        <a:lstStyle/>
        <a:p>
          <a:r>
            <a:rPr lang="zh-TW" altLang="en-US" dirty="0"/>
            <a:t>分發</a:t>
          </a:r>
        </a:p>
      </dgm:t>
    </dgm:pt>
    <dgm:pt modelId="{CA1D05CC-76A4-468E-B002-5A24776A2C46}" type="parTrans" cxnId="{0D0B02C6-677A-4D95-9696-ADBE530C023A}">
      <dgm:prSet/>
      <dgm:spPr/>
      <dgm:t>
        <a:bodyPr/>
        <a:lstStyle/>
        <a:p>
          <a:endParaRPr lang="zh-TW" altLang="en-US"/>
        </a:p>
      </dgm:t>
    </dgm:pt>
    <dgm:pt modelId="{3243DAFD-C604-43F2-909D-8D3F2417A175}" type="sibTrans" cxnId="{0D0B02C6-677A-4D95-9696-ADBE530C023A}">
      <dgm:prSet/>
      <dgm:spPr/>
      <dgm:t>
        <a:bodyPr/>
        <a:lstStyle/>
        <a:p>
          <a:endParaRPr lang="zh-TW" altLang="en-US"/>
        </a:p>
      </dgm:t>
    </dgm:pt>
    <dgm:pt modelId="{EE9081E4-7D5C-4167-A2A8-A679242B1AE0}">
      <dgm:prSet phldrT="[文字]"/>
      <dgm:spPr/>
      <dgm:t>
        <a:bodyPr/>
        <a:lstStyle/>
        <a:p>
          <a:r>
            <a:rPr lang="zh-TW" altLang="en-US" dirty="0"/>
            <a:t>甄選</a:t>
          </a:r>
        </a:p>
      </dgm:t>
    </dgm:pt>
    <dgm:pt modelId="{60F52B6D-079A-473F-A34E-FAF7D05EFF09}" type="parTrans" cxnId="{FAC28695-99F7-4700-801E-47713D17E5CB}">
      <dgm:prSet/>
      <dgm:spPr/>
      <dgm:t>
        <a:bodyPr/>
        <a:lstStyle/>
        <a:p>
          <a:endParaRPr lang="zh-TW" altLang="en-US"/>
        </a:p>
      </dgm:t>
    </dgm:pt>
    <dgm:pt modelId="{7167800F-729F-4A7A-9DFF-CCFBD249E5CC}" type="sibTrans" cxnId="{FAC28695-99F7-4700-801E-47713D17E5CB}">
      <dgm:prSet/>
      <dgm:spPr/>
      <dgm:t>
        <a:bodyPr/>
        <a:lstStyle/>
        <a:p>
          <a:endParaRPr lang="zh-TW" altLang="en-US"/>
        </a:p>
      </dgm:t>
    </dgm:pt>
    <dgm:pt modelId="{6CEEBF8B-8340-4546-B360-CB181E30E91A}">
      <dgm:prSet phldrT="[文字]"/>
      <dgm:spPr/>
      <dgm:t>
        <a:bodyPr/>
        <a:lstStyle/>
        <a:p>
          <a:r>
            <a:rPr lang="zh-TW" altLang="en-US" dirty="0"/>
            <a:t>特殊選材</a:t>
          </a:r>
        </a:p>
      </dgm:t>
    </dgm:pt>
    <dgm:pt modelId="{17F9F33D-9189-481C-A1DB-4E28F915949D}" type="parTrans" cxnId="{50F45F1B-D1BB-4816-A8D6-E7ECF355771B}">
      <dgm:prSet/>
      <dgm:spPr/>
      <dgm:t>
        <a:bodyPr/>
        <a:lstStyle/>
        <a:p>
          <a:endParaRPr lang="zh-TW" altLang="en-US"/>
        </a:p>
      </dgm:t>
    </dgm:pt>
    <dgm:pt modelId="{F85D2198-D409-4337-B84C-F1BD6BF58FFC}" type="sibTrans" cxnId="{50F45F1B-D1BB-4816-A8D6-E7ECF355771B}">
      <dgm:prSet/>
      <dgm:spPr/>
      <dgm:t>
        <a:bodyPr/>
        <a:lstStyle/>
        <a:p>
          <a:endParaRPr lang="zh-TW" altLang="en-US"/>
        </a:p>
      </dgm:t>
    </dgm:pt>
    <dgm:pt modelId="{0C08F5AD-BDA5-402A-9BD5-D9099CE77B67}" type="pres">
      <dgm:prSet presAssocID="{DCFD305D-0FBE-4458-94E3-CC65985A415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E7AC5D3-538E-46B8-BACF-9AF3CB626E46}" type="pres">
      <dgm:prSet presAssocID="{14720EF6-BE80-4708-B2E0-E276A07D45B0}" presName="centerShape" presStyleLbl="node0" presStyleIdx="0" presStyleCnt="1"/>
      <dgm:spPr/>
    </dgm:pt>
    <dgm:pt modelId="{26BCEC80-9412-4D1D-B081-90E037379003}" type="pres">
      <dgm:prSet presAssocID="{2B5A18CC-2672-46BF-8E89-CF1EB1E03D77}" presName="node" presStyleLbl="node1" presStyleIdx="0" presStyleCnt="5">
        <dgm:presLayoutVars>
          <dgm:bulletEnabled val="1"/>
        </dgm:presLayoutVars>
      </dgm:prSet>
      <dgm:spPr/>
    </dgm:pt>
    <dgm:pt modelId="{96CB758B-23E0-4662-BDEB-93D0FA464407}" type="pres">
      <dgm:prSet presAssocID="{2B5A18CC-2672-46BF-8E89-CF1EB1E03D77}" presName="dummy" presStyleCnt="0"/>
      <dgm:spPr/>
    </dgm:pt>
    <dgm:pt modelId="{5FE57A9E-2EB1-4B10-9B5A-4D586D36F435}" type="pres">
      <dgm:prSet presAssocID="{50F74D86-3D48-4A62-9FD8-DA5EDE3F6ABC}" presName="sibTrans" presStyleLbl="sibTrans2D1" presStyleIdx="0" presStyleCnt="5"/>
      <dgm:spPr/>
    </dgm:pt>
    <dgm:pt modelId="{3986B1F2-AA16-4274-A841-EC193DAFF442}" type="pres">
      <dgm:prSet presAssocID="{6EFA98C0-E4EF-4C26-9DFF-2C605325960E}" presName="node" presStyleLbl="node1" presStyleIdx="1" presStyleCnt="5">
        <dgm:presLayoutVars>
          <dgm:bulletEnabled val="1"/>
        </dgm:presLayoutVars>
      </dgm:prSet>
      <dgm:spPr/>
    </dgm:pt>
    <dgm:pt modelId="{91D41FEE-5418-4328-A9E8-6D03AC0A15CF}" type="pres">
      <dgm:prSet presAssocID="{6EFA98C0-E4EF-4C26-9DFF-2C605325960E}" presName="dummy" presStyleCnt="0"/>
      <dgm:spPr/>
    </dgm:pt>
    <dgm:pt modelId="{D0D67153-9FE9-40E9-9452-B0BC01A690ED}" type="pres">
      <dgm:prSet presAssocID="{47F80F30-F7DF-4A7B-BF98-4C4F00969F83}" presName="sibTrans" presStyleLbl="sibTrans2D1" presStyleIdx="1" presStyleCnt="5"/>
      <dgm:spPr/>
    </dgm:pt>
    <dgm:pt modelId="{3F931674-E5A2-4BEC-8BF5-27B946C3A18C}" type="pres">
      <dgm:prSet presAssocID="{6CEEBF8B-8340-4546-B360-CB181E30E91A}" presName="node" presStyleLbl="node1" presStyleIdx="2" presStyleCnt="5">
        <dgm:presLayoutVars>
          <dgm:bulletEnabled val="1"/>
        </dgm:presLayoutVars>
      </dgm:prSet>
      <dgm:spPr/>
    </dgm:pt>
    <dgm:pt modelId="{0F4EC89B-E947-41D4-BDAE-09AD0FF2F6D8}" type="pres">
      <dgm:prSet presAssocID="{6CEEBF8B-8340-4546-B360-CB181E30E91A}" presName="dummy" presStyleCnt="0"/>
      <dgm:spPr/>
    </dgm:pt>
    <dgm:pt modelId="{A08C4236-B5D5-4566-842B-537C988F4D35}" type="pres">
      <dgm:prSet presAssocID="{F85D2198-D409-4337-B84C-F1BD6BF58FFC}" presName="sibTrans" presStyleLbl="sibTrans2D1" presStyleIdx="2" presStyleCnt="5"/>
      <dgm:spPr/>
    </dgm:pt>
    <dgm:pt modelId="{B84870AD-0A35-4AEE-B03C-3D8D328F19A0}" type="pres">
      <dgm:prSet presAssocID="{83E241D8-1DA4-4769-B3BB-56198EF5D442}" presName="node" presStyleLbl="node1" presStyleIdx="3" presStyleCnt="5">
        <dgm:presLayoutVars>
          <dgm:bulletEnabled val="1"/>
        </dgm:presLayoutVars>
      </dgm:prSet>
      <dgm:spPr/>
    </dgm:pt>
    <dgm:pt modelId="{D45CE97C-AF77-4A94-8D38-4080C480B2A8}" type="pres">
      <dgm:prSet presAssocID="{83E241D8-1DA4-4769-B3BB-56198EF5D442}" presName="dummy" presStyleCnt="0"/>
      <dgm:spPr/>
    </dgm:pt>
    <dgm:pt modelId="{4CDE191B-7A35-4603-8353-E19522D78B2F}" type="pres">
      <dgm:prSet presAssocID="{3243DAFD-C604-43F2-909D-8D3F2417A175}" presName="sibTrans" presStyleLbl="sibTrans2D1" presStyleIdx="3" presStyleCnt="5"/>
      <dgm:spPr/>
    </dgm:pt>
    <dgm:pt modelId="{1C4B053C-8C31-48A0-8551-487F23FA40E0}" type="pres">
      <dgm:prSet presAssocID="{EE9081E4-7D5C-4167-A2A8-A679242B1AE0}" presName="node" presStyleLbl="node1" presStyleIdx="4" presStyleCnt="5">
        <dgm:presLayoutVars>
          <dgm:bulletEnabled val="1"/>
        </dgm:presLayoutVars>
      </dgm:prSet>
      <dgm:spPr/>
    </dgm:pt>
    <dgm:pt modelId="{757358D8-A4E8-4AC4-AAFE-F148A73C617E}" type="pres">
      <dgm:prSet presAssocID="{EE9081E4-7D5C-4167-A2A8-A679242B1AE0}" presName="dummy" presStyleCnt="0"/>
      <dgm:spPr/>
    </dgm:pt>
    <dgm:pt modelId="{09B03C24-B265-4212-910E-114D552CABA2}" type="pres">
      <dgm:prSet presAssocID="{7167800F-729F-4A7A-9DFF-CCFBD249E5CC}" presName="sibTrans" presStyleLbl="sibTrans2D1" presStyleIdx="4" presStyleCnt="5"/>
      <dgm:spPr/>
    </dgm:pt>
  </dgm:ptLst>
  <dgm:cxnLst>
    <dgm:cxn modelId="{7AF7ED02-4565-4445-AC3C-F6E813E72D59}" type="presOf" srcId="{7167800F-729F-4A7A-9DFF-CCFBD249E5CC}" destId="{09B03C24-B265-4212-910E-114D552CABA2}" srcOrd="0" destOrd="0" presId="urn:microsoft.com/office/officeart/2005/8/layout/radial6"/>
    <dgm:cxn modelId="{50F45F1B-D1BB-4816-A8D6-E7ECF355771B}" srcId="{14720EF6-BE80-4708-B2E0-E276A07D45B0}" destId="{6CEEBF8B-8340-4546-B360-CB181E30E91A}" srcOrd="2" destOrd="0" parTransId="{17F9F33D-9189-481C-A1DB-4E28F915949D}" sibTransId="{F85D2198-D409-4337-B84C-F1BD6BF58FFC}"/>
    <dgm:cxn modelId="{51ABA747-410F-4EC3-B2E6-61D3F6A85EAF}" type="presOf" srcId="{50F74D86-3D48-4A62-9FD8-DA5EDE3F6ABC}" destId="{5FE57A9E-2EB1-4B10-9B5A-4D586D36F435}" srcOrd="0" destOrd="0" presId="urn:microsoft.com/office/officeart/2005/8/layout/radial6"/>
    <dgm:cxn modelId="{0999576F-8AB1-40FC-B00F-0F1B2443F588}" type="presOf" srcId="{F85D2198-D409-4337-B84C-F1BD6BF58FFC}" destId="{A08C4236-B5D5-4566-842B-537C988F4D35}" srcOrd="0" destOrd="0" presId="urn:microsoft.com/office/officeart/2005/8/layout/radial6"/>
    <dgm:cxn modelId="{5AAF8F71-3823-4A4F-8022-0F45FDFC1A2B}" type="presOf" srcId="{6EFA98C0-E4EF-4C26-9DFF-2C605325960E}" destId="{3986B1F2-AA16-4274-A841-EC193DAFF442}" srcOrd="0" destOrd="0" presId="urn:microsoft.com/office/officeart/2005/8/layout/radial6"/>
    <dgm:cxn modelId="{557ADF76-42AA-4626-8185-529C32CD4753}" type="presOf" srcId="{6CEEBF8B-8340-4546-B360-CB181E30E91A}" destId="{3F931674-E5A2-4BEC-8BF5-27B946C3A18C}" srcOrd="0" destOrd="0" presId="urn:microsoft.com/office/officeart/2005/8/layout/radial6"/>
    <dgm:cxn modelId="{31D54479-2090-4C33-BE37-F96EFA7C2D98}" srcId="{14720EF6-BE80-4708-B2E0-E276A07D45B0}" destId="{6EFA98C0-E4EF-4C26-9DFF-2C605325960E}" srcOrd="1" destOrd="0" parTransId="{EB557A93-40FD-4D91-A29B-7907A8FE46A3}" sibTransId="{47F80F30-F7DF-4A7B-BF98-4C4F00969F83}"/>
    <dgm:cxn modelId="{BFB6EA7A-B413-46B1-A47F-4EC9FB27EDEF}" type="presOf" srcId="{47F80F30-F7DF-4A7B-BF98-4C4F00969F83}" destId="{D0D67153-9FE9-40E9-9452-B0BC01A690ED}" srcOrd="0" destOrd="0" presId="urn:microsoft.com/office/officeart/2005/8/layout/radial6"/>
    <dgm:cxn modelId="{F3CC0A7B-147C-402A-AE30-D2C46F4CD1B2}" type="presOf" srcId="{2B5A18CC-2672-46BF-8E89-CF1EB1E03D77}" destId="{26BCEC80-9412-4D1D-B081-90E037379003}" srcOrd="0" destOrd="0" presId="urn:microsoft.com/office/officeart/2005/8/layout/radial6"/>
    <dgm:cxn modelId="{232CB483-DABF-498B-8DF0-F3F6774E90D4}" type="presOf" srcId="{3243DAFD-C604-43F2-909D-8D3F2417A175}" destId="{4CDE191B-7A35-4603-8353-E19522D78B2F}" srcOrd="0" destOrd="0" presId="urn:microsoft.com/office/officeart/2005/8/layout/radial6"/>
    <dgm:cxn modelId="{615C8694-18D6-4357-88AB-15A5D0C1CF85}" srcId="{14720EF6-BE80-4708-B2E0-E276A07D45B0}" destId="{2B5A18CC-2672-46BF-8E89-CF1EB1E03D77}" srcOrd="0" destOrd="0" parTransId="{CD70A8ED-5BDF-4652-8862-8BF7FA3B55FA}" sibTransId="{50F74D86-3D48-4A62-9FD8-DA5EDE3F6ABC}"/>
    <dgm:cxn modelId="{FAC28695-99F7-4700-801E-47713D17E5CB}" srcId="{14720EF6-BE80-4708-B2E0-E276A07D45B0}" destId="{EE9081E4-7D5C-4167-A2A8-A679242B1AE0}" srcOrd="4" destOrd="0" parTransId="{60F52B6D-079A-473F-A34E-FAF7D05EFF09}" sibTransId="{7167800F-729F-4A7A-9DFF-CCFBD249E5CC}"/>
    <dgm:cxn modelId="{1422C49C-4CA2-4B80-B1F1-36C0BCE0B637}" srcId="{DCFD305D-0FBE-4458-94E3-CC65985A4154}" destId="{14720EF6-BE80-4708-B2E0-E276A07D45B0}" srcOrd="0" destOrd="0" parTransId="{A8109ECC-7262-4304-A584-BDBC3B4D77C6}" sibTransId="{A1D6D9B0-2916-45F2-8D80-2F996405E7DF}"/>
    <dgm:cxn modelId="{C59CFEAF-0317-442D-9B0B-98624DFCC325}" type="presOf" srcId="{EE9081E4-7D5C-4167-A2A8-A679242B1AE0}" destId="{1C4B053C-8C31-48A0-8551-487F23FA40E0}" srcOrd="0" destOrd="0" presId="urn:microsoft.com/office/officeart/2005/8/layout/radial6"/>
    <dgm:cxn modelId="{0D0B02C6-677A-4D95-9696-ADBE530C023A}" srcId="{14720EF6-BE80-4708-B2E0-E276A07D45B0}" destId="{83E241D8-1DA4-4769-B3BB-56198EF5D442}" srcOrd="3" destOrd="0" parTransId="{CA1D05CC-76A4-468E-B002-5A24776A2C46}" sibTransId="{3243DAFD-C604-43F2-909D-8D3F2417A175}"/>
    <dgm:cxn modelId="{6C6300CF-578A-497F-9DBC-50A8C515AF70}" type="presOf" srcId="{14720EF6-BE80-4708-B2E0-E276A07D45B0}" destId="{AE7AC5D3-538E-46B8-BACF-9AF3CB626E46}" srcOrd="0" destOrd="0" presId="urn:microsoft.com/office/officeart/2005/8/layout/radial6"/>
    <dgm:cxn modelId="{1420EFD4-DC2A-4B69-B390-A66266DA89A6}" type="presOf" srcId="{DCFD305D-0FBE-4458-94E3-CC65985A4154}" destId="{0C08F5AD-BDA5-402A-9BD5-D9099CE77B67}" srcOrd="0" destOrd="0" presId="urn:microsoft.com/office/officeart/2005/8/layout/radial6"/>
    <dgm:cxn modelId="{22FEE5D6-E35D-44BD-8747-86FB732C8D01}" type="presOf" srcId="{83E241D8-1DA4-4769-B3BB-56198EF5D442}" destId="{B84870AD-0A35-4AEE-B03C-3D8D328F19A0}" srcOrd="0" destOrd="0" presId="urn:microsoft.com/office/officeart/2005/8/layout/radial6"/>
    <dgm:cxn modelId="{5B309521-659B-4A3D-BBF1-2A87B8599799}" type="presParOf" srcId="{0C08F5AD-BDA5-402A-9BD5-D9099CE77B67}" destId="{AE7AC5D3-538E-46B8-BACF-9AF3CB626E46}" srcOrd="0" destOrd="0" presId="urn:microsoft.com/office/officeart/2005/8/layout/radial6"/>
    <dgm:cxn modelId="{76DB59E1-0773-45AC-BD4A-80114414C48F}" type="presParOf" srcId="{0C08F5AD-BDA5-402A-9BD5-D9099CE77B67}" destId="{26BCEC80-9412-4D1D-B081-90E037379003}" srcOrd="1" destOrd="0" presId="urn:microsoft.com/office/officeart/2005/8/layout/radial6"/>
    <dgm:cxn modelId="{39702DD7-D543-43A9-A873-F4AE5829B6B6}" type="presParOf" srcId="{0C08F5AD-BDA5-402A-9BD5-D9099CE77B67}" destId="{96CB758B-23E0-4662-BDEB-93D0FA464407}" srcOrd="2" destOrd="0" presId="urn:microsoft.com/office/officeart/2005/8/layout/radial6"/>
    <dgm:cxn modelId="{50CFDBA3-7604-4D8D-B0C8-B3BFEB0E27EE}" type="presParOf" srcId="{0C08F5AD-BDA5-402A-9BD5-D9099CE77B67}" destId="{5FE57A9E-2EB1-4B10-9B5A-4D586D36F435}" srcOrd="3" destOrd="0" presId="urn:microsoft.com/office/officeart/2005/8/layout/radial6"/>
    <dgm:cxn modelId="{F1C397F6-097E-4DD7-8758-1B3E37183A0D}" type="presParOf" srcId="{0C08F5AD-BDA5-402A-9BD5-D9099CE77B67}" destId="{3986B1F2-AA16-4274-A841-EC193DAFF442}" srcOrd="4" destOrd="0" presId="urn:microsoft.com/office/officeart/2005/8/layout/radial6"/>
    <dgm:cxn modelId="{93ECB7A0-545D-44B2-8D9D-18D07FBDD40D}" type="presParOf" srcId="{0C08F5AD-BDA5-402A-9BD5-D9099CE77B67}" destId="{91D41FEE-5418-4328-A9E8-6D03AC0A15CF}" srcOrd="5" destOrd="0" presId="urn:microsoft.com/office/officeart/2005/8/layout/radial6"/>
    <dgm:cxn modelId="{283BE88C-9428-466A-9616-307EAE9D9A09}" type="presParOf" srcId="{0C08F5AD-BDA5-402A-9BD5-D9099CE77B67}" destId="{D0D67153-9FE9-40E9-9452-B0BC01A690ED}" srcOrd="6" destOrd="0" presId="urn:microsoft.com/office/officeart/2005/8/layout/radial6"/>
    <dgm:cxn modelId="{111F5245-7E02-48C9-86CA-EFD8F103414C}" type="presParOf" srcId="{0C08F5AD-BDA5-402A-9BD5-D9099CE77B67}" destId="{3F931674-E5A2-4BEC-8BF5-27B946C3A18C}" srcOrd="7" destOrd="0" presId="urn:microsoft.com/office/officeart/2005/8/layout/radial6"/>
    <dgm:cxn modelId="{C1F2EEFC-D4DD-411C-ACAE-D167B2E946F6}" type="presParOf" srcId="{0C08F5AD-BDA5-402A-9BD5-D9099CE77B67}" destId="{0F4EC89B-E947-41D4-BDAE-09AD0FF2F6D8}" srcOrd="8" destOrd="0" presId="urn:microsoft.com/office/officeart/2005/8/layout/radial6"/>
    <dgm:cxn modelId="{8565C2A5-5135-4428-83F8-D242788A6D9F}" type="presParOf" srcId="{0C08F5AD-BDA5-402A-9BD5-D9099CE77B67}" destId="{A08C4236-B5D5-4566-842B-537C988F4D35}" srcOrd="9" destOrd="0" presId="urn:microsoft.com/office/officeart/2005/8/layout/radial6"/>
    <dgm:cxn modelId="{A9556354-501A-4782-92C3-7A4FF36DD4D5}" type="presParOf" srcId="{0C08F5AD-BDA5-402A-9BD5-D9099CE77B67}" destId="{B84870AD-0A35-4AEE-B03C-3D8D328F19A0}" srcOrd="10" destOrd="0" presId="urn:microsoft.com/office/officeart/2005/8/layout/radial6"/>
    <dgm:cxn modelId="{BF9A443F-A79E-4F66-A5F2-971F85CB8FA6}" type="presParOf" srcId="{0C08F5AD-BDA5-402A-9BD5-D9099CE77B67}" destId="{D45CE97C-AF77-4A94-8D38-4080C480B2A8}" srcOrd="11" destOrd="0" presId="urn:microsoft.com/office/officeart/2005/8/layout/radial6"/>
    <dgm:cxn modelId="{5BCF28F1-F87E-4365-B43D-9E2F05BA2EEF}" type="presParOf" srcId="{0C08F5AD-BDA5-402A-9BD5-D9099CE77B67}" destId="{4CDE191B-7A35-4603-8353-E19522D78B2F}" srcOrd="12" destOrd="0" presId="urn:microsoft.com/office/officeart/2005/8/layout/radial6"/>
    <dgm:cxn modelId="{9E8C1878-C488-42B9-B910-951036B0A8A1}" type="presParOf" srcId="{0C08F5AD-BDA5-402A-9BD5-D9099CE77B67}" destId="{1C4B053C-8C31-48A0-8551-487F23FA40E0}" srcOrd="13" destOrd="0" presId="urn:microsoft.com/office/officeart/2005/8/layout/radial6"/>
    <dgm:cxn modelId="{1A047163-6F9A-4DCA-9728-93E63378536A}" type="presParOf" srcId="{0C08F5AD-BDA5-402A-9BD5-D9099CE77B67}" destId="{757358D8-A4E8-4AC4-AAFE-F148A73C617E}" srcOrd="14" destOrd="0" presId="urn:microsoft.com/office/officeart/2005/8/layout/radial6"/>
    <dgm:cxn modelId="{92980869-75BA-4BA6-9632-035A40B57CCD}" type="presParOf" srcId="{0C08F5AD-BDA5-402A-9BD5-D9099CE77B67}" destId="{09B03C24-B265-4212-910E-114D552CABA2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13D81C-4EF4-4699-83C9-6098622F2567}" type="doc">
      <dgm:prSet loTypeId="urn:microsoft.com/office/officeart/2005/8/layout/hList1" loCatId="list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zh-TW" altLang="en-US"/>
        </a:p>
      </dgm:t>
    </dgm:pt>
    <dgm:pt modelId="{E3EB4F2A-C412-4ED0-92DA-32825C63B1E3}">
      <dgm:prSet phldrT="[文字]"/>
      <dgm:spPr/>
      <dgm:t>
        <a:bodyPr/>
        <a:lstStyle/>
        <a:p>
          <a:r>
            <a:rPr lang="zh-TW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統測成績</a:t>
          </a:r>
        </a:p>
      </dgm:t>
    </dgm:pt>
    <dgm:pt modelId="{47DA5B45-D009-4189-AB7B-26BC469CE925}" type="parTrans" cxnId="{A31BF3EF-C022-48AF-B6E0-3DAB1CB8F54D}">
      <dgm:prSet/>
      <dgm:spPr/>
      <dgm:t>
        <a:bodyPr/>
        <a:lstStyle/>
        <a:p>
          <a:endParaRPr lang="zh-TW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D2D79616-7C06-4AE0-984A-537137190B6C}" type="sibTrans" cxnId="{A31BF3EF-C022-48AF-B6E0-3DAB1CB8F54D}">
      <dgm:prSet/>
      <dgm:spPr/>
      <dgm:t>
        <a:bodyPr/>
        <a:lstStyle/>
        <a:p>
          <a:endParaRPr lang="zh-TW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91AA79EE-958A-41A9-9B0B-1961A918EB80}">
      <dgm:prSet phldrT="[文字]"/>
      <dgm:spPr/>
      <dgm:t>
        <a:bodyPr/>
        <a:lstStyle/>
        <a:p>
          <a:r>
            <a:rPr lang="zh-TW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國文</a:t>
          </a:r>
        </a:p>
      </dgm:t>
    </dgm:pt>
    <dgm:pt modelId="{09F93570-3E45-49BC-8034-FF772EF90135}" type="parTrans" cxnId="{6C1D05F9-9574-4D5B-83B9-80917AB63F5C}">
      <dgm:prSet/>
      <dgm:spPr/>
      <dgm:t>
        <a:bodyPr/>
        <a:lstStyle/>
        <a:p>
          <a:endParaRPr lang="zh-TW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BF6DB778-EFEB-4244-BA78-9A000E199CF6}" type="sibTrans" cxnId="{6C1D05F9-9574-4D5B-83B9-80917AB63F5C}">
      <dgm:prSet/>
      <dgm:spPr/>
      <dgm:t>
        <a:bodyPr/>
        <a:lstStyle/>
        <a:p>
          <a:endParaRPr lang="zh-TW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037DF4ED-4877-4155-AB83-4300DBAFF0B3}">
      <dgm:prSet phldrT="[文字]"/>
      <dgm:spPr/>
      <dgm:t>
        <a:bodyPr/>
        <a:lstStyle/>
        <a:p>
          <a:r>
            <a:rPr lang="zh-TW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英文</a:t>
          </a:r>
        </a:p>
      </dgm:t>
    </dgm:pt>
    <dgm:pt modelId="{11180B00-3969-4790-AFDA-053864465BAD}" type="parTrans" cxnId="{978657EF-51B7-4A93-913B-728BD7C3A8D6}">
      <dgm:prSet/>
      <dgm:spPr/>
      <dgm:t>
        <a:bodyPr/>
        <a:lstStyle/>
        <a:p>
          <a:endParaRPr lang="zh-TW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2E1FA2BA-95CC-4ACE-A9E8-5B836E29ADC8}" type="sibTrans" cxnId="{978657EF-51B7-4A93-913B-728BD7C3A8D6}">
      <dgm:prSet/>
      <dgm:spPr/>
      <dgm:t>
        <a:bodyPr/>
        <a:lstStyle/>
        <a:p>
          <a:endParaRPr lang="zh-TW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44A6ACD3-8805-4FB7-8C60-6DC56AFB173B}">
      <dgm:prSet phldrT="[文字]"/>
      <dgm:spPr/>
      <dgm:t>
        <a:bodyPr/>
        <a:lstStyle/>
        <a:p>
          <a:r>
            <a:rPr lang="zh-TW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學習成果</a:t>
          </a:r>
        </a:p>
      </dgm:t>
    </dgm:pt>
    <dgm:pt modelId="{C4032A62-615C-4D9D-B327-3E956C92A6F2}" type="parTrans" cxnId="{8F178919-C387-4A74-93AF-C433550E78B8}">
      <dgm:prSet/>
      <dgm:spPr/>
      <dgm:t>
        <a:bodyPr/>
        <a:lstStyle/>
        <a:p>
          <a:endParaRPr lang="zh-TW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B9FDE53F-66BF-404B-82B4-7352C3007134}" type="sibTrans" cxnId="{8F178919-C387-4A74-93AF-C433550E78B8}">
      <dgm:prSet/>
      <dgm:spPr/>
      <dgm:t>
        <a:bodyPr/>
        <a:lstStyle/>
        <a:p>
          <a:endParaRPr lang="zh-TW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EDC00C7D-0827-4FEE-8F55-04F987FC74E4}">
      <dgm:prSet phldrT="[文字]"/>
      <dgm:spPr/>
      <dgm:t>
        <a:bodyPr/>
        <a:lstStyle/>
        <a:p>
          <a:r>
            <a:rPr lang="zh-TW" altLang="en-US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專題實作</a:t>
          </a:r>
        </a:p>
      </dgm:t>
    </dgm:pt>
    <dgm:pt modelId="{D06F9499-AA86-410A-A7C9-2CAC33055450}" type="parTrans" cxnId="{A643876A-07AC-4A21-9558-9FA90AEA0EE6}">
      <dgm:prSet/>
      <dgm:spPr/>
      <dgm:t>
        <a:bodyPr/>
        <a:lstStyle/>
        <a:p>
          <a:endParaRPr lang="zh-TW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6637CFE8-9F36-40D1-9244-12014A73B2C6}" type="sibTrans" cxnId="{A643876A-07AC-4A21-9558-9FA90AEA0EE6}">
      <dgm:prSet/>
      <dgm:spPr/>
      <dgm:t>
        <a:bodyPr/>
        <a:lstStyle/>
        <a:p>
          <a:endParaRPr lang="zh-TW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B8CD4BED-E8B8-42F3-AE8B-B70286FCE8E5}">
      <dgm:prSet phldrT="[文字]"/>
      <dgm:spPr/>
      <dgm:t>
        <a:bodyPr/>
        <a:lstStyle/>
        <a:p>
          <a:r>
            <a:rPr lang="zh-TW" altLang="en-US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實習學習 成果</a:t>
          </a:r>
        </a:p>
      </dgm:t>
    </dgm:pt>
    <dgm:pt modelId="{5115267E-5D73-4D07-95EE-7B7CA5239447}" type="parTrans" cxnId="{0A758F73-8F6A-4C70-A29B-3485E7640266}">
      <dgm:prSet/>
      <dgm:spPr/>
      <dgm:t>
        <a:bodyPr/>
        <a:lstStyle/>
        <a:p>
          <a:endParaRPr lang="zh-TW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3812334C-F2D3-4A11-ACCD-94D935E78299}" type="sibTrans" cxnId="{0A758F73-8F6A-4C70-A29B-3485E7640266}">
      <dgm:prSet/>
      <dgm:spPr/>
      <dgm:t>
        <a:bodyPr/>
        <a:lstStyle/>
        <a:p>
          <a:endParaRPr lang="zh-TW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8C776B53-E3B0-47E8-866E-B2538702134B}">
      <dgm:prSet phldrT="[文字]"/>
      <dgm:spPr/>
      <dgm:t>
        <a:bodyPr/>
        <a:lstStyle/>
        <a:p>
          <a:r>
            <a:rPr lang="zh-TW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多元表現</a:t>
          </a:r>
        </a:p>
      </dgm:t>
    </dgm:pt>
    <dgm:pt modelId="{76C0752C-95D3-4A7F-BD09-68863FB2681E}" type="parTrans" cxnId="{975262B6-C4B3-445B-AE39-B6F0A9D10A70}">
      <dgm:prSet/>
      <dgm:spPr/>
      <dgm:t>
        <a:bodyPr/>
        <a:lstStyle/>
        <a:p>
          <a:endParaRPr lang="zh-TW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863ABC4B-C8BC-4276-B874-913ADC78FF5A}" type="sibTrans" cxnId="{975262B6-C4B3-445B-AE39-B6F0A9D10A70}">
      <dgm:prSet/>
      <dgm:spPr/>
      <dgm:t>
        <a:bodyPr/>
        <a:lstStyle/>
        <a:p>
          <a:endParaRPr lang="zh-TW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2F459CF2-E1D8-4E9F-8361-309389E7B414}">
      <dgm:prSet phldrT="[文字]"/>
      <dgm:spPr/>
      <dgm:t>
        <a:bodyPr/>
        <a:lstStyle/>
        <a:p>
          <a:r>
            <a:rPr lang="zh-TW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校內表現</a:t>
          </a:r>
        </a:p>
      </dgm:t>
    </dgm:pt>
    <dgm:pt modelId="{AA982FBD-F695-487C-9263-E3B032160927}" type="parTrans" cxnId="{A4C8F6C1-EFB5-4816-B3CD-5E0A50462B5E}">
      <dgm:prSet/>
      <dgm:spPr/>
      <dgm:t>
        <a:bodyPr/>
        <a:lstStyle/>
        <a:p>
          <a:endParaRPr lang="zh-TW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3C171FB1-BCD5-435F-A570-7984DF802955}" type="sibTrans" cxnId="{A4C8F6C1-EFB5-4816-B3CD-5E0A50462B5E}">
      <dgm:prSet/>
      <dgm:spPr/>
      <dgm:t>
        <a:bodyPr/>
        <a:lstStyle/>
        <a:p>
          <a:endParaRPr lang="zh-TW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1047B05C-0D16-4022-981B-A8BB391FE260}">
      <dgm:prSet phldrT="[文字]"/>
      <dgm:spPr/>
      <dgm:t>
        <a:bodyPr/>
        <a:lstStyle/>
        <a:p>
          <a:r>
            <a:rPr lang="zh-TW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校外表現</a:t>
          </a:r>
        </a:p>
      </dgm:t>
    </dgm:pt>
    <dgm:pt modelId="{2F8B5C22-0C87-49CA-B372-EA76F5B57458}" type="parTrans" cxnId="{F90D4033-3735-4984-AACF-AFD76AD3D70E}">
      <dgm:prSet/>
      <dgm:spPr/>
      <dgm:t>
        <a:bodyPr/>
        <a:lstStyle/>
        <a:p>
          <a:endParaRPr lang="zh-TW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DCB37BCC-1E4D-4F5A-A6F1-32DECD46DB2A}" type="sibTrans" cxnId="{F90D4033-3735-4984-AACF-AFD76AD3D70E}">
      <dgm:prSet/>
      <dgm:spPr/>
      <dgm:t>
        <a:bodyPr/>
        <a:lstStyle/>
        <a:p>
          <a:endParaRPr lang="zh-TW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795AAD56-C465-4099-972F-5E4CD18EAD6D}">
      <dgm:prSet phldrT="[文字]"/>
      <dgm:spPr/>
      <dgm:t>
        <a:bodyPr/>
        <a:lstStyle/>
        <a:p>
          <a:r>
            <a:rPr lang="zh-TW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專一</a:t>
          </a:r>
          <a:r>
            <a: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rPr>
            <a:t>(</a:t>
          </a:r>
          <a:r>
            <a:rPr lang="zh-TW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商概、數位科技</a:t>
          </a:r>
          <a:r>
            <a: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rPr>
            <a:t>)</a:t>
          </a:r>
          <a:endParaRPr lang="zh-TW" altLang="en-US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B4ABC007-F79E-411A-B657-CCB440917A44}" type="parTrans" cxnId="{F30F9BFA-078E-4E92-9CE9-0AB172FDD799}">
      <dgm:prSet/>
      <dgm:spPr/>
      <dgm:t>
        <a:bodyPr/>
        <a:lstStyle/>
        <a:p>
          <a:endParaRPr lang="zh-TW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CA9EE780-DAAA-4369-B8B2-F3C89668A6DE}" type="sibTrans" cxnId="{F30F9BFA-078E-4E92-9CE9-0AB172FDD799}">
      <dgm:prSet/>
      <dgm:spPr/>
      <dgm:t>
        <a:bodyPr/>
        <a:lstStyle/>
        <a:p>
          <a:endParaRPr lang="zh-TW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3EB2E2D7-43D0-4A09-8E34-D9C7E961958F}">
      <dgm:prSet phldrT="[文字]"/>
      <dgm:spPr/>
      <dgm:t>
        <a:bodyPr/>
        <a:lstStyle/>
        <a:p>
          <a:r>
            <a:rPr lang="zh-TW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專二</a:t>
          </a:r>
          <a:r>
            <a: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rPr>
            <a:t>(</a:t>
          </a:r>
          <a:r>
            <a:rPr lang="zh-TW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會計、經濟</a:t>
          </a:r>
          <a:r>
            <a: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rPr>
            <a:t>)</a:t>
          </a:r>
          <a:endParaRPr lang="zh-TW" altLang="en-US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046F1C25-893A-459F-B61C-C3FDB48515B8}" type="parTrans" cxnId="{DE4319CB-09B4-49AF-896F-4DF6C9EB3A70}">
      <dgm:prSet/>
      <dgm:spPr/>
      <dgm:t>
        <a:bodyPr/>
        <a:lstStyle/>
        <a:p>
          <a:endParaRPr lang="zh-TW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4391D0FD-110B-4355-924E-34A49231CF0A}" type="sibTrans" cxnId="{DE4319CB-09B4-49AF-896F-4DF6C9EB3A70}">
      <dgm:prSet/>
      <dgm:spPr/>
      <dgm:t>
        <a:bodyPr/>
        <a:lstStyle/>
        <a:p>
          <a:endParaRPr lang="zh-TW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829A9AB6-F159-4683-AFEE-44FF7B9AAD42}">
      <dgm:prSet phldrT="[文字]"/>
      <dgm:spPr/>
      <dgm:t>
        <a:bodyPr/>
        <a:lstStyle/>
        <a:p>
          <a:r>
            <a:rPr lang="zh-TW" altLang="en-US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其他課程 學習作品</a:t>
          </a:r>
        </a:p>
      </dgm:t>
    </dgm:pt>
    <dgm:pt modelId="{8D726D52-2BA6-4DE2-B184-B81D3E7E689B}" type="parTrans" cxnId="{D27A20D9-8FA1-4078-A226-073A25827D36}">
      <dgm:prSet/>
      <dgm:spPr/>
      <dgm:t>
        <a:bodyPr/>
        <a:lstStyle/>
        <a:p>
          <a:endParaRPr lang="zh-TW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EE7A0E2C-898E-4AB3-AF3B-EA84B1F4A87E}" type="sibTrans" cxnId="{D27A20D9-8FA1-4078-A226-073A25827D36}">
      <dgm:prSet/>
      <dgm:spPr/>
      <dgm:t>
        <a:bodyPr/>
        <a:lstStyle/>
        <a:p>
          <a:endParaRPr lang="zh-TW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4A7E2E51-ACD6-4B3F-8E77-C4D676361482}">
      <dgm:prSet phldrT="[文字]"/>
      <dgm:spPr/>
      <dgm:t>
        <a:bodyPr/>
        <a:lstStyle/>
        <a:p>
          <a:r>
            <a:rPr lang="zh-TW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志工服務</a:t>
          </a:r>
        </a:p>
      </dgm:t>
    </dgm:pt>
    <dgm:pt modelId="{20C160AA-9390-420B-8E88-28AA3C4C7242}" type="parTrans" cxnId="{2FD01B77-1CCF-4ED5-BAE5-2A73B506976F}">
      <dgm:prSet/>
      <dgm:spPr/>
      <dgm:t>
        <a:bodyPr/>
        <a:lstStyle/>
        <a:p>
          <a:endParaRPr lang="zh-TW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76CB9251-F14D-4E30-8347-D2E433D70E27}" type="sibTrans" cxnId="{2FD01B77-1CCF-4ED5-BAE5-2A73B506976F}">
      <dgm:prSet/>
      <dgm:spPr/>
      <dgm:t>
        <a:bodyPr/>
        <a:lstStyle/>
        <a:p>
          <a:endParaRPr lang="zh-TW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FA887EE2-38BD-45D5-A59B-5BB14057E97F}">
      <dgm:prSet phldrT="[文字]"/>
      <dgm:spPr/>
      <dgm:t>
        <a:bodyPr/>
        <a:lstStyle/>
        <a:p>
          <a:r>
            <a:rPr lang="zh-TW" altLang="en-US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競賽成果</a:t>
          </a:r>
        </a:p>
      </dgm:t>
    </dgm:pt>
    <dgm:pt modelId="{D31B26DF-A892-47EA-98CF-753D601EC151}" type="parTrans" cxnId="{1E2518A2-9BEC-4BBB-992F-8E7B0D4CE4E4}">
      <dgm:prSet/>
      <dgm:spPr/>
      <dgm:t>
        <a:bodyPr/>
        <a:lstStyle/>
        <a:p>
          <a:endParaRPr lang="zh-TW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A4A732A8-8FFF-4FA0-BA83-A6C1A6BAC6BB}" type="sibTrans" cxnId="{1E2518A2-9BEC-4BBB-992F-8E7B0D4CE4E4}">
      <dgm:prSet/>
      <dgm:spPr/>
      <dgm:t>
        <a:bodyPr/>
        <a:lstStyle/>
        <a:p>
          <a:endParaRPr lang="zh-TW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01B7E96A-3AEF-47AC-AD07-0BDAFF8B3A83}">
      <dgm:prSet phldrT="[文字]"/>
      <dgm:spPr/>
      <dgm:t>
        <a:bodyPr/>
        <a:lstStyle/>
        <a:p>
          <a:r>
            <a:rPr lang="zh-TW" altLang="en-US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幹部經歷</a:t>
          </a:r>
        </a:p>
      </dgm:t>
    </dgm:pt>
    <dgm:pt modelId="{2BFDC903-4123-4B8A-9D29-3781048478E0}" type="parTrans" cxnId="{B67C2A3E-5516-4106-A183-5EE8F964B10A}">
      <dgm:prSet/>
      <dgm:spPr/>
      <dgm:t>
        <a:bodyPr/>
        <a:lstStyle/>
        <a:p>
          <a:endParaRPr lang="zh-TW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9398FD00-A9FD-4032-AD91-D441C43B5BD9}" type="sibTrans" cxnId="{B67C2A3E-5516-4106-A183-5EE8F964B10A}">
      <dgm:prSet/>
      <dgm:spPr/>
      <dgm:t>
        <a:bodyPr/>
        <a:lstStyle/>
        <a:p>
          <a:endParaRPr lang="zh-TW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D421A271-DCDF-467A-A3DD-515F77C765FD}">
      <dgm:prSet phldrT="[文字]"/>
      <dgm:spPr/>
      <dgm:t>
        <a:bodyPr/>
        <a:lstStyle/>
        <a:p>
          <a:r>
            <a:rPr lang="zh-TW" altLang="en-US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檢定證照</a:t>
          </a:r>
        </a:p>
      </dgm:t>
    </dgm:pt>
    <dgm:pt modelId="{73D0136B-E3E0-4BFF-8D5C-00FE2A6C4AFE}" type="parTrans" cxnId="{C4225A9E-842C-4CC6-812E-328A49D89A2C}">
      <dgm:prSet/>
      <dgm:spPr/>
      <dgm:t>
        <a:bodyPr/>
        <a:lstStyle/>
        <a:p>
          <a:endParaRPr lang="zh-TW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CDB26B4C-7551-446B-B402-CF9C1BF028D2}" type="sibTrans" cxnId="{C4225A9E-842C-4CC6-812E-328A49D89A2C}">
      <dgm:prSet/>
      <dgm:spPr/>
      <dgm:t>
        <a:bodyPr/>
        <a:lstStyle/>
        <a:p>
          <a:endParaRPr lang="zh-TW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1E7860FD-7142-450F-A27A-99FBE8982A9B}" type="pres">
      <dgm:prSet presAssocID="{B513D81C-4EF4-4699-83C9-6098622F2567}" presName="Name0" presStyleCnt="0">
        <dgm:presLayoutVars>
          <dgm:dir/>
          <dgm:animLvl val="lvl"/>
          <dgm:resizeHandles val="exact"/>
        </dgm:presLayoutVars>
      </dgm:prSet>
      <dgm:spPr/>
    </dgm:pt>
    <dgm:pt modelId="{8CD88B9C-00DF-48EF-94A0-5DB0853E471F}" type="pres">
      <dgm:prSet presAssocID="{E3EB4F2A-C412-4ED0-92DA-32825C63B1E3}" presName="composite" presStyleCnt="0"/>
      <dgm:spPr/>
    </dgm:pt>
    <dgm:pt modelId="{C645EA1B-52BF-4A13-B6C1-8C07FBE1F18C}" type="pres">
      <dgm:prSet presAssocID="{E3EB4F2A-C412-4ED0-92DA-32825C63B1E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0E40598-A8D5-4DDE-85F4-FD988FC9F7F8}" type="pres">
      <dgm:prSet presAssocID="{E3EB4F2A-C412-4ED0-92DA-32825C63B1E3}" presName="desTx" presStyleLbl="alignAccFollowNode1" presStyleIdx="0" presStyleCnt="3">
        <dgm:presLayoutVars>
          <dgm:bulletEnabled val="1"/>
        </dgm:presLayoutVars>
      </dgm:prSet>
      <dgm:spPr/>
    </dgm:pt>
    <dgm:pt modelId="{47801C83-AA62-43AF-B38C-F73829CCB60A}" type="pres">
      <dgm:prSet presAssocID="{D2D79616-7C06-4AE0-984A-537137190B6C}" presName="space" presStyleCnt="0"/>
      <dgm:spPr/>
    </dgm:pt>
    <dgm:pt modelId="{4F57BFDA-A0EA-4C54-9BC4-831DBAFE06AC}" type="pres">
      <dgm:prSet presAssocID="{44A6ACD3-8805-4FB7-8C60-6DC56AFB173B}" presName="composite" presStyleCnt="0"/>
      <dgm:spPr/>
    </dgm:pt>
    <dgm:pt modelId="{3C8213B5-410E-430F-B3C3-DE92C5102FC9}" type="pres">
      <dgm:prSet presAssocID="{44A6ACD3-8805-4FB7-8C60-6DC56AFB173B}" presName="parTx" presStyleLbl="alignNode1" presStyleIdx="1" presStyleCnt="3" custLinFactNeighborX="0" custLinFactNeighborY="-811">
        <dgm:presLayoutVars>
          <dgm:chMax val="0"/>
          <dgm:chPref val="0"/>
          <dgm:bulletEnabled val="1"/>
        </dgm:presLayoutVars>
      </dgm:prSet>
      <dgm:spPr/>
    </dgm:pt>
    <dgm:pt modelId="{9AAC9932-2427-4DA7-B6D4-710FE7A777AC}" type="pres">
      <dgm:prSet presAssocID="{44A6ACD3-8805-4FB7-8C60-6DC56AFB173B}" presName="desTx" presStyleLbl="alignAccFollowNode1" presStyleIdx="1" presStyleCnt="3">
        <dgm:presLayoutVars>
          <dgm:bulletEnabled val="1"/>
        </dgm:presLayoutVars>
      </dgm:prSet>
      <dgm:spPr/>
    </dgm:pt>
    <dgm:pt modelId="{359C8CB6-93B7-4DAF-98C8-2607D73127E5}" type="pres">
      <dgm:prSet presAssocID="{B9FDE53F-66BF-404B-82B4-7352C3007134}" presName="space" presStyleCnt="0"/>
      <dgm:spPr/>
    </dgm:pt>
    <dgm:pt modelId="{CE2FBC02-8417-4C09-AA63-920FFD2D0792}" type="pres">
      <dgm:prSet presAssocID="{8C776B53-E3B0-47E8-866E-B2538702134B}" presName="composite" presStyleCnt="0"/>
      <dgm:spPr/>
    </dgm:pt>
    <dgm:pt modelId="{4601E221-F4B7-40A0-BBBD-173C52408ECB}" type="pres">
      <dgm:prSet presAssocID="{8C776B53-E3B0-47E8-866E-B2538702134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7D5174A-4264-4188-97C5-FC8C8F93BD3F}" type="pres">
      <dgm:prSet presAssocID="{8C776B53-E3B0-47E8-866E-B2538702134B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692F1106-B55A-47CC-A644-BC503DCA4D7B}" type="presOf" srcId="{E3EB4F2A-C412-4ED0-92DA-32825C63B1E3}" destId="{C645EA1B-52BF-4A13-B6C1-8C07FBE1F18C}" srcOrd="0" destOrd="0" presId="urn:microsoft.com/office/officeart/2005/8/layout/hList1"/>
    <dgm:cxn modelId="{84CCD712-E252-4DA7-B9B0-E961BCAEF4F2}" type="presOf" srcId="{4A7E2E51-ACD6-4B3F-8E77-C4D676361482}" destId="{77D5174A-4264-4188-97C5-FC8C8F93BD3F}" srcOrd="0" destOrd="2" presId="urn:microsoft.com/office/officeart/2005/8/layout/hList1"/>
    <dgm:cxn modelId="{8F178919-C387-4A74-93AF-C433550E78B8}" srcId="{B513D81C-4EF4-4699-83C9-6098622F2567}" destId="{44A6ACD3-8805-4FB7-8C60-6DC56AFB173B}" srcOrd="1" destOrd="0" parTransId="{C4032A62-615C-4D9D-B327-3E956C92A6F2}" sibTransId="{B9FDE53F-66BF-404B-82B4-7352C3007134}"/>
    <dgm:cxn modelId="{71897C20-AFDF-4FDE-A4BA-BCB3EE9EA3AF}" type="presOf" srcId="{B8CD4BED-E8B8-42F3-AE8B-B70286FCE8E5}" destId="{9AAC9932-2427-4DA7-B6D4-710FE7A777AC}" srcOrd="0" destOrd="1" presId="urn:microsoft.com/office/officeart/2005/8/layout/hList1"/>
    <dgm:cxn modelId="{F90D4033-3735-4984-AACF-AFD76AD3D70E}" srcId="{8C776B53-E3B0-47E8-866E-B2538702134B}" destId="{1047B05C-0D16-4022-981B-A8BB391FE260}" srcOrd="1" destOrd="0" parTransId="{2F8B5C22-0C87-49CA-B372-EA76F5B57458}" sibTransId="{DCB37BCC-1E4D-4F5A-A6F1-32DECD46DB2A}"/>
    <dgm:cxn modelId="{B67C2A3E-5516-4106-A183-5EE8F964B10A}" srcId="{8C776B53-E3B0-47E8-866E-B2538702134B}" destId="{01B7E96A-3AEF-47AC-AD07-0BDAFF8B3A83}" srcOrd="4" destOrd="0" parTransId="{2BFDC903-4123-4B8A-9D29-3781048478E0}" sibTransId="{9398FD00-A9FD-4032-AD91-D441C43B5BD9}"/>
    <dgm:cxn modelId="{A643876A-07AC-4A21-9558-9FA90AEA0EE6}" srcId="{44A6ACD3-8805-4FB7-8C60-6DC56AFB173B}" destId="{EDC00C7D-0827-4FEE-8F55-04F987FC74E4}" srcOrd="0" destOrd="0" parTransId="{D06F9499-AA86-410A-A7C9-2CAC33055450}" sibTransId="{6637CFE8-9F36-40D1-9244-12014A73B2C6}"/>
    <dgm:cxn modelId="{C343A54A-334B-4DAD-A2BE-AE8495E026A3}" type="presOf" srcId="{037DF4ED-4877-4155-AB83-4300DBAFF0B3}" destId="{20E40598-A8D5-4DDE-85F4-FD988FC9F7F8}" srcOrd="0" destOrd="1" presId="urn:microsoft.com/office/officeart/2005/8/layout/hList1"/>
    <dgm:cxn modelId="{D431B46E-5FE4-46F2-B0E0-BDE945835142}" type="presOf" srcId="{2F459CF2-E1D8-4E9F-8361-309389E7B414}" destId="{77D5174A-4264-4188-97C5-FC8C8F93BD3F}" srcOrd="0" destOrd="0" presId="urn:microsoft.com/office/officeart/2005/8/layout/hList1"/>
    <dgm:cxn modelId="{0A758F73-8F6A-4C70-A29B-3485E7640266}" srcId="{44A6ACD3-8805-4FB7-8C60-6DC56AFB173B}" destId="{B8CD4BED-E8B8-42F3-AE8B-B70286FCE8E5}" srcOrd="1" destOrd="0" parTransId="{5115267E-5D73-4D07-95EE-7B7CA5239447}" sibTransId="{3812334C-F2D3-4A11-ACCD-94D935E78299}"/>
    <dgm:cxn modelId="{2FD01B77-1CCF-4ED5-BAE5-2A73B506976F}" srcId="{8C776B53-E3B0-47E8-866E-B2538702134B}" destId="{4A7E2E51-ACD6-4B3F-8E77-C4D676361482}" srcOrd="2" destOrd="0" parTransId="{20C160AA-9390-420B-8E88-28AA3C4C7242}" sibTransId="{76CB9251-F14D-4E30-8347-D2E433D70E27}"/>
    <dgm:cxn modelId="{C9CD9989-B469-4294-84FC-9FF1317C8220}" type="presOf" srcId="{8C776B53-E3B0-47E8-866E-B2538702134B}" destId="{4601E221-F4B7-40A0-BBBD-173C52408ECB}" srcOrd="0" destOrd="0" presId="urn:microsoft.com/office/officeart/2005/8/layout/hList1"/>
    <dgm:cxn modelId="{97535A8B-2D2C-4F8E-B8D9-997D7D44A881}" type="presOf" srcId="{01B7E96A-3AEF-47AC-AD07-0BDAFF8B3A83}" destId="{77D5174A-4264-4188-97C5-FC8C8F93BD3F}" srcOrd="0" destOrd="4" presId="urn:microsoft.com/office/officeart/2005/8/layout/hList1"/>
    <dgm:cxn modelId="{C4225A9E-842C-4CC6-812E-328A49D89A2C}" srcId="{8C776B53-E3B0-47E8-866E-B2538702134B}" destId="{D421A271-DCDF-467A-A3DD-515F77C765FD}" srcOrd="5" destOrd="0" parTransId="{73D0136B-E3E0-4BFF-8D5C-00FE2A6C4AFE}" sibTransId="{CDB26B4C-7551-446B-B402-CF9C1BF028D2}"/>
    <dgm:cxn modelId="{BB95CDA1-3137-4280-9CDE-B98883ADF27B}" type="presOf" srcId="{D421A271-DCDF-467A-A3DD-515F77C765FD}" destId="{77D5174A-4264-4188-97C5-FC8C8F93BD3F}" srcOrd="0" destOrd="5" presId="urn:microsoft.com/office/officeart/2005/8/layout/hList1"/>
    <dgm:cxn modelId="{1E2518A2-9BEC-4BBB-992F-8E7B0D4CE4E4}" srcId="{8C776B53-E3B0-47E8-866E-B2538702134B}" destId="{FA887EE2-38BD-45D5-A59B-5BB14057E97F}" srcOrd="3" destOrd="0" parTransId="{D31B26DF-A892-47EA-98CF-753D601EC151}" sibTransId="{A4A732A8-8FFF-4FA0-BA83-A6C1A6BAC6BB}"/>
    <dgm:cxn modelId="{A32D68AF-82F7-4DDD-8B63-723C3CE34431}" type="presOf" srcId="{91AA79EE-958A-41A9-9B0B-1961A918EB80}" destId="{20E40598-A8D5-4DDE-85F4-FD988FC9F7F8}" srcOrd="0" destOrd="0" presId="urn:microsoft.com/office/officeart/2005/8/layout/hList1"/>
    <dgm:cxn modelId="{975262B6-C4B3-445B-AE39-B6F0A9D10A70}" srcId="{B513D81C-4EF4-4699-83C9-6098622F2567}" destId="{8C776B53-E3B0-47E8-866E-B2538702134B}" srcOrd="2" destOrd="0" parTransId="{76C0752C-95D3-4A7F-BD09-68863FB2681E}" sibTransId="{863ABC4B-C8BC-4276-B874-913ADC78FF5A}"/>
    <dgm:cxn modelId="{46EE3CB7-8362-4987-BF7B-19782F3B5D31}" type="presOf" srcId="{B513D81C-4EF4-4699-83C9-6098622F2567}" destId="{1E7860FD-7142-450F-A27A-99FBE8982A9B}" srcOrd="0" destOrd="0" presId="urn:microsoft.com/office/officeart/2005/8/layout/hList1"/>
    <dgm:cxn modelId="{A4C8F6C1-EFB5-4816-B3CD-5E0A50462B5E}" srcId="{8C776B53-E3B0-47E8-866E-B2538702134B}" destId="{2F459CF2-E1D8-4E9F-8361-309389E7B414}" srcOrd="0" destOrd="0" parTransId="{AA982FBD-F695-487C-9263-E3B032160927}" sibTransId="{3C171FB1-BCD5-435F-A570-7984DF802955}"/>
    <dgm:cxn modelId="{23AA77C3-502B-4F0F-83D4-AA8647E6DEAD}" type="presOf" srcId="{FA887EE2-38BD-45D5-A59B-5BB14057E97F}" destId="{77D5174A-4264-4188-97C5-FC8C8F93BD3F}" srcOrd="0" destOrd="3" presId="urn:microsoft.com/office/officeart/2005/8/layout/hList1"/>
    <dgm:cxn modelId="{5FEAE5CA-ECD0-48D7-883D-EBAFEEE7BD12}" type="presOf" srcId="{EDC00C7D-0827-4FEE-8F55-04F987FC74E4}" destId="{9AAC9932-2427-4DA7-B6D4-710FE7A777AC}" srcOrd="0" destOrd="0" presId="urn:microsoft.com/office/officeart/2005/8/layout/hList1"/>
    <dgm:cxn modelId="{DE4319CB-09B4-49AF-896F-4DF6C9EB3A70}" srcId="{E3EB4F2A-C412-4ED0-92DA-32825C63B1E3}" destId="{3EB2E2D7-43D0-4A09-8E34-D9C7E961958F}" srcOrd="3" destOrd="0" parTransId="{046F1C25-893A-459F-B61C-C3FDB48515B8}" sibTransId="{4391D0FD-110B-4355-924E-34A49231CF0A}"/>
    <dgm:cxn modelId="{D27A20D9-8FA1-4078-A226-073A25827D36}" srcId="{44A6ACD3-8805-4FB7-8C60-6DC56AFB173B}" destId="{829A9AB6-F159-4683-AFEE-44FF7B9AAD42}" srcOrd="2" destOrd="0" parTransId="{8D726D52-2BA6-4DE2-B184-B81D3E7E689B}" sibTransId="{EE7A0E2C-898E-4AB3-AF3B-EA84B1F4A87E}"/>
    <dgm:cxn modelId="{C46965D9-D26F-4A95-AE9B-54AA72A63975}" type="presOf" srcId="{829A9AB6-F159-4683-AFEE-44FF7B9AAD42}" destId="{9AAC9932-2427-4DA7-B6D4-710FE7A777AC}" srcOrd="0" destOrd="2" presId="urn:microsoft.com/office/officeart/2005/8/layout/hList1"/>
    <dgm:cxn modelId="{C4864FD9-6F40-4152-83BD-418B6E1F2A74}" type="presOf" srcId="{3EB2E2D7-43D0-4A09-8E34-D9C7E961958F}" destId="{20E40598-A8D5-4DDE-85F4-FD988FC9F7F8}" srcOrd="0" destOrd="3" presId="urn:microsoft.com/office/officeart/2005/8/layout/hList1"/>
    <dgm:cxn modelId="{85187DDD-3365-4004-AF6F-FEC11CEDB61B}" type="presOf" srcId="{1047B05C-0D16-4022-981B-A8BB391FE260}" destId="{77D5174A-4264-4188-97C5-FC8C8F93BD3F}" srcOrd="0" destOrd="1" presId="urn:microsoft.com/office/officeart/2005/8/layout/hList1"/>
    <dgm:cxn modelId="{978657EF-51B7-4A93-913B-728BD7C3A8D6}" srcId="{E3EB4F2A-C412-4ED0-92DA-32825C63B1E3}" destId="{037DF4ED-4877-4155-AB83-4300DBAFF0B3}" srcOrd="1" destOrd="0" parTransId="{11180B00-3969-4790-AFDA-053864465BAD}" sibTransId="{2E1FA2BA-95CC-4ACE-A9E8-5B836E29ADC8}"/>
    <dgm:cxn modelId="{A31BF3EF-C022-48AF-B6E0-3DAB1CB8F54D}" srcId="{B513D81C-4EF4-4699-83C9-6098622F2567}" destId="{E3EB4F2A-C412-4ED0-92DA-32825C63B1E3}" srcOrd="0" destOrd="0" parTransId="{47DA5B45-D009-4189-AB7B-26BC469CE925}" sibTransId="{D2D79616-7C06-4AE0-984A-537137190B6C}"/>
    <dgm:cxn modelId="{08C804F5-3D2A-4EBB-B3F9-006F36CAFF8E}" type="presOf" srcId="{44A6ACD3-8805-4FB7-8C60-6DC56AFB173B}" destId="{3C8213B5-410E-430F-B3C3-DE92C5102FC9}" srcOrd="0" destOrd="0" presId="urn:microsoft.com/office/officeart/2005/8/layout/hList1"/>
    <dgm:cxn modelId="{5FA37CF5-3DB8-489C-9D3C-C13A0EDAFB8F}" type="presOf" srcId="{795AAD56-C465-4099-972F-5E4CD18EAD6D}" destId="{20E40598-A8D5-4DDE-85F4-FD988FC9F7F8}" srcOrd="0" destOrd="2" presId="urn:microsoft.com/office/officeart/2005/8/layout/hList1"/>
    <dgm:cxn modelId="{6C1D05F9-9574-4D5B-83B9-80917AB63F5C}" srcId="{E3EB4F2A-C412-4ED0-92DA-32825C63B1E3}" destId="{91AA79EE-958A-41A9-9B0B-1961A918EB80}" srcOrd="0" destOrd="0" parTransId="{09F93570-3E45-49BC-8034-FF772EF90135}" sibTransId="{BF6DB778-EFEB-4244-BA78-9A000E199CF6}"/>
    <dgm:cxn modelId="{F30F9BFA-078E-4E92-9CE9-0AB172FDD799}" srcId="{E3EB4F2A-C412-4ED0-92DA-32825C63B1E3}" destId="{795AAD56-C465-4099-972F-5E4CD18EAD6D}" srcOrd="2" destOrd="0" parTransId="{B4ABC007-F79E-411A-B657-CCB440917A44}" sibTransId="{CA9EE780-DAAA-4369-B8B2-F3C89668A6DE}"/>
    <dgm:cxn modelId="{82D524D6-7245-410B-9015-FECCBDEDAF66}" type="presParOf" srcId="{1E7860FD-7142-450F-A27A-99FBE8982A9B}" destId="{8CD88B9C-00DF-48EF-94A0-5DB0853E471F}" srcOrd="0" destOrd="0" presId="urn:microsoft.com/office/officeart/2005/8/layout/hList1"/>
    <dgm:cxn modelId="{74243DC7-B78E-4DE2-A10B-B7C24B5967A0}" type="presParOf" srcId="{8CD88B9C-00DF-48EF-94A0-5DB0853E471F}" destId="{C645EA1B-52BF-4A13-B6C1-8C07FBE1F18C}" srcOrd="0" destOrd="0" presId="urn:microsoft.com/office/officeart/2005/8/layout/hList1"/>
    <dgm:cxn modelId="{03C486AD-7963-4D1C-A128-F442040CDD2F}" type="presParOf" srcId="{8CD88B9C-00DF-48EF-94A0-5DB0853E471F}" destId="{20E40598-A8D5-4DDE-85F4-FD988FC9F7F8}" srcOrd="1" destOrd="0" presId="urn:microsoft.com/office/officeart/2005/8/layout/hList1"/>
    <dgm:cxn modelId="{1BB4C0DA-AA90-4C24-91AA-1C107F325B52}" type="presParOf" srcId="{1E7860FD-7142-450F-A27A-99FBE8982A9B}" destId="{47801C83-AA62-43AF-B38C-F73829CCB60A}" srcOrd="1" destOrd="0" presId="urn:microsoft.com/office/officeart/2005/8/layout/hList1"/>
    <dgm:cxn modelId="{034353F5-4B3E-44A0-AC7B-1A5D68BEDB39}" type="presParOf" srcId="{1E7860FD-7142-450F-A27A-99FBE8982A9B}" destId="{4F57BFDA-A0EA-4C54-9BC4-831DBAFE06AC}" srcOrd="2" destOrd="0" presId="urn:microsoft.com/office/officeart/2005/8/layout/hList1"/>
    <dgm:cxn modelId="{AB8C1584-F9F1-46D7-B5FB-E35362BAE770}" type="presParOf" srcId="{4F57BFDA-A0EA-4C54-9BC4-831DBAFE06AC}" destId="{3C8213B5-410E-430F-B3C3-DE92C5102FC9}" srcOrd="0" destOrd="0" presId="urn:microsoft.com/office/officeart/2005/8/layout/hList1"/>
    <dgm:cxn modelId="{C426394B-AABC-4B74-AB62-298651447173}" type="presParOf" srcId="{4F57BFDA-A0EA-4C54-9BC4-831DBAFE06AC}" destId="{9AAC9932-2427-4DA7-B6D4-710FE7A777AC}" srcOrd="1" destOrd="0" presId="urn:microsoft.com/office/officeart/2005/8/layout/hList1"/>
    <dgm:cxn modelId="{290D8742-9BA1-48DA-AB97-24A4E2B55B4E}" type="presParOf" srcId="{1E7860FD-7142-450F-A27A-99FBE8982A9B}" destId="{359C8CB6-93B7-4DAF-98C8-2607D73127E5}" srcOrd="3" destOrd="0" presId="urn:microsoft.com/office/officeart/2005/8/layout/hList1"/>
    <dgm:cxn modelId="{D158C87B-BF0D-47DA-8766-DD0AA9C8E57B}" type="presParOf" srcId="{1E7860FD-7142-450F-A27A-99FBE8982A9B}" destId="{CE2FBC02-8417-4C09-AA63-920FFD2D0792}" srcOrd="4" destOrd="0" presId="urn:microsoft.com/office/officeart/2005/8/layout/hList1"/>
    <dgm:cxn modelId="{5D962BD6-D74A-4DE0-81E6-AF75F16AACD7}" type="presParOf" srcId="{CE2FBC02-8417-4C09-AA63-920FFD2D0792}" destId="{4601E221-F4B7-40A0-BBBD-173C52408ECB}" srcOrd="0" destOrd="0" presId="urn:microsoft.com/office/officeart/2005/8/layout/hList1"/>
    <dgm:cxn modelId="{12F90BB0-DF93-4F11-831D-F098BC5B4F76}" type="presParOf" srcId="{CE2FBC02-8417-4C09-AA63-920FFD2D0792}" destId="{77D5174A-4264-4188-97C5-FC8C8F93BD3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03C24-B265-4212-910E-114D552CABA2}">
      <dsp:nvSpPr>
        <dsp:cNvPr id="0" name=""/>
        <dsp:cNvSpPr/>
      </dsp:nvSpPr>
      <dsp:spPr>
        <a:xfrm>
          <a:off x="1099996" y="614067"/>
          <a:ext cx="4088366" cy="4088366"/>
        </a:xfrm>
        <a:prstGeom prst="blockArc">
          <a:avLst>
            <a:gd name="adj1" fmla="val 11880000"/>
            <a:gd name="adj2" fmla="val 16200000"/>
            <a:gd name="adj3" fmla="val 4641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DE191B-7A35-4603-8353-E19522D78B2F}">
      <dsp:nvSpPr>
        <dsp:cNvPr id="0" name=""/>
        <dsp:cNvSpPr/>
      </dsp:nvSpPr>
      <dsp:spPr>
        <a:xfrm>
          <a:off x="1099996" y="614067"/>
          <a:ext cx="4088366" cy="4088366"/>
        </a:xfrm>
        <a:prstGeom prst="blockArc">
          <a:avLst>
            <a:gd name="adj1" fmla="val 7560000"/>
            <a:gd name="adj2" fmla="val 11880000"/>
            <a:gd name="adj3" fmla="val 464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08C4236-B5D5-4566-842B-537C988F4D35}">
      <dsp:nvSpPr>
        <dsp:cNvPr id="0" name=""/>
        <dsp:cNvSpPr/>
      </dsp:nvSpPr>
      <dsp:spPr>
        <a:xfrm>
          <a:off x="1099996" y="614067"/>
          <a:ext cx="4088366" cy="4088366"/>
        </a:xfrm>
        <a:prstGeom prst="blockArc">
          <a:avLst>
            <a:gd name="adj1" fmla="val 3240000"/>
            <a:gd name="adj2" fmla="val 7560000"/>
            <a:gd name="adj3" fmla="val 464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0D67153-9FE9-40E9-9452-B0BC01A690ED}">
      <dsp:nvSpPr>
        <dsp:cNvPr id="0" name=""/>
        <dsp:cNvSpPr/>
      </dsp:nvSpPr>
      <dsp:spPr>
        <a:xfrm>
          <a:off x="1099996" y="614067"/>
          <a:ext cx="4088366" cy="4088366"/>
        </a:xfrm>
        <a:prstGeom prst="blockArc">
          <a:avLst>
            <a:gd name="adj1" fmla="val 20520000"/>
            <a:gd name="adj2" fmla="val 3240000"/>
            <a:gd name="adj3" fmla="val 464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E57A9E-2EB1-4B10-9B5A-4D586D36F435}">
      <dsp:nvSpPr>
        <dsp:cNvPr id="0" name=""/>
        <dsp:cNvSpPr/>
      </dsp:nvSpPr>
      <dsp:spPr>
        <a:xfrm>
          <a:off x="1099996" y="614067"/>
          <a:ext cx="4088366" cy="4088366"/>
        </a:xfrm>
        <a:prstGeom prst="blockArc">
          <a:avLst>
            <a:gd name="adj1" fmla="val 16200000"/>
            <a:gd name="adj2" fmla="val 20520000"/>
            <a:gd name="adj3" fmla="val 464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7AC5D3-538E-46B8-BACF-9AF3CB626E46}">
      <dsp:nvSpPr>
        <dsp:cNvPr id="0" name=""/>
        <dsp:cNvSpPr/>
      </dsp:nvSpPr>
      <dsp:spPr>
        <a:xfrm>
          <a:off x="2203075" y="1717146"/>
          <a:ext cx="1882209" cy="18822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700" kern="1200" dirty="0"/>
            <a:t>升學</a:t>
          </a:r>
        </a:p>
      </dsp:txBody>
      <dsp:txXfrm>
        <a:off x="2478718" y="1992789"/>
        <a:ext cx="1330923" cy="1330923"/>
      </dsp:txXfrm>
    </dsp:sp>
    <dsp:sp modelId="{26BCEC80-9412-4D1D-B081-90E037379003}">
      <dsp:nvSpPr>
        <dsp:cNvPr id="0" name=""/>
        <dsp:cNvSpPr/>
      </dsp:nvSpPr>
      <dsp:spPr>
        <a:xfrm>
          <a:off x="2485406" y="2725"/>
          <a:ext cx="1317546" cy="13175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/>
            <a:t>繁星</a:t>
          </a:r>
        </a:p>
      </dsp:txBody>
      <dsp:txXfrm>
        <a:off x="2678356" y="195675"/>
        <a:ext cx="931646" cy="931646"/>
      </dsp:txXfrm>
    </dsp:sp>
    <dsp:sp modelId="{3986B1F2-AA16-4274-A841-EC193DAFF442}">
      <dsp:nvSpPr>
        <dsp:cNvPr id="0" name=""/>
        <dsp:cNvSpPr/>
      </dsp:nvSpPr>
      <dsp:spPr>
        <a:xfrm>
          <a:off x="4384430" y="1382447"/>
          <a:ext cx="1317546" cy="13175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/>
            <a:t>技優</a:t>
          </a:r>
        </a:p>
      </dsp:txBody>
      <dsp:txXfrm>
        <a:off x="4577380" y="1575397"/>
        <a:ext cx="931646" cy="931646"/>
      </dsp:txXfrm>
    </dsp:sp>
    <dsp:sp modelId="{3F931674-E5A2-4BEC-8BF5-27B946C3A18C}">
      <dsp:nvSpPr>
        <dsp:cNvPr id="0" name=""/>
        <dsp:cNvSpPr/>
      </dsp:nvSpPr>
      <dsp:spPr>
        <a:xfrm>
          <a:off x="3659067" y="3614883"/>
          <a:ext cx="1317546" cy="13175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/>
            <a:t>特殊選材</a:t>
          </a:r>
        </a:p>
      </dsp:txBody>
      <dsp:txXfrm>
        <a:off x="3852017" y="3807833"/>
        <a:ext cx="931646" cy="931646"/>
      </dsp:txXfrm>
    </dsp:sp>
    <dsp:sp modelId="{B84870AD-0A35-4AEE-B03C-3D8D328F19A0}">
      <dsp:nvSpPr>
        <dsp:cNvPr id="0" name=""/>
        <dsp:cNvSpPr/>
      </dsp:nvSpPr>
      <dsp:spPr>
        <a:xfrm>
          <a:off x="1311745" y="3614883"/>
          <a:ext cx="1317546" cy="13175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/>
            <a:t>分發</a:t>
          </a:r>
        </a:p>
      </dsp:txBody>
      <dsp:txXfrm>
        <a:off x="1504695" y="3807833"/>
        <a:ext cx="931646" cy="931646"/>
      </dsp:txXfrm>
    </dsp:sp>
    <dsp:sp modelId="{1C4B053C-8C31-48A0-8551-487F23FA40E0}">
      <dsp:nvSpPr>
        <dsp:cNvPr id="0" name=""/>
        <dsp:cNvSpPr/>
      </dsp:nvSpPr>
      <dsp:spPr>
        <a:xfrm>
          <a:off x="586383" y="1382447"/>
          <a:ext cx="1317546" cy="131754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/>
            <a:t>甄選</a:t>
          </a:r>
        </a:p>
      </dsp:txBody>
      <dsp:txXfrm>
        <a:off x="779333" y="1575397"/>
        <a:ext cx="931646" cy="9316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5EA1B-52BF-4A13-B6C1-8C07FBE1F18C}">
      <dsp:nvSpPr>
        <dsp:cNvPr id="0" name=""/>
        <dsp:cNvSpPr/>
      </dsp:nvSpPr>
      <dsp:spPr>
        <a:xfrm>
          <a:off x="2272" y="20374"/>
          <a:ext cx="2215933" cy="720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5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統測成績</a:t>
          </a:r>
        </a:p>
      </dsp:txBody>
      <dsp:txXfrm>
        <a:off x="2272" y="20374"/>
        <a:ext cx="2215933" cy="720000"/>
      </dsp:txXfrm>
    </dsp:sp>
    <dsp:sp modelId="{20E40598-A8D5-4DDE-85F4-FD988FC9F7F8}">
      <dsp:nvSpPr>
        <dsp:cNvPr id="0" name=""/>
        <dsp:cNvSpPr/>
      </dsp:nvSpPr>
      <dsp:spPr>
        <a:xfrm>
          <a:off x="2272" y="740374"/>
          <a:ext cx="2215933" cy="379153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5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國文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5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英文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5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專一</a:t>
          </a:r>
          <a:r>
            <a:rPr lang="en-US" altLang="zh-TW" sz="25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(</a:t>
          </a:r>
          <a:r>
            <a:rPr lang="zh-TW" altLang="en-US" sz="25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商概、數位科技</a:t>
          </a:r>
          <a:r>
            <a:rPr lang="en-US" altLang="zh-TW" sz="25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)</a:t>
          </a:r>
          <a:endParaRPr lang="zh-TW" altLang="en-US" sz="25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5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專二</a:t>
          </a:r>
          <a:r>
            <a:rPr lang="en-US" altLang="zh-TW" sz="25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(</a:t>
          </a:r>
          <a:r>
            <a:rPr lang="zh-TW" altLang="en-US" sz="25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會計、經濟</a:t>
          </a:r>
          <a:r>
            <a:rPr lang="en-US" altLang="zh-TW" sz="25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)</a:t>
          </a:r>
          <a:endParaRPr lang="zh-TW" altLang="en-US" sz="25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2272" y="740374"/>
        <a:ext cx="2215933" cy="3791531"/>
      </dsp:txXfrm>
    </dsp:sp>
    <dsp:sp modelId="{3C8213B5-410E-430F-B3C3-DE92C5102FC9}">
      <dsp:nvSpPr>
        <dsp:cNvPr id="0" name=""/>
        <dsp:cNvSpPr/>
      </dsp:nvSpPr>
      <dsp:spPr>
        <a:xfrm>
          <a:off x="2528437" y="14535"/>
          <a:ext cx="2215933" cy="7200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5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學習成果</a:t>
          </a:r>
        </a:p>
      </dsp:txBody>
      <dsp:txXfrm>
        <a:off x="2528437" y="14535"/>
        <a:ext cx="2215933" cy="720000"/>
      </dsp:txXfrm>
    </dsp:sp>
    <dsp:sp modelId="{9AAC9932-2427-4DA7-B6D4-710FE7A777AC}">
      <dsp:nvSpPr>
        <dsp:cNvPr id="0" name=""/>
        <dsp:cNvSpPr/>
      </dsp:nvSpPr>
      <dsp:spPr>
        <a:xfrm>
          <a:off x="2528437" y="740374"/>
          <a:ext cx="2215933" cy="379153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500" kern="1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專題實作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500" kern="1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實習學習 成果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500" kern="1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其他課程 學習作品</a:t>
          </a:r>
        </a:p>
      </dsp:txBody>
      <dsp:txXfrm>
        <a:off x="2528437" y="740374"/>
        <a:ext cx="2215933" cy="3791531"/>
      </dsp:txXfrm>
    </dsp:sp>
    <dsp:sp modelId="{4601E221-F4B7-40A0-BBBD-173C52408ECB}">
      <dsp:nvSpPr>
        <dsp:cNvPr id="0" name=""/>
        <dsp:cNvSpPr/>
      </dsp:nvSpPr>
      <dsp:spPr>
        <a:xfrm>
          <a:off x="5054601" y="20374"/>
          <a:ext cx="2215933" cy="7200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5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多元表現</a:t>
          </a:r>
        </a:p>
      </dsp:txBody>
      <dsp:txXfrm>
        <a:off x="5054601" y="20374"/>
        <a:ext cx="2215933" cy="720000"/>
      </dsp:txXfrm>
    </dsp:sp>
    <dsp:sp modelId="{77D5174A-4264-4188-97C5-FC8C8F93BD3F}">
      <dsp:nvSpPr>
        <dsp:cNvPr id="0" name=""/>
        <dsp:cNvSpPr/>
      </dsp:nvSpPr>
      <dsp:spPr>
        <a:xfrm>
          <a:off x="5054601" y="740374"/>
          <a:ext cx="2215933" cy="379153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5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校內表現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5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校外表現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5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志工服務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500" kern="1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競賽成果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500" kern="1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幹部經歷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500" kern="1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檢定證照</a:t>
          </a:r>
        </a:p>
      </dsp:txBody>
      <dsp:txXfrm>
        <a:off x="5054601" y="740374"/>
        <a:ext cx="2215933" cy="3791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78F38-5AC8-4250-8564-CCE12316F056}" type="datetimeFigureOut">
              <a:rPr lang="zh-TW" altLang="en-US" smtClean="0"/>
              <a:pPr/>
              <a:t>2023/1/17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72175-9A2F-48CA-B15D-CFA1F72C82E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5708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72175-9A2F-48CA-B15D-CFA1F72C82E9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6571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72175-9A2F-48CA-B15D-CFA1F72C82E9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0144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0948A-6B63-494F-B9D8-85EBE51B916F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8118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744D-CEC5-4603-B8E6-30580376A13A}" type="datetimeFigureOut">
              <a:rPr lang="zh-TW" altLang="en-US" smtClean="0"/>
              <a:pPr/>
              <a:t>2023/1/17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A480-59C9-4196-A149-C5DB0EF660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0772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744D-CEC5-4603-B8E6-30580376A13A}" type="datetimeFigureOut">
              <a:rPr lang="zh-TW" altLang="en-US" smtClean="0"/>
              <a:pPr/>
              <a:t>2023/1/17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A480-59C9-4196-A149-C5DB0EF660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0271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744D-CEC5-4603-B8E6-30580376A13A}" type="datetimeFigureOut">
              <a:rPr lang="zh-TW" altLang="en-US" smtClean="0"/>
              <a:pPr/>
              <a:t>2023/1/17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A480-59C9-4196-A149-C5DB0EF660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9139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744D-CEC5-4603-B8E6-30580376A13A}" type="datetimeFigureOut">
              <a:rPr lang="zh-TW" altLang="en-US" smtClean="0"/>
              <a:pPr/>
              <a:t>2023/1/17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A480-59C9-4196-A149-C5DB0EF660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1414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744D-CEC5-4603-B8E6-30580376A13A}" type="datetimeFigureOut">
              <a:rPr lang="zh-TW" altLang="en-US" smtClean="0"/>
              <a:pPr/>
              <a:t>2023/1/17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A480-59C9-4196-A149-C5DB0EF660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1611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744D-CEC5-4603-B8E6-30580376A13A}" type="datetimeFigureOut">
              <a:rPr lang="zh-TW" altLang="en-US" smtClean="0"/>
              <a:pPr/>
              <a:t>2023/1/17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A480-59C9-4196-A149-C5DB0EF660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8449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744D-CEC5-4603-B8E6-30580376A13A}" type="datetimeFigureOut">
              <a:rPr lang="zh-TW" altLang="en-US" smtClean="0"/>
              <a:pPr/>
              <a:t>2023/1/17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A480-59C9-4196-A149-C5DB0EF660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2076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744D-CEC5-4603-B8E6-30580376A13A}" type="datetimeFigureOut">
              <a:rPr lang="zh-TW" altLang="en-US" smtClean="0"/>
              <a:pPr/>
              <a:t>2023/1/17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A480-59C9-4196-A149-C5DB0EF660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7080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744D-CEC5-4603-B8E6-30580376A13A}" type="datetimeFigureOut">
              <a:rPr lang="zh-TW" altLang="en-US" smtClean="0"/>
              <a:pPr/>
              <a:t>2023/1/17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A480-59C9-4196-A149-C5DB0EF660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2396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744D-CEC5-4603-B8E6-30580376A13A}" type="datetimeFigureOut">
              <a:rPr lang="zh-TW" altLang="en-US" smtClean="0"/>
              <a:pPr/>
              <a:t>2023/1/17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A480-59C9-4196-A149-C5DB0EF660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8346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744D-CEC5-4603-B8E6-30580376A13A}" type="datetimeFigureOut">
              <a:rPr lang="zh-TW" altLang="en-US" smtClean="0"/>
              <a:pPr/>
              <a:t>2023/1/17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A480-59C9-4196-A149-C5DB0EF660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4035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C744D-CEC5-4603-B8E6-30580376A13A}" type="datetimeFigureOut">
              <a:rPr lang="zh-TW" altLang="en-US" smtClean="0"/>
              <a:pPr/>
              <a:t>2023/1/17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9A480-59C9-4196-A149-C5DB0EF660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9832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8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3.png"/><Relationship Id="rId5" Type="http://schemas.openxmlformats.org/officeDocument/2006/relationships/image" Target="../media/image1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microsoft.com/office/2007/relationships/hdphoto" Target="../media/hdphoto7.wdp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8.wdp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7.wdp"/><Relationship Id="rId7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1.wdp"/><Relationship Id="rId10" Type="http://schemas.openxmlformats.org/officeDocument/2006/relationships/image" Target="../media/image35.png"/><Relationship Id="rId4" Type="http://schemas.openxmlformats.org/officeDocument/2006/relationships/image" Target="../media/image1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8.wdp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openxmlformats.org/officeDocument/2006/relationships/image" Target="../media/image3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8.png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7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openxmlformats.org/officeDocument/2006/relationships/image" Target="../media/image4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gif"/><Relationship Id="rId7" Type="http://schemas.microsoft.com/office/2007/relationships/hdphoto" Target="../media/hdphoto6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3.wdp"/><Relationship Id="rId5" Type="http://schemas.microsoft.com/office/2007/relationships/hdphoto" Target="../media/hdphoto5.wdp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8.wdp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7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microsoft.com/office/2007/relationships/hdphoto" Target="../media/hdphoto1.wdp"/><Relationship Id="rId10" Type="http://schemas.microsoft.com/office/2007/relationships/diagramDrawing" Target="../diagrams/drawing1.xml"/><Relationship Id="rId4" Type="http://schemas.openxmlformats.org/officeDocument/2006/relationships/image" Target="../media/image1.png"/><Relationship Id="rId9" Type="http://schemas.openxmlformats.org/officeDocument/2006/relationships/diagramColors" Target="../diagrams/colors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microsoft.com/office/2007/relationships/hdphoto" Target="../media/hdphoto7.wdp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microsoft.com/office/2007/relationships/hdphoto" Target="../media/hdphoto1.wdp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1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microsoft.com/office/2007/relationships/hdphoto" Target="../media/hdphoto7.wdp"/><Relationship Id="rId7" Type="http://schemas.openxmlformats.org/officeDocument/2006/relationships/diagramLayout" Target="../diagrams/layou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microsoft.com/office/2007/relationships/hdphoto" Target="../media/hdphoto1.wdp"/><Relationship Id="rId10" Type="http://schemas.microsoft.com/office/2007/relationships/diagramDrawing" Target="../diagrams/drawing2.xml"/><Relationship Id="rId4" Type="http://schemas.openxmlformats.org/officeDocument/2006/relationships/image" Target="../media/image1.png"/><Relationship Id="rId9" Type="http://schemas.openxmlformats.org/officeDocument/2006/relationships/diagramColors" Target="../diagrams/colors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8.wdp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8.wdp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school.lths.tc.edu.tw/ischool/publish_page/38/?cid=832" TargetMode="Externa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school.lths.tc.edu.tw/ischool/publish_page/38/?cid=832" TargetMode="Externa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school.lths.tc.edu.tw/ischool/publish_page/38/?cid=829" TargetMode="Externa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school.lths.tc.edu.tw/ischool/publish_page/38/?cid=829" TargetMode="Externa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school.lths.tc.edu.tw/ischool/publish_page/38/?cid=829" TargetMode="Externa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58.jpeg"/><Relationship Id="rId5" Type="http://schemas.microsoft.com/office/2007/relationships/hdphoto" Target="../media/hdphoto8.wdp"/><Relationship Id="rId10" Type="http://schemas.openxmlformats.org/officeDocument/2006/relationships/image" Target="../media/image57.png"/><Relationship Id="rId4" Type="http://schemas.openxmlformats.org/officeDocument/2006/relationships/image" Target="../media/image9.png"/><Relationship Id="rId9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8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microsoft.com/office/2007/relationships/hdphoto" Target="../media/hdphoto1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microsoft.com/office/2007/relationships/hdphoto" Target="../media/hdphoto13.wdp"/><Relationship Id="rId4" Type="http://schemas.microsoft.com/office/2007/relationships/hdphoto" Target="../media/hdphoto10.wdp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612440" y="0"/>
            <a:ext cx="7920000" cy="6885384"/>
            <a:chOff x="611560" y="18000"/>
            <a:chExt cx="7920000" cy="6840000"/>
          </a:xfrm>
        </p:grpSpPr>
        <p:pic>
          <p:nvPicPr>
            <p:cNvPr id="1032" name="Picture 8" descr="C:\Users\Cameron\AppData\Local\Microsoft\Windows\INetCache\IE\006OBT08\orange-background-1377808315yfg[1].jpg"/>
            <p:cNvPicPr>
              <a:picLocks noChangeArrowheads="1"/>
            </p:cNvPicPr>
            <p:nvPr/>
          </p:nvPicPr>
          <p:blipFill>
            <a:blip r:embed="rId2" cstate="print">
              <a:duotone>
                <a:prstClr val="black"/>
                <a:srgbClr val="00FFF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000"/>
              <a:ext cx="7920000" cy="68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橢圓 3"/>
            <p:cNvSpPr>
              <a:spLocks noChangeAspect="1"/>
            </p:cNvSpPr>
            <p:nvPr/>
          </p:nvSpPr>
          <p:spPr>
            <a:xfrm>
              <a:off x="1521002" y="476672"/>
              <a:ext cx="5859310" cy="5760000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橢圓 11"/>
            <p:cNvSpPr>
              <a:spLocks noChangeAspect="1"/>
            </p:cNvSpPr>
            <p:nvPr/>
          </p:nvSpPr>
          <p:spPr>
            <a:xfrm>
              <a:off x="1818901" y="765280"/>
              <a:ext cx="5273379" cy="518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文字方塊 5"/>
          <p:cNvSpPr txBox="1"/>
          <p:nvPr/>
        </p:nvSpPr>
        <p:spPr>
          <a:xfrm>
            <a:off x="2483768" y="2138080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商業經營科</a:t>
            </a:r>
            <a:endParaRPr lang="en-US" altLang="zh-TW" sz="6000" dirty="0">
              <a:solidFill>
                <a:schemeClr val="tx2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6000">
                <a:solidFill>
                  <a:schemeClr val="tx2">
                    <a:lumMod val="60000"/>
                    <a:lumOff val="4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簡介</a:t>
            </a:r>
            <a:endParaRPr lang="zh-TW" altLang="en-US" sz="6000" dirty="0">
              <a:solidFill>
                <a:schemeClr val="tx2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411760" y="4366845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科主任       林茗豐</a:t>
            </a:r>
            <a:endParaRPr lang="en-US" altLang="zh-TW" dirty="0">
              <a:solidFill>
                <a:schemeClr val="accent6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en-US" altLang="zh-TW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04-23898940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轉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43</a:t>
            </a:r>
            <a:endParaRPr lang="zh-TW" altLang="en-US" dirty="0">
              <a:solidFill>
                <a:schemeClr val="accent6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34" name="Picture 10" descr="E:\計算機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0000">
            <a:off x="6912563" y="5427936"/>
            <a:ext cx="1040474" cy="104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E:\計算器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40000">
            <a:off x="1040621" y="4582200"/>
            <a:ext cx="1040474" cy="104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:\貿易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">
            <a:off x="6549637" y="763728"/>
            <a:ext cx="146304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E:\會計ICON.jpg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0000">
            <a:off x="-155830" y="-109378"/>
            <a:ext cx="2438400" cy="244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E:\會計1ICON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0">
            <a:off x="6915180" y="2991984"/>
            <a:ext cx="2857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橢圓 6"/>
          <p:cNvSpPr/>
          <p:nvPr/>
        </p:nvSpPr>
        <p:spPr>
          <a:xfrm>
            <a:off x="1063370" y="3212976"/>
            <a:ext cx="229716" cy="22971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24" name="橢圓 23"/>
          <p:cNvSpPr/>
          <p:nvPr/>
        </p:nvSpPr>
        <p:spPr>
          <a:xfrm>
            <a:off x="5652120" y="637380"/>
            <a:ext cx="229716" cy="22971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25" name="橢圓 24"/>
          <p:cNvSpPr/>
          <p:nvPr/>
        </p:nvSpPr>
        <p:spPr>
          <a:xfrm rot="-540000">
            <a:off x="3923928" y="6145075"/>
            <a:ext cx="229716" cy="2297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26" name="橢圓 25"/>
          <p:cNvSpPr>
            <a:spLocks noChangeAspect="1"/>
          </p:cNvSpPr>
          <p:nvPr/>
        </p:nvSpPr>
        <p:spPr>
          <a:xfrm rot="540000">
            <a:off x="7227122" y="4669398"/>
            <a:ext cx="344574" cy="34457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539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bject 41"/>
          <p:cNvSpPr/>
          <p:nvPr/>
        </p:nvSpPr>
        <p:spPr>
          <a:xfrm>
            <a:off x="7236296" y="2402610"/>
            <a:ext cx="1815846" cy="5829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8" descr="C:\Users\Cameron\AppData\Local\Microsoft\Windows\INetCache\IE\006OBT08\orange-background-1377808315yfg[1].jpg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Cameron\AppData\Local\Microsoft\Windows\INetCache\IE\006OBT08\orange-background-1377808315yfg[1].jpg"/>
          <p:cNvPicPr>
            <a:picLocks noChangeArrowheads="1"/>
          </p:cNvPicPr>
          <p:nvPr/>
        </p:nvPicPr>
        <p:blipFill>
          <a:blip r:embed="rId5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"/>
            <a:ext cx="85320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899592" y="116632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課程規劃</a:t>
            </a:r>
            <a:endPara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多元選修</a:t>
            </a:r>
            <a:endParaRPr lang="en-US" altLang="zh-TW" sz="28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object 11"/>
          <p:cNvSpPr/>
          <p:nvPr/>
        </p:nvSpPr>
        <p:spPr>
          <a:xfrm>
            <a:off x="4221480" y="6495251"/>
            <a:ext cx="1832610" cy="5341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82974" y="1724502"/>
            <a:ext cx="2442210" cy="4305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89298" y="1710811"/>
            <a:ext cx="1832610" cy="5341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08298" y="1649839"/>
            <a:ext cx="2441575" cy="429895"/>
          </a:xfrm>
          <a:custGeom>
            <a:avLst/>
            <a:gdLst/>
            <a:ahLst/>
            <a:cxnLst/>
            <a:rect l="l" t="t" r="r" b="b"/>
            <a:pathLst>
              <a:path w="2441575" h="429895">
                <a:moveTo>
                  <a:pt x="2226564" y="0"/>
                </a:moveTo>
                <a:lnTo>
                  <a:pt x="214884" y="0"/>
                </a:lnTo>
                <a:lnTo>
                  <a:pt x="165631" y="5678"/>
                </a:lnTo>
                <a:lnTo>
                  <a:pt x="120409" y="21851"/>
                </a:lnTo>
                <a:lnTo>
                  <a:pt x="80509" y="47226"/>
                </a:lnTo>
                <a:lnTo>
                  <a:pt x="47226" y="80509"/>
                </a:lnTo>
                <a:lnTo>
                  <a:pt x="21851" y="120409"/>
                </a:lnTo>
                <a:lnTo>
                  <a:pt x="5678" y="165631"/>
                </a:lnTo>
                <a:lnTo>
                  <a:pt x="0" y="214883"/>
                </a:lnTo>
                <a:lnTo>
                  <a:pt x="5678" y="264136"/>
                </a:lnTo>
                <a:lnTo>
                  <a:pt x="21851" y="309358"/>
                </a:lnTo>
                <a:lnTo>
                  <a:pt x="47226" y="349258"/>
                </a:lnTo>
                <a:lnTo>
                  <a:pt x="80509" y="382541"/>
                </a:lnTo>
                <a:lnTo>
                  <a:pt x="120409" y="407916"/>
                </a:lnTo>
                <a:lnTo>
                  <a:pt x="165631" y="424089"/>
                </a:lnTo>
                <a:lnTo>
                  <a:pt x="214884" y="429767"/>
                </a:lnTo>
                <a:lnTo>
                  <a:pt x="2226564" y="429767"/>
                </a:lnTo>
                <a:lnTo>
                  <a:pt x="2275816" y="424089"/>
                </a:lnTo>
                <a:lnTo>
                  <a:pt x="2321038" y="407916"/>
                </a:lnTo>
                <a:lnTo>
                  <a:pt x="2360938" y="382541"/>
                </a:lnTo>
                <a:lnTo>
                  <a:pt x="2394221" y="349258"/>
                </a:lnTo>
                <a:lnTo>
                  <a:pt x="2419596" y="309358"/>
                </a:lnTo>
                <a:lnTo>
                  <a:pt x="2435769" y="264136"/>
                </a:lnTo>
                <a:lnTo>
                  <a:pt x="2441448" y="214883"/>
                </a:lnTo>
                <a:lnTo>
                  <a:pt x="2435769" y="165631"/>
                </a:lnTo>
                <a:lnTo>
                  <a:pt x="2419596" y="120409"/>
                </a:lnTo>
                <a:lnTo>
                  <a:pt x="2394221" y="80509"/>
                </a:lnTo>
                <a:lnTo>
                  <a:pt x="2360938" y="47226"/>
                </a:lnTo>
                <a:lnTo>
                  <a:pt x="2321038" y="21851"/>
                </a:lnTo>
                <a:lnTo>
                  <a:pt x="2275816" y="5678"/>
                </a:lnTo>
                <a:lnTo>
                  <a:pt x="2226564" y="0"/>
                </a:lnTo>
                <a:close/>
              </a:path>
            </a:pathLst>
          </a:custGeom>
          <a:solidFill>
            <a:srgbClr val="99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114800" y="1692587"/>
            <a:ext cx="212153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TW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多媒體製作與應用</a:t>
            </a:r>
            <a:endParaRPr sz="2000" b="1" dirty="0"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028694" y="2410302"/>
            <a:ext cx="2600706" cy="43054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68774" y="2396611"/>
            <a:ext cx="1323593" cy="53414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54018" y="2335638"/>
            <a:ext cx="2600325" cy="429895"/>
          </a:xfrm>
          <a:custGeom>
            <a:avLst/>
            <a:gdLst/>
            <a:ahLst/>
            <a:cxnLst/>
            <a:rect l="l" t="t" r="r" b="b"/>
            <a:pathLst>
              <a:path w="2600325" h="429895">
                <a:moveTo>
                  <a:pt x="2385060" y="0"/>
                </a:moveTo>
                <a:lnTo>
                  <a:pt x="214884" y="0"/>
                </a:lnTo>
                <a:lnTo>
                  <a:pt x="165631" y="5678"/>
                </a:lnTo>
                <a:lnTo>
                  <a:pt x="120409" y="21851"/>
                </a:lnTo>
                <a:lnTo>
                  <a:pt x="80509" y="47226"/>
                </a:lnTo>
                <a:lnTo>
                  <a:pt x="47226" y="80509"/>
                </a:lnTo>
                <a:lnTo>
                  <a:pt x="21851" y="120409"/>
                </a:lnTo>
                <a:lnTo>
                  <a:pt x="5678" y="165631"/>
                </a:lnTo>
                <a:lnTo>
                  <a:pt x="0" y="214883"/>
                </a:lnTo>
                <a:lnTo>
                  <a:pt x="5678" y="264136"/>
                </a:lnTo>
                <a:lnTo>
                  <a:pt x="21851" y="309358"/>
                </a:lnTo>
                <a:lnTo>
                  <a:pt x="47226" y="349258"/>
                </a:lnTo>
                <a:lnTo>
                  <a:pt x="80509" y="382541"/>
                </a:lnTo>
                <a:lnTo>
                  <a:pt x="120409" y="407916"/>
                </a:lnTo>
                <a:lnTo>
                  <a:pt x="165631" y="424089"/>
                </a:lnTo>
                <a:lnTo>
                  <a:pt x="214884" y="429768"/>
                </a:lnTo>
                <a:lnTo>
                  <a:pt x="2385060" y="429768"/>
                </a:lnTo>
                <a:lnTo>
                  <a:pt x="2434312" y="424089"/>
                </a:lnTo>
                <a:lnTo>
                  <a:pt x="2479534" y="407916"/>
                </a:lnTo>
                <a:lnTo>
                  <a:pt x="2519434" y="382541"/>
                </a:lnTo>
                <a:lnTo>
                  <a:pt x="2552717" y="349258"/>
                </a:lnTo>
                <a:lnTo>
                  <a:pt x="2578092" y="309358"/>
                </a:lnTo>
                <a:lnTo>
                  <a:pt x="2594265" y="264136"/>
                </a:lnTo>
                <a:lnTo>
                  <a:pt x="2599943" y="214883"/>
                </a:lnTo>
                <a:lnTo>
                  <a:pt x="2594265" y="165631"/>
                </a:lnTo>
                <a:lnTo>
                  <a:pt x="2578092" y="120409"/>
                </a:lnTo>
                <a:lnTo>
                  <a:pt x="2552717" y="80509"/>
                </a:lnTo>
                <a:lnTo>
                  <a:pt x="2519434" y="47226"/>
                </a:lnTo>
                <a:lnTo>
                  <a:pt x="2479534" y="21851"/>
                </a:lnTo>
                <a:lnTo>
                  <a:pt x="2434312" y="5678"/>
                </a:lnTo>
                <a:lnTo>
                  <a:pt x="2385060" y="0"/>
                </a:lnTo>
                <a:close/>
              </a:path>
            </a:pathLst>
          </a:custGeom>
          <a:solidFill>
            <a:srgbClr val="99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313683" y="2412802"/>
            <a:ext cx="153809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電腦套裝軟體</a:t>
            </a:r>
            <a:endParaRPr sz="2000" b="1" dirty="0"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</p:txBody>
      </p:sp>
      <p:sp>
        <p:nvSpPr>
          <p:cNvPr id="37" name="object 3"/>
          <p:cNvSpPr/>
          <p:nvPr/>
        </p:nvSpPr>
        <p:spPr>
          <a:xfrm>
            <a:off x="610362" y="2041506"/>
            <a:ext cx="1828038" cy="58445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5"/>
          <p:cNvSpPr/>
          <p:nvPr/>
        </p:nvSpPr>
        <p:spPr>
          <a:xfrm>
            <a:off x="535686" y="1966830"/>
            <a:ext cx="1827530" cy="584200"/>
          </a:xfrm>
          <a:custGeom>
            <a:avLst/>
            <a:gdLst/>
            <a:ahLst/>
            <a:cxnLst/>
            <a:rect l="l" t="t" r="r" b="b"/>
            <a:pathLst>
              <a:path w="1827530" h="584200">
                <a:moveTo>
                  <a:pt x="1535430" y="0"/>
                </a:moveTo>
                <a:lnTo>
                  <a:pt x="291845" y="0"/>
                </a:lnTo>
                <a:lnTo>
                  <a:pt x="244508" y="3820"/>
                </a:lnTo>
                <a:lnTo>
                  <a:pt x="199602" y="14880"/>
                </a:lnTo>
                <a:lnTo>
                  <a:pt x="157728" y="32578"/>
                </a:lnTo>
                <a:lnTo>
                  <a:pt x="119488" y="56314"/>
                </a:lnTo>
                <a:lnTo>
                  <a:pt x="85482" y="85486"/>
                </a:lnTo>
                <a:lnTo>
                  <a:pt x="56311" y="119493"/>
                </a:lnTo>
                <a:lnTo>
                  <a:pt x="32576" y="157734"/>
                </a:lnTo>
                <a:lnTo>
                  <a:pt x="14879" y="199607"/>
                </a:lnTo>
                <a:lnTo>
                  <a:pt x="3819" y="244511"/>
                </a:lnTo>
                <a:lnTo>
                  <a:pt x="0" y="291845"/>
                </a:lnTo>
                <a:lnTo>
                  <a:pt x="3819" y="339180"/>
                </a:lnTo>
                <a:lnTo>
                  <a:pt x="14879" y="384084"/>
                </a:lnTo>
                <a:lnTo>
                  <a:pt x="32576" y="425957"/>
                </a:lnTo>
                <a:lnTo>
                  <a:pt x="56311" y="464198"/>
                </a:lnTo>
                <a:lnTo>
                  <a:pt x="85482" y="498205"/>
                </a:lnTo>
                <a:lnTo>
                  <a:pt x="119488" y="527377"/>
                </a:lnTo>
                <a:lnTo>
                  <a:pt x="157728" y="551113"/>
                </a:lnTo>
                <a:lnTo>
                  <a:pt x="199602" y="568811"/>
                </a:lnTo>
                <a:lnTo>
                  <a:pt x="244508" y="579871"/>
                </a:lnTo>
                <a:lnTo>
                  <a:pt x="291845" y="583691"/>
                </a:lnTo>
                <a:lnTo>
                  <a:pt x="1535430" y="583691"/>
                </a:lnTo>
                <a:lnTo>
                  <a:pt x="1582764" y="579871"/>
                </a:lnTo>
                <a:lnTo>
                  <a:pt x="1627668" y="568811"/>
                </a:lnTo>
                <a:lnTo>
                  <a:pt x="1669541" y="551113"/>
                </a:lnTo>
                <a:lnTo>
                  <a:pt x="1707782" y="527377"/>
                </a:lnTo>
                <a:lnTo>
                  <a:pt x="1741789" y="498205"/>
                </a:lnTo>
                <a:lnTo>
                  <a:pt x="1770961" y="464198"/>
                </a:lnTo>
                <a:lnTo>
                  <a:pt x="1794697" y="425957"/>
                </a:lnTo>
                <a:lnTo>
                  <a:pt x="1812395" y="384084"/>
                </a:lnTo>
                <a:lnTo>
                  <a:pt x="1823455" y="339180"/>
                </a:lnTo>
                <a:lnTo>
                  <a:pt x="1827276" y="291845"/>
                </a:lnTo>
                <a:lnTo>
                  <a:pt x="1823455" y="244511"/>
                </a:lnTo>
                <a:lnTo>
                  <a:pt x="1812395" y="199607"/>
                </a:lnTo>
                <a:lnTo>
                  <a:pt x="1794697" y="157734"/>
                </a:lnTo>
                <a:lnTo>
                  <a:pt x="1770961" y="119493"/>
                </a:lnTo>
                <a:lnTo>
                  <a:pt x="1741789" y="85486"/>
                </a:lnTo>
                <a:lnTo>
                  <a:pt x="1707782" y="56314"/>
                </a:lnTo>
                <a:lnTo>
                  <a:pt x="1669541" y="32578"/>
                </a:lnTo>
                <a:lnTo>
                  <a:pt x="1627668" y="14880"/>
                </a:lnTo>
                <a:lnTo>
                  <a:pt x="1582764" y="3820"/>
                </a:lnTo>
                <a:lnTo>
                  <a:pt x="153543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6"/>
          <p:cNvSpPr txBox="1"/>
          <p:nvPr/>
        </p:nvSpPr>
        <p:spPr>
          <a:xfrm>
            <a:off x="769908" y="2022711"/>
            <a:ext cx="13538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TW" altLang="en-US" sz="2800" b="1" spc="-5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二</a:t>
            </a:r>
            <a:r>
              <a:rPr sz="2800" b="1" spc="-5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年級</a:t>
            </a:r>
            <a:endParaRPr sz="2800" dirty="0"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</p:txBody>
      </p:sp>
      <p:cxnSp>
        <p:nvCxnSpPr>
          <p:cNvPr id="40" name="直線接點 39"/>
          <p:cNvCxnSpPr/>
          <p:nvPr/>
        </p:nvCxnSpPr>
        <p:spPr>
          <a:xfrm flipV="1">
            <a:off x="2438400" y="1932617"/>
            <a:ext cx="1469898" cy="41749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>
            <a:off x="2438400" y="2350115"/>
            <a:ext cx="1522475" cy="20091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object 16"/>
          <p:cNvSpPr/>
          <p:nvPr/>
        </p:nvSpPr>
        <p:spPr>
          <a:xfrm>
            <a:off x="6477000" y="2051367"/>
            <a:ext cx="620395" cy="501650"/>
          </a:xfrm>
          <a:custGeom>
            <a:avLst/>
            <a:gdLst/>
            <a:ahLst/>
            <a:cxnLst/>
            <a:rect l="l" t="t" r="r" b="b"/>
            <a:pathLst>
              <a:path w="620395" h="501650">
                <a:moveTo>
                  <a:pt x="369569" y="0"/>
                </a:moveTo>
                <a:lnTo>
                  <a:pt x="369569" y="125348"/>
                </a:lnTo>
                <a:lnTo>
                  <a:pt x="0" y="125348"/>
                </a:lnTo>
                <a:lnTo>
                  <a:pt x="0" y="376046"/>
                </a:lnTo>
                <a:lnTo>
                  <a:pt x="369569" y="376046"/>
                </a:lnTo>
                <a:lnTo>
                  <a:pt x="369569" y="501395"/>
                </a:lnTo>
                <a:lnTo>
                  <a:pt x="620267" y="250697"/>
                </a:lnTo>
                <a:lnTo>
                  <a:pt x="36956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39"/>
          <p:cNvSpPr/>
          <p:nvPr/>
        </p:nvSpPr>
        <p:spPr>
          <a:xfrm>
            <a:off x="7164869" y="2316525"/>
            <a:ext cx="1815464" cy="584200"/>
          </a:xfrm>
          <a:custGeom>
            <a:avLst/>
            <a:gdLst/>
            <a:ahLst/>
            <a:cxnLst/>
            <a:rect l="l" t="t" r="r" b="b"/>
            <a:pathLst>
              <a:path w="1815465" h="584200">
                <a:moveTo>
                  <a:pt x="1523237" y="0"/>
                </a:moveTo>
                <a:lnTo>
                  <a:pt x="291845" y="0"/>
                </a:lnTo>
                <a:lnTo>
                  <a:pt x="244511" y="3820"/>
                </a:lnTo>
                <a:lnTo>
                  <a:pt x="199607" y="14880"/>
                </a:lnTo>
                <a:lnTo>
                  <a:pt x="157734" y="32578"/>
                </a:lnTo>
                <a:lnTo>
                  <a:pt x="119493" y="56314"/>
                </a:lnTo>
                <a:lnTo>
                  <a:pt x="85486" y="85486"/>
                </a:lnTo>
                <a:lnTo>
                  <a:pt x="56314" y="119493"/>
                </a:lnTo>
                <a:lnTo>
                  <a:pt x="32578" y="157734"/>
                </a:lnTo>
                <a:lnTo>
                  <a:pt x="14880" y="199607"/>
                </a:lnTo>
                <a:lnTo>
                  <a:pt x="3820" y="244511"/>
                </a:lnTo>
                <a:lnTo>
                  <a:pt x="0" y="291845"/>
                </a:lnTo>
                <a:lnTo>
                  <a:pt x="3820" y="339180"/>
                </a:lnTo>
                <a:lnTo>
                  <a:pt x="14880" y="384084"/>
                </a:lnTo>
                <a:lnTo>
                  <a:pt x="32578" y="425957"/>
                </a:lnTo>
                <a:lnTo>
                  <a:pt x="56314" y="464198"/>
                </a:lnTo>
                <a:lnTo>
                  <a:pt x="85486" y="498205"/>
                </a:lnTo>
                <a:lnTo>
                  <a:pt x="119493" y="527377"/>
                </a:lnTo>
                <a:lnTo>
                  <a:pt x="157734" y="551113"/>
                </a:lnTo>
                <a:lnTo>
                  <a:pt x="199607" y="568811"/>
                </a:lnTo>
                <a:lnTo>
                  <a:pt x="244511" y="579871"/>
                </a:lnTo>
                <a:lnTo>
                  <a:pt x="291845" y="583691"/>
                </a:lnTo>
                <a:lnTo>
                  <a:pt x="1523237" y="583691"/>
                </a:lnTo>
                <a:lnTo>
                  <a:pt x="1570572" y="579871"/>
                </a:lnTo>
                <a:lnTo>
                  <a:pt x="1615476" y="568811"/>
                </a:lnTo>
                <a:lnTo>
                  <a:pt x="1657349" y="551113"/>
                </a:lnTo>
                <a:lnTo>
                  <a:pt x="1695590" y="527377"/>
                </a:lnTo>
                <a:lnTo>
                  <a:pt x="1729597" y="498205"/>
                </a:lnTo>
                <a:lnTo>
                  <a:pt x="1758769" y="464198"/>
                </a:lnTo>
                <a:lnTo>
                  <a:pt x="1782505" y="425957"/>
                </a:lnTo>
                <a:lnTo>
                  <a:pt x="1800203" y="384084"/>
                </a:lnTo>
                <a:lnTo>
                  <a:pt x="1811263" y="339180"/>
                </a:lnTo>
                <a:lnTo>
                  <a:pt x="1815083" y="291845"/>
                </a:lnTo>
                <a:lnTo>
                  <a:pt x="1811263" y="244511"/>
                </a:lnTo>
                <a:lnTo>
                  <a:pt x="1800203" y="199607"/>
                </a:lnTo>
                <a:lnTo>
                  <a:pt x="1782505" y="157734"/>
                </a:lnTo>
                <a:lnTo>
                  <a:pt x="1758769" y="119493"/>
                </a:lnTo>
                <a:lnTo>
                  <a:pt x="1729597" y="85486"/>
                </a:lnTo>
                <a:lnTo>
                  <a:pt x="1695590" y="56314"/>
                </a:lnTo>
                <a:lnTo>
                  <a:pt x="1657349" y="32578"/>
                </a:lnTo>
                <a:lnTo>
                  <a:pt x="1615476" y="14880"/>
                </a:lnTo>
                <a:lnTo>
                  <a:pt x="1570572" y="3820"/>
                </a:lnTo>
                <a:lnTo>
                  <a:pt x="1523237" y="0"/>
                </a:lnTo>
                <a:close/>
              </a:path>
            </a:pathLst>
          </a:custGeom>
          <a:solidFill>
            <a:srgbClr val="43FF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0"/>
          <p:cNvSpPr txBox="1"/>
          <p:nvPr/>
        </p:nvSpPr>
        <p:spPr>
          <a:xfrm>
            <a:off x="7502053" y="2421426"/>
            <a:ext cx="1141095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同</a:t>
            </a:r>
            <a:r>
              <a:rPr lang="zh-TW" altLang="en-US" sz="2200" b="1" spc="-5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科跨班</a:t>
            </a:r>
            <a:endParaRPr sz="2200" dirty="0"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</p:txBody>
      </p:sp>
      <p:sp>
        <p:nvSpPr>
          <p:cNvPr id="46" name="object 41"/>
          <p:cNvSpPr/>
          <p:nvPr/>
        </p:nvSpPr>
        <p:spPr>
          <a:xfrm>
            <a:off x="7161276" y="1610522"/>
            <a:ext cx="1815846" cy="5829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2"/>
          <p:cNvSpPr/>
          <p:nvPr/>
        </p:nvSpPr>
        <p:spPr>
          <a:xfrm>
            <a:off x="7482840" y="1671092"/>
            <a:ext cx="1172718" cy="58750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3"/>
          <p:cNvSpPr/>
          <p:nvPr/>
        </p:nvSpPr>
        <p:spPr>
          <a:xfrm>
            <a:off x="7086600" y="1556792"/>
            <a:ext cx="1815464" cy="582295"/>
          </a:xfrm>
          <a:custGeom>
            <a:avLst/>
            <a:gdLst/>
            <a:ahLst/>
            <a:cxnLst/>
            <a:rect l="l" t="t" r="r" b="b"/>
            <a:pathLst>
              <a:path w="1815465" h="582295">
                <a:moveTo>
                  <a:pt x="1524000" y="0"/>
                </a:moveTo>
                <a:lnTo>
                  <a:pt x="291083" y="0"/>
                </a:lnTo>
                <a:lnTo>
                  <a:pt x="243863" y="3809"/>
                </a:lnTo>
                <a:lnTo>
                  <a:pt x="199070" y="14837"/>
                </a:lnTo>
                <a:lnTo>
                  <a:pt x="157304" y="32486"/>
                </a:lnTo>
                <a:lnTo>
                  <a:pt x="119164" y="56156"/>
                </a:lnTo>
                <a:lnTo>
                  <a:pt x="85248" y="85248"/>
                </a:lnTo>
                <a:lnTo>
                  <a:pt x="56156" y="119164"/>
                </a:lnTo>
                <a:lnTo>
                  <a:pt x="32486" y="157304"/>
                </a:lnTo>
                <a:lnTo>
                  <a:pt x="14837" y="199070"/>
                </a:lnTo>
                <a:lnTo>
                  <a:pt x="3809" y="243863"/>
                </a:lnTo>
                <a:lnTo>
                  <a:pt x="0" y="291084"/>
                </a:lnTo>
                <a:lnTo>
                  <a:pt x="3809" y="338304"/>
                </a:lnTo>
                <a:lnTo>
                  <a:pt x="14837" y="383097"/>
                </a:lnTo>
                <a:lnTo>
                  <a:pt x="32486" y="424863"/>
                </a:lnTo>
                <a:lnTo>
                  <a:pt x="56156" y="463003"/>
                </a:lnTo>
                <a:lnTo>
                  <a:pt x="85248" y="496919"/>
                </a:lnTo>
                <a:lnTo>
                  <a:pt x="119164" y="526011"/>
                </a:lnTo>
                <a:lnTo>
                  <a:pt x="157304" y="549681"/>
                </a:lnTo>
                <a:lnTo>
                  <a:pt x="199070" y="567330"/>
                </a:lnTo>
                <a:lnTo>
                  <a:pt x="243863" y="578358"/>
                </a:lnTo>
                <a:lnTo>
                  <a:pt x="291083" y="582168"/>
                </a:lnTo>
                <a:lnTo>
                  <a:pt x="1524000" y="582168"/>
                </a:lnTo>
                <a:lnTo>
                  <a:pt x="1571220" y="578358"/>
                </a:lnTo>
                <a:lnTo>
                  <a:pt x="1616013" y="567330"/>
                </a:lnTo>
                <a:lnTo>
                  <a:pt x="1657779" y="549681"/>
                </a:lnTo>
                <a:lnTo>
                  <a:pt x="1695919" y="526011"/>
                </a:lnTo>
                <a:lnTo>
                  <a:pt x="1729835" y="496919"/>
                </a:lnTo>
                <a:lnTo>
                  <a:pt x="1758927" y="463003"/>
                </a:lnTo>
                <a:lnTo>
                  <a:pt x="1782597" y="424863"/>
                </a:lnTo>
                <a:lnTo>
                  <a:pt x="1800246" y="383097"/>
                </a:lnTo>
                <a:lnTo>
                  <a:pt x="1811274" y="338304"/>
                </a:lnTo>
                <a:lnTo>
                  <a:pt x="1815083" y="291084"/>
                </a:lnTo>
                <a:lnTo>
                  <a:pt x="1811274" y="243863"/>
                </a:lnTo>
                <a:lnTo>
                  <a:pt x="1800246" y="199070"/>
                </a:lnTo>
                <a:lnTo>
                  <a:pt x="1782597" y="157304"/>
                </a:lnTo>
                <a:lnTo>
                  <a:pt x="1758927" y="119164"/>
                </a:lnTo>
                <a:lnTo>
                  <a:pt x="1729835" y="85248"/>
                </a:lnTo>
                <a:lnTo>
                  <a:pt x="1695919" y="56156"/>
                </a:lnTo>
                <a:lnTo>
                  <a:pt x="1657779" y="32486"/>
                </a:lnTo>
                <a:lnTo>
                  <a:pt x="1616013" y="14837"/>
                </a:lnTo>
                <a:lnTo>
                  <a:pt x="1571220" y="3809"/>
                </a:lnTo>
                <a:lnTo>
                  <a:pt x="1524000" y="0"/>
                </a:lnTo>
                <a:close/>
              </a:path>
            </a:pathLst>
          </a:custGeom>
          <a:solidFill>
            <a:srgbClr val="E35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4"/>
          <p:cNvSpPr txBox="1"/>
          <p:nvPr/>
        </p:nvSpPr>
        <p:spPr>
          <a:xfrm>
            <a:off x="7563739" y="1661186"/>
            <a:ext cx="8636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TW" altLang="en-US" sz="2200" b="1" spc="-5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二</a:t>
            </a:r>
            <a:r>
              <a:rPr sz="2200" b="1" spc="-5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選一</a:t>
            </a:r>
            <a:endParaRPr sz="2200" dirty="0"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</p:txBody>
      </p:sp>
      <p:sp>
        <p:nvSpPr>
          <p:cNvPr id="51" name="object 3"/>
          <p:cNvSpPr/>
          <p:nvPr/>
        </p:nvSpPr>
        <p:spPr>
          <a:xfrm>
            <a:off x="585216" y="4617330"/>
            <a:ext cx="1828038" cy="58445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"/>
          <p:cNvSpPr/>
          <p:nvPr/>
        </p:nvSpPr>
        <p:spPr>
          <a:xfrm>
            <a:off x="510540" y="4542654"/>
            <a:ext cx="1827530" cy="584200"/>
          </a:xfrm>
          <a:custGeom>
            <a:avLst/>
            <a:gdLst/>
            <a:ahLst/>
            <a:cxnLst/>
            <a:rect l="l" t="t" r="r" b="b"/>
            <a:pathLst>
              <a:path w="1827530" h="584200">
                <a:moveTo>
                  <a:pt x="1535430" y="0"/>
                </a:moveTo>
                <a:lnTo>
                  <a:pt x="291845" y="0"/>
                </a:lnTo>
                <a:lnTo>
                  <a:pt x="244508" y="3820"/>
                </a:lnTo>
                <a:lnTo>
                  <a:pt x="199602" y="14880"/>
                </a:lnTo>
                <a:lnTo>
                  <a:pt x="157728" y="32578"/>
                </a:lnTo>
                <a:lnTo>
                  <a:pt x="119488" y="56314"/>
                </a:lnTo>
                <a:lnTo>
                  <a:pt x="85482" y="85486"/>
                </a:lnTo>
                <a:lnTo>
                  <a:pt x="56311" y="119493"/>
                </a:lnTo>
                <a:lnTo>
                  <a:pt x="32576" y="157734"/>
                </a:lnTo>
                <a:lnTo>
                  <a:pt x="14879" y="199607"/>
                </a:lnTo>
                <a:lnTo>
                  <a:pt x="3819" y="244511"/>
                </a:lnTo>
                <a:lnTo>
                  <a:pt x="0" y="291845"/>
                </a:lnTo>
                <a:lnTo>
                  <a:pt x="3819" y="339180"/>
                </a:lnTo>
                <a:lnTo>
                  <a:pt x="14879" y="384084"/>
                </a:lnTo>
                <a:lnTo>
                  <a:pt x="32576" y="425957"/>
                </a:lnTo>
                <a:lnTo>
                  <a:pt x="56311" y="464198"/>
                </a:lnTo>
                <a:lnTo>
                  <a:pt x="85482" y="498205"/>
                </a:lnTo>
                <a:lnTo>
                  <a:pt x="119488" y="527377"/>
                </a:lnTo>
                <a:lnTo>
                  <a:pt x="157728" y="551113"/>
                </a:lnTo>
                <a:lnTo>
                  <a:pt x="199602" y="568811"/>
                </a:lnTo>
                <a:lnTo>
                  <a:pt x="244508" y="579871"/>
                </a:lnTo>
                <a:lnTo>
                  <a:pt x="291845" y="583691"/>
                </a:lnTo>
                <a:lnTo>
                  <a:pt x="1535430" y="583691"/>
                </a:lnTo>
                <a:lnTo>
                  <a:pt x="1582764" y="579871"/>
                </a:lnTo>
                <a:lnTo>
                  <a:pt x="1627668" y="568811"/>
                </a:lnTo>
                <a:lnTo>
                  <a:pt x="1669541" y="551113"/>
                </a:lnTo>
                <a:lnTo>
                  <a:pt x="1707782" y="527377"/>
                </a:lnTo>
                <a:lnTo>
                  <a:pt x="1741789" y="498205"/>
                </a:lnTo>
                <a:lnTo>
                  <a:pt x="1770961" y="464198"/>
                </a:lnTo>
                <a:lnTo>
                  <a:pt x="1794697" y="425957"/>
                </a:lnTo>
                <a:lnTo>
                  <a:pt x="1812395" y="384084"/>
                </a:lnTo>
                <a:lnTo>
                  <a:pt x="1823455" y="339180"/>
                </a:lnTo>
                <a:lnTo>
                  <a:pt x="1827276" y="291845"/>
                </a:lnTo>
                <a:lnTo>
                  <a:pt x="1823455" y="244511"/>
                </a:lnTo>
                <a:lnTo>
                  <a:pt x="1812395" y="199607"/>
                </a:lnTo>
                <a:lnTo>
                  <a:pt x="1794697" y="157734"/>
                </a:lnTo>
                <a:lnTo>
                  <a:pt x="1770961" y="119493"/>
                </a:lnTo>
                <a:lnTo>
                  <a:pt x="1741789" y="85486"/>
                </a:lnTo>
                <a:lnTo>
                  <a:pt x="1707782" y="56314"/>
                </a:lnTo>
                <a:lnTo>
                  <a:pt x="1669541" y="32578"/>
                </a:lnTo>
                <a:lnTo>
                  <a:pt x="1627668" y="14880"/>
                </a:lnTo>
                <a:lnTo>
                  <a:pt x="1582764" y="3820"/>
                </a:lnTo>
                <a:lnTo>
                  <a:pt x="153543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6"/>
          <p:cNvSpPr txBox="1"/>
          <p:nvPr/>
        </p:nvSpPr>
        <p:spPr>
          <a:xfrm>
            <a:off x="841916" y="4598535"/>
            <a:ext cx="135382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TW" altLang="en-US" sz="2800" b="1" spc="-5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三</a:t>
            </a:r>
            <a:r>
              <a:rPr sz="2800" b="1" spc="-5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年級</a:t>
            </a:r>
            <a:endParaRPr sz="2800" dirty="0"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</p:txBody>
      </p:sp>
      <p:sp>
        <p:nvSpPr>
          <p:cNvPr id="54" name="object 7"/>
          <p:cNvSpPr/>
          <p:nvPr/>
        </p:nvSpPr>
        <p:spPr>
          <a:xfrm>
            <a:off x="3960876" y="4151735"/>
            <a:ext cx="2443734" cy="43054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8"/>
          <p:cNvSpPr/>
          <p:nvPr/>
        </p:nvSpPr>
        <p:spPr>
          <a:xfrm>
            <a:off x="4521708" y="4138044"/>
            <a:ext cx="1323594" cy="53414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9"/>
          <p:cNvSpPr/>
          <p:nvPr/>
        </p:nvSpPr>
        <p:spPr>
          <a:xfrm>
            <a:off x="3886200" y="4077072"/>
            <a:ext cx="2443480" cy="429895"/>
          </a:xfrm>
          <a:custGeom>
            <a:avLst/>
            <a:gdLst/>
            <a:ahLst/>
            <a:cxnLst/>
            <a:rect l="l" t="t" r="r" b="b"/>
            <a:pathLst>
              <a:path w="2443479" h="429894">
                <a:moveTo>
                  <a:pt x="2228088" y="0"/>
                </a:moveTo>
                <a:lnTo>
                  <a:pt x="214884" y="0"/>
                </a:lnTo>
                <a:lnTo>
                  <a:pt x="165631" y="5678"/>
                </a:lnTo>
                <a:lnTo>
                  <a:pt x="120409" y="21851"/>
                </a:lnTo>
                <a:lnTo>
                  <a:pt x="80509" y="47226"/>
                </a:lnTo>
                <a:lnTo>
                  <a:pt x="47226" y="80509"/>
                </a:lnTo>
                <a:lnTo>
                  <a:pt x="21851" y="120409"/>
                </a:lnTo>
                <a:lnTo>
                  <a:pt x="5678" y="165631"/>
                </a:lnTo>
                <a:lnTo>
                  <a:pt x="0" y="214884"/>
                </a:lnTo>
                <a:lnTo>
                  <a:pt x="5678" y="264136"/>
                </a:lnTo>
                <a:lnTo>
                  <a:pt x="21851" y="309358"/>
                </a:lnTo>
                <a:lnTo>
                  <a:pt x="47226" y="349258"/>
                </a:lnTo>
                <a:lnTo>
                  <a:pt x="80509" y="382541"/>
                </a:lnTo>
                <a:lnTo>
                  <a:pt x="120409" y="407916"/>
                </a:lnTo>
                <a:lnTo>
                  <a:pt x="165631" y="424089"/>
                </a:lnTo>
                <a:lnTo>
                  <a:pt x="214884" y="429767"/>
                </a:lnTo>
                <a:lnTo>
                  <a:pt x="2228088" y="429767"/>
                </a:lnTo>
                <a:lnTo>
                  <a:pt x="2277340" y="424089"/>
                </a:lnTo>
                <a:lnTo>
                  <a:pt x="2322562" y="407916"/>
                </a:lnTo>
                <a:lnTo>
                  <a:pt x="2362462" y="382541"/>
                </a:lnTo>
                <a:lnTo>
                  <a:pt x="2395745" y="349258"/>
                </a:lnTo>
                <a:lnTo>
                  <a:pt x="2421120" y="309358"/>
                </a:lnTo>
                <a:lnTo>
                  <a:pt x="2437293" y="264136"/>
                </a:lnTo>
                <a:lnTo>
                  <a:pt x="2442972" y="214884"/>
                </a:lnTo>
                <a:lnTo>
                  <a:pt x="2437293" y="165631"/>
                </a:lnTo>
                <a:lnTo>
                  <a:pt x="2421120" y="120409"/>
                </a:lnTo>
                <a:lnTo>
                  <a:pt x="2395745" y="80509"/>
                </a:lnTo>
                <a:lnTo>
                  <a:pt x="2362462" y="47226"/>
                </a:lnTo>
                <a:lnTo>
                  <a:pt x="2322562" y="21851"/>
                </a:lnTo>
                <a:lnTo>
                  <a:pt x="2277340" y="5678"/>
                </a:lnTo>
                <a:lnTo>
                  <a:pt x="2228088" y="0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10"/>
          <p:cNvSpPr/>
          <p:nvPr/>
        </p:nvSpPr>
        <p:spPr>
          <a:xfrm>
            <a:off x="3960875" y="4908415"/>
            <a:ext cx="2350770" cy="43205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11"/>
          <p:cNvSpPr/>
          <p:nvPr/>
        </p:nvSpPr>
        <p:spPr>
          <a:xfrm>
            <a:off x="4221480" y="4896235"/>
            <a:ext cx="1832610" cy="5341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12"/>
          <p:cNvSpPr/>
          <p:nvPr/>
        </p:nvSpPr>
        <p:spPr>
          <a:xfrm>
            <a:off x="3886200" y="4833738"/>
            <a:ext cx="2350135" cy="431800"/>
          </a:xfrm>
          <a:custGeom>
            <a:avLst/>
            <a:gdLst/>
            <a:ahLst/>
            <a:cxnLst/>
            <a:rect l="l" t="t" r="r" b="b"/>
            <a:pathLst>
              <a:path w="2350135" h="431800">
                <a:moveTo>
                  <a:pt x="2134362" y="0"/>
                </a:moveTo>
                <a:lnTo>
                  <a:pt x="215645" y="0"/>
                </a:lnTo>
                <a:lnTo>
                  <a:pt x="166191" y="5693"/>
                </a:lnTo>
                <a:lnTo>
                  <a:pt x="120798" y="21913"/>
                </a:lnTo>
                <a:lnTo>
                  <a:pt x="80758" y="47366"/>
                </a:lnTo>
                <a:lnTo>
                  <a:pt x="47366" y="80758"/>
                </a:lnTo>
                <a:lnTo>
                  <a:pt x="21913" y="120798"/>
                </a:lnTo>
                <a:lnTo>
                  <a:pt x="5693" y="166191"/>
                </a:lnTo>
                <a:lnTo>
                  <a:pt x="0" y="215646"/>
                </a:lnTo>
                <a:lnTo>
                  <a:pt x="5693" y="265100"/>
                </a:lnTo>
                <a:lnTo>
                  <a:pt x="21913" y="310493"/>
                </a:lnTo>
                <a:lnTo>
                  <a:pt x="47366" y="350533"/>
                </a:lnTo>
                <a:lnTo>
                  <a:pt x="80758" y="383925"/>
                </a:lnTo>
                <a:lnTo>
                  <a:pt x="120798" y="409378"/>
                </a:lnTo>
                <a:lnTo>
                  <a:pt x="166191" y="425598"/>
                </a:lnTo>
                <a:lnTo>
                  <a:pt x="215645" y="431292"/>
                </a:lnTo>
                <a:lnTo>
                  <a:pt x="2134362" y="431292"/>
                </a:lnTo>
                <a:lnTo>
                  <a:pt x="2183816" y="425598"/>
                </a:lnTo>
                <a:lnTo>
                  <a:pt x="2229209" y="409378"/>
                </a:lnTo>
                <a:lnTo>
                  <a:pt x="2269249" y="383925"/>
                </a:lnTo>
                <a:lnTo>
                  <a:pt x="2302641" y="350533"/>
                </a:lnTo>
                <a:lnTo>
                  <a:pt x="2328094" y="310493"/>
                </a:lnTo>
                <a:lnTo>
                  <a:pt x="2344314" y="265100"/>
                </a:lnTo>
                <a:lnTo>
                  <a:pt x="2350007" y="215646"/>
                </a:lnTo>
                <a:lnTo>
                  <a:pt x="2344314" y="166191"/>
                </a:lnTo>
                <a:lnTo>
                  <a:pt x="2328094" y="120798"/>
                </a:lnTo>
                <a:lnTo>
                  <a:pt x="2302641" y="80758"/>
                </a:lnTo>
                <a:lnTo>
                  <a:pt x="2269249" y="47366"/>
                </a:lnTo>
                <a:lnTo>
                  <a:pt x="2229209" y="21913"/>
                </a:lnTo>
                <a:lnTo>
                  <a:pt x="2183816" y="5693"/>
                </a:lnTo>
                <a:lnTo>
                  <a:pt x="2134362" y="0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13"/>
          <p:cNvSpPr txBox="1"/>
          <p:nvPr/>
        </p:nvSpPr>
        <p:spPr>
          <a:xfrm>
            <a:off x="4114800" y="4097473"/>
            <a:ext cx="193929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6830" algn="ctr">
              <a:lnSpc>
                <a:spcPct val="100000"/>
              </a:lnSpc>
              <a:spcBef>
                <a:spcPts val="105"/>
              </a:spcBef>
            </a:pPr>
            <a:r>
              <a:rPr lang="zh-TW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財經新聞導讀</a:t>
            </a:r>
            <a:endParaRPr sz="2000" b="1" dirty="0"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</p:txBody>
      </p:sp>
      <p:sp>
        <p:nvSpPr>
          <p:cNvPr id="61" name="object 16"/>
          <p:cNvSpPr/>
          <p:nvPr/>
        </p:nvSpPr>
        <p:spPr>
          <a:xfrm>
            <a:off x="6372200" y="4725600"/>
            <a:ext cx="620395" cy="501650"/>
          </a:xfrm>
          <a:custGeom>
            <a:avLst/>
            <a:gdLst/>
            <a:ahLst/>
            <a:cxnLst/>
            <a:rect l="l" t="t" r="r" b="b"/>
            <a:pathLst>
              <a:path w="620395" h="501650">
                <a:moveTo>
                  <a:pt x="369569" y="0"/>
                </a:moveTo>
                <a:lnTo>
                  <a:pt x="369569" y="125348"/>
                </a:lnTo>
                <a:lnTo>
                  <a:pt x="0" y="125348"/>
                </a:lnTo>
                <a:lnTo>
                  <a:pt x="0" y="376046"/>
                </a:lnTo>
                <a:lnTo>
                  <a:pt x="369569" y="376046"/>
                </a:lnTo>
                <a:lnTo>
                  <a:pt x="369569" y="501395"/>
                </a:lnTo>
                <a:lnTo>
                  <a:pt x="620267" y="250697"/>
                </a:lnTo>
                <a:lnTo>
                  <a:pt x="36956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37"/>
          <p:cNvSpPr/>
          <p:nvPr/>
        </p:nvSpPr>
        <p:spPr>
          <a:xfrm>
            <a:off x="7156391" y="5074844"/>
            <a:ext cx="1815846" cy="58445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38"/>
          <p:cNvSpPr/>
          <p:nvPr/>
        </p:nvSpPr>
        <p:spPr>
          <a:xfrm>
            <a:off x="7251260" y="4936171"/>
            <a:ext cx="1451609" cy="58750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39"/>
          <p:cNvSpPr/>
          <p:nvPr/>
        </p:nvSpPr>
        <p:spPr>
          <a:xfrm>
            <a:off x="7082895" y="5027981"/>
            <a:ext cx="1815464" cy="584200"/>
          </a:xfrm>
          <a:custGeom>
            <a:avLst/>
            <a:gdLst/>
            <a:ahLst/>
            <a:cxnLst/>
            <a:rect l="l" t="t" r="r" b="b"/>
            <a:pathLst>
              <a:path w="1815465" h="584200">
                <a:moveTo>
                  <a:pt x="1523237" y="0"/>
                </a:moveTo>
                <a:lnTo>
                  <a:pt x="291845" y="0"/>
                </a:lnTo>
                <a:lnTo>
                  <a:pt x="244511" y="3820"/>
                </a:lnTo>
                <a:lnTo>
                  <a:pt x="199607" y="14880"/>
                </a:lnTo>
                <a:lnTo>
                  <a:pt x="157734" y="32578"/>
                </a:lnTo>
                <a:lnTo>
                  <a:pt x="119493" y="56314"/>
                </a:lnTo>
                <a:lnTo>
                  <a:pt x="85486" y="85486"/>
                </a:lnTo>
                <a:lnTo>
                  <a:pt x="56314" y="119493"/>
                </a:lnTo>
                <a:lnTo>
                  <a:pt x="32578" y="157734"/>
                </a:lnTo>
                <a:lnTo>
                  <a:pt x="14880" y="199607"/>
                </a:lnTo>
                <a:lnTo>
                  <a:pt x="3820" y="244511"/>
                </a:lnTo>
                <a:lnTo>
                  <a:pt x="0" y="291845"/>
                </a:lnTo>
                <a:lnTo>
                  <a:pt x="3820" y="339180"/>
                </a:lnTo>
                <a:lnTo>
                  <a:pt x="14880" y="384084"/>
                </a:lnTo>
                <a:lnTo>
                  <a:pt x="32578" y="425957"/>
                </a:lnTo>
                <a:lnTo>
                  <a:pt x="56314" y="464198"/>
                </a:lnTo>
                <a:lnTo>
                  <a:pt x="85486" y="498205"/>
                </a:lnTo>
                <a:lnTo>
                  <a:pt x="119493" y="527377"/>
                </a:lnTo>
                <a:lnTo>
                  <a:pt x="157734" y="551113"/>
                </a:lnTo>
                <a:lnTo>
                  <a:pt x="199607" y="568811"/>
                </a:lnTo>
                <a:lnTo>
                  <a:pt x="244511" y="579871"/>
                </a:lnTo>
                <a:lnTo>
                  <a:pt x="291845" y="583691"/>
                </a:lnTo>
                <a:lnTo>
                  <a:pt x="1523237" y="583691"/>
                </a:lnTo>
                <a:lnTo>
                  <a:pt x="1570572" y="579871"/>
                </a:lnTo>
                <a:lnTo>
                  <a:pt x="1615476" y="568811"/>
                </a:lnTo>
                <a:lnTo>
                  <a:pt x="1657349" y="551113"/>
                </a:lnTo>
                <a:lnTo>
                  <a:pt x="1695590" y="527377"/>
                </a:lnTo>
                <a:lnTo>
                  <a:pt x="1729597" y="498205"/>
                </a:lnTo>
                <a:lnTo>
                  <a:pt x="1758769" y="464198"/>
                </a:lnTo>
                <a:lnTo>
                  <a:pt x="1782505" y="425957"/>
                </a:lnTo>
                <a:lnTo>
                  <a:pt x="1800203" y="384084"/>
                </a:lnTo>
                <a:lnTo>
                  <a:pt x="1811263" y="339180"/>
                </a:lnTo>
                <a:lnTo>
                  <a:pt x="1815083" y="291845"/>
                </a:lnTo>
                <a:lnTo>
                  <a:pt x="1811263" y="244511"/>
                </a:lnTo>
                <a:lnTo>
                  <a:pt x="1800203" y="199607"/>
                </a:lnTo>
                <a:lnTo>
                  <a:pt x="1782505" y="157734"/>
                </a:lnTo>
                <a:lnTo>
                  <a:pt x="1758769" y="119493"/>
                </a:lnTo>
                <a:lnTo>
                  <a:pt x="1729597" y="85486"/>
                </a:lnTo>
                <a:lnTo>
                  <a:pt x="1695590" y="56314"/>
                </a:lnTo>
                <a:lnTo>
                  <a:pt x="1657349" y="32578"/>
                </a:lnTo>
                <a:lnTo>
                  <a:pt x="1615476" y="14880"/>
                </a:lnTo>
                <a:lnTo>
                  <a:pt x="1570572" y="3820"/>
                </a:lnTo>
                <a:lnTo>
                  <a:pt x="1523237" y="0"/>
                </a:lnTo>
                <a:close/>
              </a:path>
            </a:pathLst>
          </a:custGeom>
          <a:solidFill>
            <a:srgbClr val="43FF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40"/>
          <p:cNvSpPr txBox="1"/>
          <p:nvPr/>
        </p:nvSpPr>
        <p:spPr>
          <a:xfrm>
            <a:off x="7332413" y="5082594"/>
            <a:ext cx="1141095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同</a:t>
            </a:r>
            <a:r>
              <a:rPr lang="zh-TW" altLang="en-US" sz="2200" b="1" spc="-5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校</a:t>
            </a:r>
            <a:r>
              <a:rPr sz="2200" b="1" spc="-5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跨</a:t>
            </a:r>
            <a:r>
              <a:rPr lang="zh-TW" altLang="en-US" sz="2200" b="1" spc="-5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群</a:t>
            </a:r>
            <a:endParaRPr sz="2200" dirty="0"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</p:txBody>
      </p:sp>
      <p:sp>
        <p:nvSpPr>
          <p:cNvPr id="66" name="object 41"/>
          <p:cNvSpPr/>
          <p:nvPr/>
        </p:nvSpPr>
        <p:spPr>
          <a:xfrm>
            <a:off x="7094948" y="4281234"/>
            <a:ext cx="1815846" cy="5829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43"/>
          <p:cNvSpPr/>
          <p:nvPr/>
        </p:nvSpPr>
        <p:spPr>
          <a:xfrm>
            <a:off x="7020272" y="4216091"/>
            <a:ext cx="1815464" cy="582295"/>
          </a:xfrm>
          <a:custGeom>
            <a:avLst/>
            <a:gdLst/>
            <a:ahLst/>
            <a:cxnLst/>
            <a:rect l="l" t="t" r="r" b="b"/>
            <a:pathLst>
              <a:path w="1815465" h="582295">
                <a:moveTo>
                  <a:pt x="1524000" y="0"/>
                </a:moveTo>
                <a:lnTo>
                  <a:pt x="291083" y="0"/>
                </a:lnTo>
                <a:lnTo>
                  <a:pt x="243863" y="3809"/>
                </a:lnTo>
                <a:lnTo>
                  <a:pt x="199070" y="14837"/>
                </a:lnTo>
                <a:lnTo>
                  <a:pt x="157304" y="32486"/>
                </a:lnTo>
                <a:lnTo>
                  <a:pt x="119164" y="56156"/>
                </a:lnTo>
                <a:lnTo>
                  <a:pt x="85248" y="85248"/>
                </a:lnTo>
                <a:lnTo>
                  <a:pt x="56156" y="119164"/>
                </a:lnTo>
                <a:lnTo>
                  <a:pt x="32486" y="157304"/>
                </a:lnTo>
                <a:lnTo>
                  <a:pt x="14837" y="199070"/>
                </a:lnTo>
                <a:lnTo>
                  <a:pt x="3809" y="243863"/>
                </a:lnTo>
                <a:lnTo>
                  <a:pt x="0" y="291084"/>
                </a:lnTo>
                <a:lnTo>
                  <a:pt x="3809" y="338304"/>
                </a:lnTo>
                <a:lnTo>
                  <a:pt x="14837" y="383097"/>
                </a:lnTo>
                <a:lnTo>
                  <a:pt x="32486" y="424863"/>
                </a:lnTo>
                <a:lnTo>
                  <a:pt x="56156" y="463003"/>
                </a:lnTo>
                <a:lnTo>
                  <a:pt x="85248" y="496919"/>
                </a:lnTo>
                <a:lnTo>
                  <a:pt x="119164" y="526011"/>
                </a:lnTo>
                <a:lnTo>
                  <a:pt x="157304" y="549681"/>
                </a:lnTo>
                <a:lnTo>
                  <a:pt x="199070" y="567330"/>
                </a:lnTo>
                <a:lnTo>
                  <a:pt x="243863" y="578358"/>
                </a:lnTo>
                <a:lnTo>
                  <a:pt x="291083" y="582168"/>
                </a:lnTo>
                <a:lnTo>
                  <a:pt x="1524000" y="582168"/>
                </a:lnTo>
                <a:lnTo>
                  <a:pt x="1571220" y="578358"/>
                </a:lnTo>
                <a:lnTo>
                  <a:pt x="1616013" y="567330"/>
                </a:lnTo>
                <a:lnTo>
                  <a:pt x="1657779" y="549681"/>
                </a:lnTo>
                <a:lnTo>
                  <a:pt x="1695919" y="526011"/>
                </a:lnTo>
                <a:lnTo>
                  <a:pt x="1729835" y="496919"/>
                </a:lnTo>
                <a:lnTo>
                  <a:pt x="1758927" y="463003"/>
                </a:lnTo>
                <a:lnTo>
                  <a:pt x="1782597" y="424863"/>
                </a:lnTo>
                <a:lnTo>
                  <a:pt x="1800246" y="383097"/>
                </a:lnTo>
                <a:lnTo>
                  <a:pt x="1811274" y="338304"/>
                </a:lnTo>
                <a:lnTo>
                  <a:pt x="1815083" y="291084"/>
                </a:lnTo>
                <a:lnTo>
                  <a:pt x="1811274" y="243863"/>
                </a:lnTo>
                <a:lnTo>
                  <a:pt x="1800246" y="199070"/>
                </a:lnTo>
                <a:lnTo>
                  <a:pt x="1782597" y="157304"/>
                </a:lnTo>
                <a:lnTo>
                  <a:pt x="1758927" y="119164"/>
                </a:lnTo>
                <a:lnTo>
                  <a:pt x="1729835" y="85248"/>
                </a:lnTo>
                <a:lnTo>
                  <a:pt x="1695919" y="56156"/>
                </a:lnTo>
                <a:lnTo>
                  <a:pt x="1657779" y="32486"/>
                </a:lnTo>
                <a:lnTo>
                  <a:pt x="1616013" y="14837"/>
                </a:lnTo>
                <a:lnTo>
                  <a:pt x="1571220" y="3809"/>
                </a:lnTo>
                <a:lnTo>
                  <a:pt x="1524000" y="0"/>
                </a:lnTo>
                <a:close/>
              </a:path>
            </a:pathLst>
          </a:custGeom>
          <a:solidFill>
            <a:srgbClr val="E35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44"/>
          <p:cNvSpPr txBox="1"/>
          <p:nvPr/>
        </p:nvSpPr>
        <p:spPr>
          <a:xfrm>
            <a:off x="7497411" y="4320485"/>
            <a:ext cx="863600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TW" altLang="en-US" sz="2200" b="1" spc="-5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三</a:t>
            </a:r>
            <a:r>
              <a:rPr sz="2200" b="1" spc="-5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選一</a:t>
            </a:r>
            <a:endParaRPr sz="2200" dirty="0"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</p:txBody>
      </p:sp>
      <p:sp>
        <p:nvSpPr>
          <p:cNvPr id="69" name="object 13"/>
          <p:cNvSpPr txBox="1"/>
          <p:nvPr/>
        </p:nvSpPr>
        <p:spPr>
          <a:xfrm>
            <a:off x="4211960" y="4906008"/>
            <a:ext cx="1716786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6830" algn="ctr">
              <a:lnSpc>
                <a:spcPct val="100000"/>
              </a:lnSpc>
              <a:spcBef>
                <a:spcPts val="105"/>
              </a:spcBef>
            </a:pPr>
            <a:r>
              <a:rPr lang="zh-TW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實用英文表達</a:t>
            </a:r>
            <a:endParaRPr sz="2000" b="1" dirty="0"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</p:txBody>
      </p:sp>
      <p:cxnSp>
        <p:nvCxnSpPr>
          <p:cNvPr id="70" name="直線接點 69"/>
          <p:cNvCxnSpPr/>
          <p:nvPr/>
        </p:nvCxnSpPr>
        <p:spPr>
          <a:xfrm flipV="1">
            <a:off x="2438400" y="4500553"/>
            <a:ext cx="1489328" cy="32023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" name="直線接點 70"/>
          <p:cNvCxnSpPr/>
          <p:nvPr/>
        </p:nvCxnSpPr>
        <p:spPr>
          <a:xfrm>
            <a:off x="2438400" y="4820784"/>
            <a:ext cx="1495044" cy="12344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2" name="直線接點 71"/>
          <p:cNvCxnSpPr/>
          <p:nvPr/>
        </p:nvCxnSpPr>
        <p:spPr>
          <a:xfrm>
            <a:off x="2438400" y="4836931"/>
            <a:ext cx="1468404" cy="67835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3" name="object 10"/>
          <p:cNvSpPr/>
          <p:nvPr/>
        </p:nvSpPr>
        <p:spPr>
          <a:xfrm>
            <a:off x="3998603" y="5497369"/>
            <a:ext cx="2350770" cy="43205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11"/>
          <p:cNvSpPr/>
          <p:nvPr/>
        </p:nvSpPr>
        <p:spPr>
          <a:xfrm>
            <a:off x="4259208" y="5485189"/>
            <a:ext cx="1832610" cy="5341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12"/>
          <p:cNvSpPr/>
          <p:nvPr/>
        </p:nvSpPr>
        <p:spPr>
          <a:xfrm>
            <a:off x="3923928" y="5422692"/>
            <a:ext cx="2350135" cy="431800"/>
          </a:xfrm>
          <a:custGeom>
            <a:avLst/>
            <a:gdLst/>
            <a:ahLst/>
            <a:cxnLst/>
            <a:rect l="l" t="t" r="r" b="b"/>
            <a:pathLst>
              <a:path w="2350135" h="431800">
                <a:moveTo>
                  <a:pt x="2134362" y="0"/>
                </a:moveTo>
                <a:lnTo>
                  <a:pt x="215645" y="0"/>
                </a:lnTo>
                <a:lnTo>
                  <a:pt x="166191" y="5693"/>
                </a:lnTo>
                <a:lnTo>
                  <a:pt x="120798" y="21913"/>
                </a:lnTo>
                <a:lnTo>
                  <a:pt x="80758" y="47366"/>
                </a:lnTo>
                <a:lnTo>
                  <a:pt x="47366" y="80758"/>
                </a:lnTo>
                <a:lnTo>
                  <a:pt x="21913" y="120798"/>
                </a:lnTo>
                <a:lnTo>
                  <a:pt x="5693" y="166191"/>
                </a:lnTo>
                <a:lnTo>
                  <a:pt x="0" y="215646"/>
                </a:lnTo>
                <a:lnTo>
                  <a:pt x="5693" y="265100"/>
                </a:lnTo>
                <a:lnTo>
                  <a:pt x="21913" y="310493"/>
                </a:lnTo>
                <a:lnTo>
                  <a:pt x="47366" y="350533"/>
                </a:lnTo>
                <a:lnTo>
                  <a:pt x="80758" y="383925"/>
                </a:lnTo>
                <a:lnTo>
                  <a:pt x="120798" y="409378"/>
                </a:lnTo>
                <a:lnTo>
                  <a:pt x="166191" y="425598"/>
                </a:lnTo>
                <a:lnTo>
                  <a:pt x="215645" y="431292"/>
                </a:lnTo>
                <a:lnTo>
                  <a:pt x="2134362" y="431292"/>
                </a:lnTo>
                <a:lnTo>
                  <a:pt x="2183816" y="425598"/>
                </a:lnTo>
                <a:lnTo>
                  <a:pt x="2229209" y="409378"/>
                </a:lnTo>
                <a:lnTo>
                  <a:pt x="2269249" y="383925"/>
                </a:lnTo>
                <a:lnTo>
                  <a:pt x="2302641" y="350533"/>
                </a:lnTo>
                <a:lnTo>
                  <a:pt x="2328094" y="310493"/>
                </a:lnTo>
                <a:lnTo>
                  <a:pt x="2344314" y="265100"/>
                </a:lnTo>
                <a:lnTo>
                  <a:pt x="2350007" y="215646"/>
                </a:lnTo>
                <a:lnTo>
                  <a:pt x="2344314" y="166191"/>
                </a:lnTo>
                <a:lnTo>
                  <a:pt x="2328094" y="120798"/>
                </a:lnTo>
                <a:lnTo>
                  <a:pt x="2302641" y="80758"/>
                </a:lnTo>
                <a:lnTo>
                  <a:pt x="2269249" y="47366"/>
                </a:lnTo>
                <a:lnTo>
                  <a:pt x="2229209" y="21913"/>
                </a:lnTo>
                <a:lnTo>
                  <a:pt x="2183816" y="5693"/>
                </a:lnTo>
                <a:lnTo>
                  <a:pt x="2134362" y="0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13"/>
          <p:cNvSpPr txBox="1"/>
          <p:nvPr/>
        </p:nvSpPr>
        <p:spPr>
          <a:xfrm>
            <a:off x="4221480" y="5469937"/>
            <a:ext cx="1870338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6830" algn="ctr">
              <a:lnSpc>
                <a:spcPct val="100000"/>
              </a:lnSpc>
              <a:spcBef>
                <a:spcPts val="105"/>
              </a:spcBef>
            </a:pPr>
            <a:r>
              <a:rPr lang="zh-TW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投資理財輕鬆學</a:t>
            </a:r>
            <a:endParaRPr sz="2000" b="1" dirty="0"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158913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Cameron\AppData\Local\Microsoft\Windows\INetCache\IE\006OBT08\orange-background-1377808315yfg[1].jpg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Cameron\AppData\Local\Microsoft\Windows\INetCache\IE\006OBT08\orange-background-1377808315yfg[1].jpg"/>
          <p:cNvPicPr>
            <a:picLocks noChangeArrowheads="1"/>
          </p:cNvPicPr>
          <p:nvPr/>
        </p:nvPicPr>
        <p:blipFill>
          <a:blip r:embed="rId4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"/>
            <a:ext cx="85320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899592" y="116632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課程規劃</a:t>
            </a:r>
            <a:endPara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彈性學習</a:t>
            </a:r>
            <a:endParaRPr lang="en-US" altLang="zh-TW" sz="28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4408932" y="1610867"/>
            <a:ext cx="2371725" cy="2249170"/>
          </a:xfrm>
          <a:custGeom>
            <a:avLst/>
            <a:gdLst/>
            <a:ahLst/>
            <a:cxnLst/>
            <a:rect l="l" t="t" r="r" b="b"/>
            <a:pathLst>
              <a:path w="2371725" h="2249170">
                <a:moveTo>
                  <a:pt x="0" y="0"/>
                </a:moveTo>
                <a:lnTo>
                  <a:pt x="0" y="2248662"/>
                </a:lnTo>
                <a:lnTo>
                  <a:pt x="2371343" y="2248662"/>
                </a:lnTo>
                <a:lnTo>
                  <a:pt x="2370835" y="2201614"/>
                </a:lnTo>
                <a:lnTo>
                  <a:pt x="2369315" y="2154802"/>
                </a:lnTo>
                <a:lnTo>
                  <a:pt x="2366795" y="2108235"/>
                </a:lnTo>
                <a:lnTo>
                  <a:pt x="2363283" y="2061923"/>
                </a:lnTo>
                <a:lnTo>
                  <a:pt x="2358791" y="2015874"/>
                </a:lnTo>
                <a:lnTo>
                  <a:pt x="2353327" y="1970098"/>
                </a:lnTo>
                <a:lnTo>
                  <a:pt x="2346902" y="1924604"/>
                </a:lnTo>
                <a:lnTo>
                  <a:pt x="2339526" y="1879402"/>
                </a:lnTo>
                <a:lnTo>
                  <a:pt x="2331208" y="1834502"/>
                </a:lnTo>
                <a:lnTo>
                  <a:pt x="2321958" y="1789912"/>
                </a:lnTo>
                <a:lnTo>
                  <a:pt x="2311787" y="1745643"/>
                </a:lnTo>
                <a:lnTo>
                  <a:pt x="2300704" y="1701702"/>
                </a:lnTo>
                <a:lnTo>
                  <a:pt x="2288719" y="1658101"/>
                </a:lnTo>
                <a:lnTo>
                  <a:pt x="2275842" y="1614847"/>
                </a:lnTo>
                <a:lnTo>
                  <a:pt x="2262083" y="1571951"/>
                </a:lnTo>
                <a:lnTo>
                  <a:pt x="2247452" y="1529422"/>
                </a:lnTo>
                <a:lnTo>
                  <a:pt x="2231959" y="1487270"/>
                </a:lnTo>
                <a:lnTo>
                  <a:pt x="2215613" y="1445503"/>
                </a:lnTo>
                <a:lnTo>
                  <a:pt x="2198425" y="1404131"/>
                </a:lnTo>
                <a:lnTo>
                  <a:pt x="2180404" y="1363164"/>
                </a:lnTo>
                <a:lnTo>
                  <a:pt x="2161561" y="1322611"/>
                </a:lnTo>
                <a:lnTo>
                  <a:pt x="2141905" y="1282481"/>
                </a:lnTo>
                <a:lnTo>
                  <a:pt x="2121446" y="1242784"/>
                </a:lnTo>
                <a:lnTo>
                  <a:pt x="2100194" y="1203528"/>
                </a:lnTo>
                <a:lnTo>
                  <a:pt x="2078159" y="1164725"/>
                </a:lnTo>
                <a:lnTo>
                  <a:pt x="2055351" y="1126382"/>
                </a:lnTo>
                <a:lnTo>
                  <a:pt x="2031780" y="1088509"/>
                </a:lnTo>
                <a:lnTo>
                  <a:pt x="2007455" y="1051116"/>
                </a:lnTo>
                <a:lnTo>
                  <a:pt x="1982387" y="1014212"/>
                </a:lnTo>
                <a:lnTo>
                  <a:pt x="1956586" y="977806"/>
                </a:lnTo>
                <a:lnTo>
                  <a:pt x="1930060" y="941908"/>
                </a:lnTo>
                <a:lnTo>
                  <a:pt x="1902822" y="906528"/>
                </a:lnTo>
                <a:lnTo>
                  <a:pt x="1874879" y="871674"/>
                </a:lnTo>
                <a:lnTo>
                  <a:pt x="1846242" y="837356"/>
                </a:lnTo>
                <a:lnTo>
                  <a:pt x="1816922" y="803583"/>
                </a:lnTo>
                <a:lnTo>
                  <a:pt x="1786927" y="770365"/>
                </a:lnTo>
                <a:lnTo>
                  <a:pt x="1756268" y="737711"/>
                </a:lnTo>
                <a:lnTo>
                  <a:pt x="1724955" y="705630"/>
                </a:lnTo>
                <a:lnTo>
                  <a:pt x="1692998" y="674133"/>
                </a:lnTo>
                <a:lnTo>
                  <a:pt x="1660406" y="643228"/>
                </a:lnTo>
                <a:lnTo>
                  <a:pt x="1627189" y="612924"/>
                </a:lnTo>
                <a:lnTo>
                  <a:pt x="1593358" y="583232"/>
                </a:lnTo>
                <a:lnTo>
                  <a:pt x="1558922" y="554160"/>
                </a:lnTo>
                <a:lnTo>
                  <a:pt x="1523891" y="525717"/>
                </a:lnTo>
                <a:lnTo>
                  <a:pt x="1488275" y="497915"/>
                </a:lnTo>
                <a:lnTo>
                  <a:pt x="1452085" y="470760"/>
                </a:lnTo>
                <a:lnTo>
                  <a:pt x="1415329" y="444264"/>
                </a:lnTo>
                <a:lnTo>
                  <a:pt x="1378017" y="418435"/>
                </a:lnTo>
                <a:lnTo>
                  <a:pt x="1340161" y="393283"/>
                </a:lnTo>
                <a:lnTo>
                  <a:pt x="1301769" y="368817"/>
                </a:lnTo>
                <a:lnTo>
                  <a:pt x="1262851" y="345047"/>
                </a:lnTo>
                <a:lnTo>
                  <a:pt x="1223418" y="321981"/>
                </a:lnTo>
                <a:lnTo>
                  <a:pt x="1183479" y="299630"/>
                </a:lnTo>
                <a:lnTo>
                  <a:pt x="1143044" y="278003"/>
                </a:lnTo>
                <a:lnTo>
                  <a:pt x="1102123" y="257109"/>
                </a:lnTo>
                <a:lnTo>
                  <a:pt x="1060727" y="236957"/>
                </a:lnTo>
                <a:lnTo>
                  <a:pt x="1018864" y="217558"/>
                </a:lnTo>
                <a:lnTo>
                  <a:pt x="976545" y="198919"/>
                </a:lnTo>
                <a:lnTo>
                  <a:pt x="933780" y="181052"/>
                </a:lnTo>
                <a:lnTo>
                  <a:pt x="890578" y="163964"/>
                </a:lnTo>
                <a:lnTo>
                  <a:pt x="846950" y="147666"/>
                </a:lnTo>
                <a:lnTo>
                  <a:pt x="802905" y="132166"/>
                </a:lnTo>
                <a:lnTo>
                  <a:pt x="758453" y="117475"/>
                </a:lnTo>
                <a:lnTo>
                  <a:pt x="713605" y="103602"/>
                </a:lnTo>
                <a:lnTo>
                  <a:pt x="668370" y="90555"/>
                </a:lnTo>
                <a:lnTo>
                  <a:pt x="622757" y="78345"/>
                </a:lnTo>
                <a:lnTo>
                  <a:pt x="576778" y="66981"/>
                </a:lnTo>
                <a:lnTo>
                  <a:pt x="530442" y="56472"/>
                </a:lnTo>
                <a:lnTo>
                  <a:pt x="483758" y="46827"/>
                </a:lnTo>
                <a:lnTo>
                  <a:pt x="436737" y="38057"/>
                </a:lnTo>
                <a:lnTo>
                  <a:pt x="389388" y="30170"/>
                </a:lnTo>
                <a:lnTo>
                  <a:pt x="341722" y="23175"/>
                </a:lnTo>
                <a:lnTo>
                  <a:pt x="293748" y="17083"/>
                </a:lnTo>
                <a:lnTo>
                  <a:pt x="245477" y="11902"/>
                </a:lnTo>
                <a:lnTo>
                  <a:pt x="196917" y="7642"/>
                </a:lnTo>
                <a:lnTo>
                  <a:pt x="148080" y="4313"/>
                </a:lnTo>
                <a:lnTo>
                  <a:pt x="98975" y="1923"/>
                </a:lnTo>
                <a:lnTo>
                  <a:pt x="49611" y="482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 txBox="1"/>
          <p:nvPr/>
        </p:nvSpPr>
        <p:spPr>
          <a:xfrm>
            <a:off x="4615941" y="2875533"/>
            <a:ext cx="144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選手培訓</a:t>
            </a:r>
            <a:endParaRPr sz="2800">
              <a:latin typeface="Microsoft JhengHei"/>
              <a:cs typeface="Microsoft JhengHei"/>
            </a:endParaRPr>
          </a:p>
        </p:txBody>
      </p:sp>
      <p:sp>
        <p:nvSpPr>
          <p:cNvPr id="8" name="object 5"/>
          <p:cNvSpPr/>
          <p:nvPr/>
        </p:nvSpPr>
        <p:spPr>
          <a:xfrm>
            <a:off x="4423409" y="3856482"/>
            <a:ext cx="2345055" cy="2190750"/>
          </a:xfrm>
          <a:custGeom>
            <a:avLst/>
            <a:gdLst/>
            <a:ahLst/>
            <a:cxnLst/>
            <a:rect l="l" t="t" r="r" b="b"/>
            <a:pathLst>
              <a:path w="2345054" h="2190750">
                <a:moveTo>
                  <a:pt x="2344673" y="0"/>
                </a:moveTo>
                <a:lnTo>
                  <a:pt x="0" y="0"/>
                </a:lnTo>
                <a:lnTo>
                  <a:pt x="0" y="2190750"/>
                </a:lnTo>
                <a:lnTo>
                  <a:pt x="49680" y="2190267"/>
                </a:lnTo>
                <a:lnTo>
                  <a:pt x="99110" y="2188828"/>
                </a:lnTo>
                <a:lnTo>
                  <a:pt x="148277" y="2186440"/>
                </a:lnTo>
                <a:lnTo>
                  <a:pt x="197171" y="2183113"/>
                </a:lnTo>
                <a:lnTo>
                  <a:pt x="245784" y="2178857"/>
                </a:lnTo>
                <a:lnTo>
                  <a:pt x="294103" y="2173681"/>
                </a:lnTo>
                <a:lnTo>
                  <a:pt x="342120" y="2167594"/>
                </a:lnTo>
                <a:lnTo>
                  <a:pt x="389824" y="2160608"/>
                </a:lnTo>
                <a:lnTo>
                  <a:pt x="437205" y="2152729"/>
                </a:lnTo>
                <a:lnTo>
                  <a:pt x="484253" y="2143970"/>
                </a:lnTo>
                <a:lnTo>
                  <a:pt x="530957" y="2134337"/>
                </a:lnTo>
                <a:lnTo>
                  <a:pt x="577308" y="2123843"/>
                </a:lnTo>
                <a:lnTo>
                  <a:pt x="623294" y="2112495"/>
                </a:lnTo>
                <a:lnTo>
                  <a:pt x="668907" y="2100303"/>
                </a:lnTo>
                <a:lnTo>
                  <a:pt x="714136" y="2087277"/>
                </a:lnTo>
                <a:lnTo>
                  <a:pt x="758970" y="2073426"/>
                </a:lnTo>
                <a:lnTo>
                  <a:pt x="803400" y="2058760"/>
                </a:lnTo>
                <a:lnTo>
                  <a:pt x="847415" y="2043288"/>
                </a:lnTo>
                <a:lnTo>
                  <a:pt x="891005" y="2027021"/>
                </a:lnTo>
                <a:lnTo>
                  <a:pt x="934160" y="2009966"/>
                </a:lnTo>
                <a:lnTo>
                  <a:pt x="976870" y="1992134"/>
                </a:lnTo>
                <a:lnTo>
                  <a:pt x="1019124" y="1973535"/>
                </a:lnTo>
                <a:lnTo>
                  <a:pt x="1060913" y="1954177"/>
                </a:lnTo>
                <a:lnTo>
                  <a:pt x="1102227" y="1934071"/>
                </a:lnTo>
                <a:lnTo>
                  <a:pt x="1143054" y="1913226"/>
                </a:lnTo>
                <a:lnTo>
                  <a:pt x="1183385" y="1891650"/>
                </a:lnTo>
                <a:lnTo>
                  <a:pt x="1223211" y="1869355"/>
                </a:lnTo>
                <a:lnTo>
                  <a:pt x="1262519" y="1846349"/>
                </a:lnTo>
                <a:lnTo>
                  <a:pt x="1301301" y="1822642"/>
                </a:lnTo>
                <a:lnTo>
                  <a:pt x="1339547" y="1798243"/>
                </a:lnTo>
                <a:lnTo>
                  <a:pt x="1377245" y="1773162"/>
                </a:lnTo>
                <a:lnTo>
                  <a:pt x="1414386" y="1747409"/>
                </a:lnTo>
                <a:lnTo>
                  <a:pt x="1450960" y="1720992"/>
                </a:lnTo>
                <a:lnTo>
                  <a:pt x="1486957" y="1693922"/>
                </a:lnTo>
                <a:lnTo>
                  <a:pt x="1522365" y="1666207"/>
                </a:lnTo>
                <a:lnTo>
                  <a:pt x="1557177" y="1637858"/>
                </a:lnTo>
                <a:lnTo>
                  <a:pt x="1591380" y="1608884"/>
                </a:lnTo>
                <a:lnTo>
                  <a:pt x="1624964" y="1579294"/>
                </a:lnTo>
                <a:lnTo>
                  <a:pt x="1657921" y="1549098"/>
                </a:lnTo>
                <a:lnTo>
                  <a:pt x="1690239" y="1518305"/>
                </a:lnTo>
                <a:lnTo>
                  <a:pt x="1721908" y="1486926"/>
                </a:lnTo>
                <a:lnTo>
                  <a:pt x="1752919" y="1454968"/>
                </a:lnTo>
                <a:lnTo>
                  <a:pt x="1783260" y="1422443"/>
                </a:lnTo>
                <a:lnTo>
                  <a:pt x="1812923" y="1389359"/>
                </a:lnTo>
                <a:lnTo>
                  <a:pt x="1841896" y="1355726"/>
                </a:lnTo>
                <a:lnTo>
                  <a:pt x="1870169" y="1321553"/>
                </a:lnTo>
                <a:lnTo>
                  <a:pt x="1897733" y="1286850"/>
                </a:lnTo>
                <a:lnTo>
                  <a:pt x="1924576" y="1251627"/>
                </a:lnTo>
                <a:lnTo>
                  <a:pt x="1950690" y="1215893"/>
                </a:lnTo>
                <a:lnTo>
                  <a:pt x="1976063" y="1179657"/>
                </a:lnTo>
                <a:lnTo>
                  <a:pt x="2000686" y="1142929"/>
                </a:lnTo>
                <a:lnTo>
                  <a:pt x="2024549" y="1105718"/>
                </a:lnTo>
                <a:lnTo>
                  <a:pt x="2047640" y="1068034"/>
                </a:lnTo>
                <a:lnTo>
                  <a:pt x="2069951" y="1029887"/>
                </a:lnTo>
                <a:lnTo>
                  <a:pt x="2091471" y="991286"/>
                </a:lnTo>
                <a:lnTo>
                  <a:pt x="2112189" y="952240"/>
                </a:lnTo>
                <a:lnTo>
                  <a:pt x="2132096" y="912759"/>
                </a:lnTo>
                <a:lnTo>
                  <a:pt x="2151181" y="872853"/>
                </a:lnTo>
                <a:lnTo>
                  <a:pt x="2169434" y="832530"/>
                </a:lnTo>
                <a:lnTo>
                  <a:pt x="2186846" y="791801"/>
                </a:lnTo>
                <a:lnTo>
                  <a:pt x="2203405" y="750675"/>
                </a:lnTo>
                <a:lnTo>
                  <a:pt x="2219102" y="709162"/>
                </a:lnTo>
                <a:lnTo>
                  <a:pt x="2233926" y="667271"/>
                </a:lnTo>
                <a:lnTo>
                  <a:pt x="2247868" y="625011"/>
                </a:lnTo>
                <a:lnTo>
                  <a:pt x="2260917" y="582392"/>
                </a:lnTo>
                <a:lnTo>
                  <a:pt x="2273063" y="539423"/>
                </a:lnTo>
                <a:lnTo>
                  <a:pt x="2284295" y="496115"/>
                </a:lnTo>
                <a:lnTo>
                  <a:pt x="2294605" y="452476"/>
                </a:lnTo>
                <a:lnTo>
                  <a:pt x="2303980" y="408516"/>
                </a:lnTo>
                <a:lnTo>
                  <a:pt x="2312412" y="364244"/>
                </a:lnTo>
                <a:lnTo>
                  <a:pt x="2319891" y="319671"/>
                </a:lnTo>
                <a:lnTo>
                  <a:pt x="2326405" y="274805"/>
                </a:lnTo>
                <a:lnTo>
                  <a:pt x="2331944" y="229656"/>
                </a:lnTo>
                <a:lnTo>
                  <a:pt x="2336500" y="184233"/>
                </a:lnTo>
                <a:lnTo>
                  <a:pt x="2340060" y="138547"/>
                </a:lnTo>
                <a:lnTo>
                  <a:pt x="2342616" y="92606"/>
                </a:lnTo>
                <a:lnTo>
                  <a:pt x="2344158" y="46421"/>
                </a:lnTo>
                <a:lnTo>
                  <a:pt x="23446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/>
          <p:cNvSpPr/>
          <p:nvPr/>
        </p:nvSpPr>
        <p:spPr>
          <a:xfrm>
            <a:off x="4423409" y="3856482"/>
            <a:ext cx="2345055" cy="2190750"/>
          </a:xfrm>
          <a:custGeom>
            <a:avLst/>
            <a:gdLst/>
            <a:ahLst/>
            <a:cxnLst/>
            <a:rect l="l" t="t" r="r" b="b"/>
            <a:pathLst>
              <a:path w="2345054" h="2190750">
                <a:moveTo>
                  <a:pt x="2344673" y="0"/>
                </a:moveTo>
                <a:lnTo>
                  <a:pt x="2344158" y="46421"/>
                </a:lnTo>
                <a:lnTo>
                  <a:pt x="2342616" y="92606"/>
                </a:lnTo>
                <a:lnTo>
                  <a:pt x="2340060" y="138547"/>
                </a:lnTo>
                <a:lnTo>
                  <a:pt x="2336500" y="184233"/>
                </a:lnTo>
                <a:lnTo>
                  <a:pt x="2331944" y="229656"/>
                </a:lnTo>
                <a:lnTo>
                  <a:pt x="2326405" y="274805"/>
                </a:lnTo>
                <a:lnTo>
                  <a:pt x="2319891" y="319671"/>
                </a:lnTo>
                <a:lnTo>
                  <a:pt x="2312412" y="364244"/>
                </a:lnTo>
                <a:lnTo>
                  <a:pt x="2303980" y="408516"/>
                </a:lnTo>
                <a:lnTo>
                  <a:pt x="2294605" y="452476"/>
                </a:lnTo>
                <a:lnTo>
                  <a:pt x="2284295" y="496115"/>
                </a:lnTo>
                <a:lnTo>
                  <a:pt x="2273063" y="539423"/>
                </a:lnTo>
                <a:lnTo>
                  <a:pt x="2260917" y="582392"/>
                </a:lnTo>
                <a:lnTo>
                  <a:pt x="2247868" y="625011"/>
                </a:lnTo>
                <a:lnTo>
                  <a:pt x="2233926" y="667271"/>
                </a:lnTo>
                <a:lnTo>
                  <a:pt x="2219102" y="709162"/>
                </a:lnTo>
                <a:lnTo>
                  <a:pt x="2203405" y="750675"/>
                </a:lnTo>
                <a:lnTo>
                  <a:pt x="2186846" y="791801"/>
                </a:lnTo>
                <a:lnTo>
                  <a:pt x="2169434" y="832530"/>
                </a:lnTo>
                <a:lnTo>
                  <a:pt x="2151181" y="872853"/>
                </a:lnTo>
                <a:lnTo>
                  <a:pt x="2132096" y="912759"/>
                </a:lnTo>
                <a:lnTo>
                  <a:pt x="2112189" y="952240"/>
                </a:lnTo>
                <a:lnTo>
                  <a:pt x="2091471" y="991286"/>
                </a:lnTo>
                <a:lnTo>
                  <a:pt x="2069951" y="1029887"/>
                </a:lnTo>
                <a:lnTo>
                  <a:pt x="2047640" y="1068034"/>
                </a:lnTo>
                <a:lnTo>
                  <a:pt x="2024549" y="1105718"/>
                </a:lnTo>
                <a:lnTo>
                  <a:pt x="2000686" y="1142929"/>
                </a:lnTo>
                <a:lnTo>
                  <a:pt x="1976063" y="1179657"/>
                </a:lnTo>
                <a:lnTo>
                  <a:pt x="1950690" y="1215893"/>
                </a:lnTo>
                <a:lnTo>
                  <a:pt x="1924576" y="1251627"/>
                </a:lnTo>
                <a:lnTo>
                  <a:pt x="1897733" y="1286850"/>
                </a:lnTo>
                <a:lnTo>
                  <a:pt x="1870169" y="1321553"/>
                </a:lnTo>
                <a:lnTo>
                  <a:pt x="1841896" y="1355726"/>
                </a:lnTo>
                <a:lnTo>
                  <a:pt x="1812923" y="1389359"/>
                </a:lnTo>
                <a:lnTo>
                  <a:pt x="1783260" y="1422443"/>
                </a:lnTo>
                <a:lnTo>
                  <a:pt x="1752919" y="1454968"/>
                </a:lnTo>
                <a:lnTo>
                  <a:pt x="1721908" y="1486926"/>
                </a:lnTo>
                <a:lnTo>
                  <a:pt x="1690239" y="1518305"/>
                </a:lnTo>
                <a:lnTo>
                  <a:pt x="1657921" y="1549098"/>
                </a:lnTo>
                <a:lnTo>
                  <a:pt x="1624964" y="1579294"/>
                </a:lnTo>
                <a:lnTo>
                  <a:pt x="1591380" y="1608884"/>
                </a:lnTo>
                <a:lnTo>
                  <a:pt x="1557177" y="1637858"/>
                </a:lnTo>
                <a:lnTo>
                  <a:pt x="1522365" y="1666207"/>
                </a:lnTo>
                <a:lnTo>
                  <a:pt x="1486957" y="1693922"/>
                </a:lnTo>
                <a:lnTo>
                  <a:pt x="1450960" y="1720992"/>
                </a:lnTo>
                <a:lnTo>
                  <a:pt x="1414386" y="1747409"/>
                </a:lnTo>
                <a:lnTo>
                  <a:pt x="1377245" y="1773162"/>
                </a:lnTo>
                <a:lnTo>
                  <a:pt x="1339547" y="1798243"/>
                </a:lnTo>
                <a:lnTo>
                  <a:pt x="1301301" y="1822642"/>
                </a:lnTo>
                <a:lnTo>
                  <a:pt x="1262519" y="1846349"/>
                </a:lnTo>
                <a:lnTo>
                  <a:pt x="1223211" y="1869355"/>
                </a:lnTo>
                <a:lnTo>
                  <a:pt x="1183385" y="1891650"/>
                </a:lnTo>
                <a:lnTo>
                  <a:pt x="1143054" y="1913226"/>
                </a:lnTo>
                <a:lnTo>
                  <a:pt x="1102227" y="1934071"/>
                </a:lnTo>
                <a:lnTo>
                  <a:pt x="1060913" y="1954177"/>
                </a:lnTo>
                <a:lnTo>
                  <a:pt x="1019124" y="1973535"/>
                </a:lnTo>
                <a:lnTo>
                  <a:pt x="976870" y="1992134"/>
                </a:lnTo>
                <a:lnTo>
                  <a:pt x="934160" y="2009966"/>
                </a:lnTo>
                <a:lnTo>
                  <a:pt x="891005" y="2027021"/>
                </a:lnTo>
                <a:lnTo>
                  <a:pt x="847415" y="2043288"/>
                </a:lnTo>
                <a:lnTo>
                  <a:pt x="803400" y="2058760"/>
                </a:lnTo>
                <a:lnTo>
                  <a:pt x="758970" y="2073426"/>
                </a:lnTo>
                <a:lnTo>
                  <a:pt x="714136" y="2087277"/>
                </a:lnTo>
                <a:lnTo>
                  <a:pt x="668907" y="2100303"/>
                </a:lnTo>
                <a:lnTo>
                  <a:pt x="623294" y="2112495"/>
                </a:lnTo>
                <a:lnTo>
                  <a:pt x="577308" y="2123843"/>
                </a:lnTo>
                <a:lnTo>
                  <a:pt x="530957" y="2134337"/>
                </a:lnTo>
                <a:lnTo>
                  <a:pt x="484253" y="2143970"/>
                </a:lnTo>
                <a:lnTo>
                  <a:pt x="437205" y="2152729"/>
                </a:lnTo>
                <a:lnTo>
                  <a:pt x="389824" y="2160608"/>
                </a:lnTo>
                <a:lnTo>
                  <a:pt x="342120" y="2167594"/>
                </a:lnTo>
                <a:lnTo>
                  <a:pt x="294103" y="2173681"/>
                </a:lnTo>
                <a:lnTo>
                  <a:pt x="245784" y="2178857"/>
                </a:lnTo>
                <a:lnTo>
                  <a:pt x="197171" y="2183113"/>
                </a:lnTo>
                <a:lnTo>
                  <a:pt x="148277" y="2186440"/>
                </a:lnTo>
                <a:lnTo>
                  <a:pt x="99110" y="2188828"/>
                </a:lnTo>
                <a:lnTo>
                  <a:pt x="49680" y="2190267"/>
                </a:lnTo>
                <a:lnTo>
                  <a:pt x="0" y="2190750"/>
                </a:lnTo>
                <a:lnTo>
                  <a:pt x="0" y="0"/>
                </a:lnTo>
                <a:lnTo>
                  <a:pt x="2344673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 txBox="1"/>
          <p:nvPr/>
        </p:nvSpPr>
        <p:spPr>
          <a:xfrm>
            <a:off x="4491354" y="3970122"/>
            <a:ext cx="1763395" cy="1081405"/>
          </a:xfrm>
          <a:prstGeom prst="rect">
            <a:avLst/>
          </a:prstGeom>
        </p:spPr>
        <p:txBody>
          <a:bodyPr vert="horz" wrap="square" lIns="0" tIns="174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sz="24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充實(增廣)</a:t>
            </a:r>
            <a:r>
              <a:rPr sz="2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、</a:t>
            </a:r>
            <a:endParaRPr sz="2400">
              <a:latin typeface="Microsoft JhengHei"/>
              <a:cs typeface="Microsoft JhengHei"/>
            </a:endParaRPr>
          </a:p>
          <a:p>
            <a:pPr marL="83820">
              <a:lnSpc>
                <a:spcPct val="100000"/>
              </a:lnSpc>
              <a:spcBef>
                <a:spcPts val="1275"/>
              </a:spcBef>
            </a:pPr>
            <a:r>
              <a:rPr sz="2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補強性教學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12" name="object 8"/>
          <p:cNvSpPr/>
          <p:nvPr/>
        </p:nvSpPr>
        <p:spPr>
          <a:xfrm>
            <a:off x="2144267" y="3858767"/>
            <a:ext cx="2279650" cy="2186940"/>
          </a:xfrm>
          <a:custGeom>
            <a:avLst/>
            <a:gdLst/>
            <a:ahLst/>
            <a:cxnLst/>
            <a:rect l="l" t="t" r="r" b="b"/>
            <a:pathLst>
              <a:path w="2279650" h="2186940">
                <a:moveTo>
                  <a:pt x="2279142" y="0"/>
                </a:moveTo>
                <a:lnTo>
                  <a:pt x="0" y="0"/>
                </a:lnTo>
                <a:lnTo>
                  <a:pt x="528" y="47554"/>
                </a:lnTo>
                <a:lnTo>
                  <a:pt x="2105" y="94861"/>
                </a:lnTo>
                <a:lnTo>
                  <a:pt x="4721" y="141910"/>
                </a:lnTo>
                <a:lnTo>
                  <a:pt x="8366" y="188691"/>
                </a:lnTo>
                <a:lnTo>
                  <a:pt x="13027" y="235193"/>
                </a:lnTo>
                <a:lnTo>
                  <a:pt x="18695" y="281407"/>
                </a:lnTo>
                <a:lnTo>
                  <a:pt x="25359" y="327321"/>
                </a:lnTo>
                <a:lnTo>
                  <a:pt x="33008" y="372926"/>
                </a:lnTo>
                <a:lnTo>
                  <a:pt x="41631" y="418212"/>
                </a:lnTo>
                <a:lnTo>
                  <a:pt x="51219" y="463168"/>
                </a:lnTo>
                <a:lnTo>
                  <a:pt x="61759" y="507784"/>
                </a:lnTo>
                <a:lnTo>
                  <a:pt x="73242" y="552049"/>
                </a:lnTo>
                <a:lnTo>
                  <a:pt x="85656" y="595954"/>
                </a:lnTo>
                <a:lnTo>
                  <a:pt x="98992" y="639488"/>
                </a:lnTo>
                <a:lnTo>
                  <a:pt x="113238" y="682641"/>
                </a:lnTo>
                <a:lnTo>
                  <a:pt x="128383" y="725403"/>
                </a:lnTo>
                <a:lnTo>
                  <a:pt x="144418" y="767763"/>
                </a:lnTo>
                <a:lnTo>
                  <a:pt x="161331" y="809711"/>
                </a:lnTo>
                <a:lnTo>
                  <a:pt x="179111" y="851237"/>
                </a:lnTo>
                <a:lnTo>
                  <a:pt x="197748" y="892330"/>
                </a:lnTo>
                <a:lnTo>
                  <a:pt x="217232" y="932982"/>
                </a:lnTo>
                <a:lnTo>
                  <a:pt x="237551" y="973180"/>
                </a:lnTo>
                <a:lnTo>
                  <a:pt x="258695" y="1012915"/>
                </a:lnTo>
                <a:lnTo>
                  <a:pt x="280653" y="1052176"/>
                </a:lnTo>
                <a:lnTo>
                  <a:pt x="303414" y="1090954"/>
                </a:lnTo>
                <a:lnTo>
                  <a:pt x="326968" y="1129238"/>
                </a:lnTo>
                <a:lnTo>
                  <a:pt x="351304" y="1167018"/>
                </a:lnTo>
                <a:lnTo>
                  <a:pt x="376412" y="1204283"/>
                </a:lnTo>
                <a:lnTo>
                  <a:pt x="402280" y="1241023"/>
                </a:lnTo>
                <a:lnTo>
                  <a:pt x="428898" y="1277229"/>
                </a:lnTo>
                <a:lnTo>
                  <a:pt x="456255" y="1312889"/>
                </a:lnTo>
                <a:lnTo>
                  <a:pt x="484341" y="1347994"/>
                </a:lnTo>
                <a:lnTo>
                  <a:pt x="513145" y="1382533"/>
                </a:lnTo>
                <a:lnTo>
                  <a:pt x="542656" y="1416496"/>
                </a:lnTo>
                <a:lnTo>
                  <a:pt x="572864" y="1449873"/>
                </a:lnTo>
                <a:lnTo>
                  <a:pt x="603757" y="1482653"/>
                </a:lnTo>
                <a:lnTo>
                  <a:pt x="635326" y="1514827"/>
                </a:lnTo>
                <a:lnTo>
                  <a:pt x="667559" y="1546383"/>
                </a:lnTo>
                <a:lnTo>
                  <a:pt x="700446" y="1577312"/>
                </a:lnTo>
                <a:lnTo>
                  <a:pt x="733976" y="1607604"/>
                </a:lnTo>
                <a:lnTo>
                  <a:pt x="768138" y="1637248"/>
                </a:lnTo>
                <a:lnTo>
                  <a:pt x="802922" y="1666233"/>
                </a:lnTo>
                <a:lnTo>
                  <a:pt x="838317" y="1694551"/>
                </a:lnTo>
                <a:lnTo>
                  <a:pt x="874312" y="1722189"/>
                </a:lnTo>
                <a:lnTo>
                  <a:pt x="910897" y="1749139"/>
                </a:lnTo>
                <a:lnTo>
                  <a:pt x="948061" y="1775390"/>
                </a:lnTo>
                <a:lnTo>
                  <a:pt x="985793" y="1800932"/>
                </a:lnTo>
                <a:lnTo>
                  <a:pt x="1024082" y="1825753"/>
                </a:lnTo>
                <a:lnTo>
                  <a:pt x="1062919" y="1849845"/>
                </a:lnTo>
                <a:lnTo>
                  <a:pt x="1102291" y="1873197"/>
                </a:lnTo>
                <a:lnTo>
                  <a:pt x="1142189" y="1895798"/>
                </a:lnTo>
                <a:lnTo>
                  <a:pt x="1182602" y="1917639"/>
                </a:lnTo>
                <a:lnTo>
                  <a:pt x="1223519" y="1938708"/>
                </a:lnTo>
                <a:lnTo>
                  <a:pt x="1264929" y="1958997"/>
                </a:lnTo>
                <a:lnTo>
                  <a:pt x="1306822" y="1978494"/>
                </a:lnTo>
                <a:lnTo>
                  <a:pt x="1349187" y="1997189"/>
                </a:lnTo>
                <a:lnTo>
                  <a:pt x="1392013" y="2015073"/>
                </a:lnTo>
                <a:lnTo>
                  <a:pt x="1435290" y="2032134"/>
                </a:lnTo>
                <a:lnTo>
                  <a:pt x="1479006" y="2048363"/>
                </a:lnTo>
                <a:lnTo>
                  <a:pt x="1523152" y="2063749"/>
                </a:lnTo>
                <a:lnTo>
                  <a:pt x="1567717" y="2078282"/>
                </a:lnTo>
                <a:lnTo>
                  <a:pt x="1612689" y="2091951"/>
                </a:lnTo>
                <a:lnTo>
                  <a:pt x="1658059" y="2104747"/>
                </a:lnTo>
                <a:lnTo>
                  <a:pt x="1703815" y="2116660"/>
                </a:lnTo>
                <a:lnTo>
                  <a:pt x="1749947" y="2127678"/>
                </a:lnTo>
                <a:lnTo>
                  <a:pt x="1796444" y="2137792"/>
                </a:lnTo>
                <a:lnTo>
                  <a:pt x="1843295" y="2146992"/>
                </a:lnTo>
                <a:lnTo>
                  <a:pt x="1890490" y="2155266"/>
                </a:lnTo>
                <a:lnTo>
                  <a:pt x="1938018" y="2162606"/>
                </a:lnTo>
                <a:lnTo>
                  <a:pt x="1985869" y="2169000"/>
                </a:lnTo>
                <a:lnTo>
                  <a:pt x="2034031" y="2174439"/>
                </a:lnTo>
                <a:lnTo>
                  <a:pt x="2082494" y="2178912"/>
                </a:lnTo>
                <a:lnTo>
                  <a:pt x="2131247" y="2182409"/>
                </a:lnTo>
                <a:lnTo>
                  <a:pt x="2180280" y="2184919"/>
                </a:lnTo>
                <a:lnTo>
                  <a:pt x="2229582" y="2186433"/>
                </a:lnTo>
                <a:lnTo>
                  <a:pt x="2279142" y="2186939"/>
                </a:lnTo>
                <a:lnTo>
                  <a:pt x="2279142" y="0"/>
                </a:lnTo>
                <a:close/>
              </a:path>
            </a:pathLst>
          </a:custGeom>
          <a:solidFill>
            <a:srgbClr val="FFC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/>
          <p:nvPr/>
        </p:nvSpPr>
        <p:spPr>
          <a:xfrm>
            <a:off x="2144267" y="3858767"/>
            <a:ext cx="2279650" cy="2186940"/>
          </a:xfrm>
          <a:custGeom>
            <a:avLst/>
            <a:gdLst/>
            <a:ahLst/>
            <a:cxnLst/>
            <a:rect l="l" t="t" r="r" b="b"/>
            <a:pathLst>
              <a:path w="2279650" h="2186940">
                <a:moveTo>
                  <a:pt x="2279142" y="2186939"/>
                </a:moveTo>
                <a:lnTo>
                  <a:pt x="2229582" y="2186433"/>
                </a:lnTo>
                <a:lnTo>
                  <a:pt x="2180280" y="2184919"/>
                </a:lnTo>
                <a:lnTo>
                  <a:pt x="2131247" y="2182409"/>
                </a:lnTo>
                <a:lnTo>
                  <a:pt x="2082494" y="2178912"/>
                </a:lnTo>
                <a:lnTo>
                  <a:pt x="2034031" y="2174439"/>
                </a:lnTo>
                <a:lnTo>
                  <a:pt x="1985869" y="2169000"/>
                </a:lnTo>
                <a:lnTo>
                  <a:pt x="1938018" y="2162606"/>
                </a:lnTo>
                <a:lnTo>
                  <a:pt x="1890490" y="2155266"/>
                </a:lnTo>
                <a:lnTo>
                  <a:pt x="1843295" y="2146992"/>
                </a:lnTo>
                <a:lnTo>
                  <a:pt x="1796444" y="2137792"/>
                </a:lnTo>
                <a:lnTo>
                  <a:pt x="1749947" y="2127678"/>
                </a:lnTo>
                <a:lnTo>
                  <a:pt x="1703815" y="2116660"/>
                </a:lnTo>
                <a:lnTo>
                  <a:pt x="1658059" y="2104747"/>
                </a:lnTo>
                <a:lnTo>
                  <a:pt x="1612689" y="2091951"/>
                </a:lnTo>
                <a:lnTo>
                  <a:pt x="1567717" y="2078282"/>
                </a:lnTo>
                <a:lnTo>
                  <a:pt x="1523152" y="2063749"/>
                </a:lnTo>
                <a:lnTo>
                  <a:pt x="1479006" y="2048363"/>
                </a:lnTo>
                <a:lnTo>
                  <a:pt x="1435290" y="2032134"/>
                </a:lnTo>
                <a:lnTo>
                  <a:pt x="1392013" y="2015073"/>
                </a:lnTo>
                <a:lnTo>
                  <a:pt x="1349187" y="1997189"/>
                </a:lnTo>
                <a:lnTo>
                  <a:pt x="1306822" y="1978494"/>
                </a:lnTo>
                <a:lnTo>
                  <a:pt x="1264929" y="1958997"/>
                </a:lnTo>
                <a:lnTo>
                  <a:pt x="1223519" y="1938708"/>
                </a:lnTo>
                <a:lnTo>
                  <a:pt x="1182602" y="1917639"/>
                </a:lnTo>
                <a:lnTo>
                  <a:pt x="1142189" y="1895798"/>
                </a:lnTo>
                <a:lnTo>
                  <a:pt x="1102291" y="1873197"/>
                </a:lnTo>
                <a:lnTo>
                  <a:pt x="1062919" y="1849845"/>
                </a:lnTo>
                <a:lnTo>
                  <a:pt x="1024082" y="1825753"/>
                </a:lnTo>
                <a:lnTo>
                  <a:pt x="985793" y="1800932"/>
                </a:lnTo>
                <a:lnTo>
                  <a:pt x="948061" y="1775390"/>
                </a:lnTo>
                <a:lnTo>
                  <a:pt x="910897" y="1749139"/>
                </a:lnTo>
                <a:lnTo>
                  <a:pt x="874312" y="1722189"/>
                </a:lnTo>
                <a:lnTo>
                  <a:pt x="838317" y="1694551"/>
                </a:lnTo>
                <a:lnTo>
                  <a:pt x="802922" y="1666233"/>
                </a:lnTo>
                <a:lnTo>
                  <a:pt x="768138" y="1637248"/>
                </a:lnTo>
                <a:lnTo>
                  <a:pt x="733976" y="1607604"/>
                </a:lnTo>
                <a:lnTo>
                  <a:pt x="700446" y="1577312"/>
                </a:lnTo>
                <a:lnTo>
                  <a:pt x="667559" y="1546383"/>
                </a:lnTo>
                <a:lnTo>
                  <a:pt x="635326" y="1514827"/>
                </a:lnTo>
                <a:lnTo>
                  <a:pt x="603757" y="1482653"/>
                </a:lnTo>
                <a:lnTo>
                  <a:pt x="572864" y="1449873"/>
                </a:lnTo>
                <a:lnTo>
                  <a:pt x="542656" y="1416496"/>
                </a:lnTo>
                <a:lnTo>
                  <a:pt x="513145" y="1382533"/>
                </a:lnTo>
                <a:lnTo>
                  <a:pt x="484341" y="1347994"/>
                </a:lnTo>
                <a:lnTo>
                  <a:pt x="456255" y="1312889"/>
                </a:lnTo>
                <a:lnTo>
                  <a:pt x="428898" y="1277229"/>
                </a:lnTo>
                <a:lnTo>
                  <a:pt x="402280" y="1241023"/>
                </a:lnTo>
                <a:lnTo>
                  <a:pt x="376412" y="1204283"/>
                </a:lnTo>
                <a:lnTo>
                  <a:pt x="351304" y="1167018"/>
                </a:lnTo>
                <a:lnTo>
                  <a:pt x="326968" y="1129238"/>
                </a:lnTo>
                <a:lnTo>
                  <a:pt x="303414" y="1090954"/>
                </a:lnTo>
                <a:lnTo>
                  <a:pt x="280653" y="1052176"/>
                </a:lnTo>
                <a:lnTo>
                  <a:pt x="258695" y="1012915"/>
                </a:lnTo>
                <a:lnTo>
                  <a:pt x="237551" y="973180"/>
                </a:lnTo>
                <a:lnTo>
                  <a:pt x="217232" y="932982"/>
                </a:lnTo>
                <a:lnTo>
                  <a:pt x="197748" y="892330"/>
                </a:lnTo>
                <a:lnTo>
                  <a:pt x="179111" y="851237"/>
                </a:lnTo>
                <a:lnTo>
                  <a:pt x="161331" y="809711"/>
                </a:lnTo>
                <a:lnTo>
                  <a:pt x="144418" y="767763"/>
                </a:lnTo>
                <a:lnTo>
                  <a:pt x="128383" y="725403"/>
                </a:lnTo>
                <a:lnTo>
                  <a:pt x="113238" y="682641"/>
                </a:lnTo>
                <a:lnTo>
                  <a:pt x="98992" y="639488"/>
                </a:lnTo>
                <a:lnTo>
                  <a:pt x="85656" y="595954"/>
                </a:lnTo>
                <a:lnTo>
                  <a:pt x="73242" y="552049"/>
                </a:lnTo>
                <a:lnTo>
                  <a:pt x="61759" y="507784"/>
                </a:lnTo>
                <a:lnTo>
                  <a:pt x="51219" y="463168"/>
                </a:lnTo>
                <a:lnTo>
                  <a:pt x="41631" y="418212"/>
                </a:lnTo>
                <a:lnTo>
                  <a:pt x="33008" y="372926"/>
                </a:lnTo>
                <a:lnTo>
                  <a:pt x="25359" y="327321"/>
                </a:lnTo>
                <a:lnTo>
                  <a:pt x="18695" y="281407"/>
                </a:lnTo>
                <a:lnTo>
                  <a:pt x="13027" y="235193"/>
                </a:lnTo>
                <a:lnTo>
                  <a:pt x="8366" y="188691"/>
                </a:lnTo>
                <a:lnTo>
                  <a:pt x="4721" y="141910"/>
                </a:lnTo>
                <a:lnTo>
                  <a:pt x="2105" y="94861"/>
                </a:lnTo>
                <a:lnTo>
                  <a:pt x="528" y="47554"/>
                </a:lnTo>
                <a:lnTo>
                  <a:pt x="0" y="0"/>
                </a:lnTo>
                <a:lnTo>
                  <a:pt x="2279142" y="0"/>
                </a:lnTo>
                <a:lnTo>
                  <a:pt x="2279142" y="2186939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/>
          <p:nvPr/>
        </p:nvSpPr>
        <p:spPr>
          <a:xfrm>
            <a:off x="2157983" y="1592580"/>
            <a:ext cx="2266315" cy="2266950"/>
          </a:xfrm>
          <a:custGeom>
            <a:avLst/>
            <a:gdLst/>
            <a:ahLst/>
            <a:cxnLst/>
            <a:rect l="l" t="t" r="r" b="b"/>
            <a:pathLst>
              <a:path w="2266315" h="2266950">
                <a:moveTo>
                  <a:pt x="2266188" y="0"/>
                </a:moveTo>
                <a:lnTo>
                  <a:pt x="2218168" y="498"/>
                </a:lnTo>
                <a:lnTo>
                  <a:pt x="2170392" y="1988"/>
                </a:lnTo>
                <a:lnTo>
                  <a:pt x="2122870" y="4460"/>
                </a:lnTo>
                <a:lnTo>
                  <a:pt x="2075611" y="7902"/>
                </a:lnTo>
                <a:lnTo>
                  <a:pt x="2028624" y="12307"/>
                </a:lnTo>
                <a:lnTo>
                  <a:pt x="1981921" y="17663"/>
                </a:lnTo>
                <a:lnTo>
                  <a:pt x="1935510" y="23961"/>
                </a:lnTo>
                <a:lnTo>
                  <a:pt x="1889402" y="31191"/>
                </a:lnTo>
                <a:lnTo>
                  <a:pt x="1843606" y="39344"/>
                </a:lnTo>
                <a:lnTo>
                  <a:pt x="1798133" y="48409"/>
                </a:lnTo>
                <a:lnTo>
                  <a:pt x="1752991" y="58376"/>
                </a:lnTo>
                <a:lnTo>
                  <a:pt x="1708192" y="69236"/>
                </a:lnTo>
                <a:lnTo>
                  <a:pt x="1663744" y="80980"/>
                </a:lnTo>
                <a:lnTo>
                  <a:pt x="1619657" y="93596"/>
                </a:lnTo>
                <a:lnTo>
                  <a:pt x="1575942" y="107076"/>
                </a:lnTo>
                <a:lnTo>
                  <a:pt x="1532608" y="121409"/>
                </a:lnTo>
                <a:lnTo>
                  <a:pt x="1489665" y="136585"/>
                </a:lnTo>
                <a:lnTo>
                  <a:pt x="1447123" y="152595"/>
                </a:lnTo>
                <a:lnTo>
                  <a:pt x="1404992" y="169430"/>
                </a:lnTo>
                <a:lnTo>
                  <a:pt x="1363281" y="187078"/>
                </a:lnTo>
                <a:lnTo>
                  <a:pt x="1322000" y="205531"/>
                </a:lnTo>
                <a:lnTo>
                  <a:pt x="1281160" y="224778"/>
                </a:lnTo>
                <a:lnTo>
                  <a:pt x="1240770" y="244809"/>
                </a:lnTo>
                <a:lnTo>
                  <a:pt x="1200839" y="265615"/>
                </a:lnTo>
                <a:lnTo>
                  <a:pt x="1161379" y="287186"/>
                </a:lnTo>
                <a:lnTo>
                  <a:pt x="1122397" y="309513"/>
                </a:lnTo>
                <a:lnTo>
                  <a:pt x="1083905" y="332584"/>
                </a:lnTo>
                <a:lnTo>
                  <a:pt x="1045913" y="356391"/>
                </a:lnTo>
                <a:lnTo>
                  <a:pt x="1008429" y="380923"/>
                </a:lnTo>
                <a:lnTo>
                  <a:pt x="971464" y="406171"/>
                </a:lnTo>
                <a:lnTo>
                  <a:pt x="935028" y="432125"/>
                </a:lnTo>
                <a:lnTo>
                  <a:pt x="899130" y="458775"/>
                </a:lnTo>
                <a:lnTo>
                  <a:pt x="863780" y="486111"/>
                </a:lnTo>
                <a:lnTo>
                  <a:pt x="828989" y="514124"/>
                </a:lnTo>
                <a:lnTo>
                  <a:pt x="794766" y="542803"/>
                </a:lnTo>
                <a:lnTo>
                  <a:pt x="761120" y="572138"/>
                </a:lnTo>
                <a:lnTo>
                  <a:pt x="728062" y="602121"/>
                </a:lnTo>
                <a:lnTo>
                  <a:pt x="695602" y="632741"/>
                </a:lnTo>
                <a:lnTo>
                  <a:pt x="663749" y="663987"/>
                </a:lnTo>
                <a:lnTo>
                  <a:pt x="632513" y="695851"/>
                </a:lnTo>
                <a:lnTo>
                  <a:pt x="601904" y="728323"/>
                </a:lnTo>
                <a:lnTo>
                  <a:pt x="571932" y="761392"/>
                </a:lnTo>
                <a:lnTo>
                  <a:pt x="542607" y="795049"/>
                </a:lnTo>
                <a:lnTo>
                  <a:pt x="513938" y="829284"/>
                </a:lnTo>
                <a:lnTo>
                  <a:pt x="485935" y="864088"/>
                </a:lnTo>
                <a:lnTo>
                  <a:pt x="458609" y="899449"/>
                </a:lnTo>
                <a:lnTo>
                  <a:pt x="431968" y="935359"/>
                </a:lnTo>
                <a:lnTo>
                  <a:pt x="406024" y="971808"/>
                </a:lnTo>
                <a:lnTo>
                  <a:pt x="380785" y="1008785"/>
                </a:lnTo>
                <a:lnTo>
                  <a:pt x="356261" y="1046282"/>
                </a:lnTo>
                <a:lnTo>
                  <a:pt x="332463" y="1084287"/>
                </a:lnTo>
                <a:lnTo>
                  <a:pt x="309400" y="1122792"/>
                </a:lnTo>
                <a:lnTo>
                  <a:pt x="287082" y="1161787"/>
                </a:lnTo>
                <a:lnTo>
                  <a:pt x="265518" y="1201261"/>
                </a:lnTo>
                <a:lnTo>
                  <a:pt x="244719" y="1241205"/>
                </a:lnTo>
                <a:lnTo>
                  <a:pt x="224695" y="1281608"/>
                </a:lnTo>
                <a:lnTo>
                  <a:pt x="205455" y="1322462"/>
                </a:lnTo>
                <a:lnTo>
                  <a:pt x="187009" y="1363756"/>
                </a:lnTo>
                <a:lnTo>
                  <a:pt x="169367" y="1405481"/>
                </a:lnTo>
                <a:lnTo>
                  <a:pt x="152539" y="1447626"/>
                </a:lnTo>
                <a:lnTo>
                  <a:pt x="136535" y="1490182"/>
                </a:lnTo>
                <a:lnTo>
                  <a:pt x="121364" y="1533139"/>
                </a:lnTo>
                <a:lnTo>
                  <a:pt x="107036" y="1576487"/>
                </a:lnTo>
                <a:lnTo>
                  <a:pt x="93561" y="1620216"/>
                </a:lnTo>
                <a:lnTo>
                  <a:pt x="80950" y="1664317"/>
                </a:lnTo>
                <a:lnTo>
                  <a:pt x="69211" y="1708779"/>
                </a:lnTo>
                <a:lnTo>
                  <a:pt x="58354" y="1753593"/>
                </a:lnTo>
                <a:lnTo>
                  <a:pt x="48391" y="1798749"/>
                </a:lnTo>
                <a:lnTo>
                  <a:pt x="39329" y="1844237"/>
                </a:lnTo>
                <a:lnTo>
                  <a:pt x="31180" y="1890047"/>
                </a:lnTo>
                <a:lnTo>
                  <a:pt x="23952" y="1936170"/>
                </a:lnTo>
                <a:lnTo>
                  <a:pt x="17656" y="1982595"/>
                </a:lnTo>
                <a:lnTo>
                  <a:pt x="12302" y="2029313"/>
                </a:lnTo>
                <a:lnTo>
                  <a:pt x="7899" y="2076314"/>
                </a:lnTo>
                <a:lnTo>
                  <a:pt x="4458" y="2123588"/>
                </a:lnTo>
                <a:lnTo>
                  <a:pt x="1988" y="2171125"/>
                </a:lnTo>
                <a:lnTo>
                  <a:pt x="498" y="2218915"/>
                </a:lnTo>
                <a:lnTo>
                  <a:pt x="0" y="2266950"/>
                </a:lnTo>
                <a:lnTo>
                  <a:pt x="2266188" y="2266950"/>
                </a:lnTo>
                <a:lnTo>
                  <a:pt x="2266188" y="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1"/>
          <p:cNvSpPr/>
          <p:nvPr/>
        </p:nvSpPr>
        <p:spPr>
          <a:xfrm>
            <a:off x="2157983" y="1592580"/>
            <a:ext cx="2266315" cy="2266950"/>
          </a:xfrm>
          <a:custGeom>
            <a:avLst/>
            <a:gdLst/>
            <a:ahLst/>
            <a:cxnLst/>
            <a:rect l="l" t="t" r="r" b="b"/>
            <a:pathLst>
              <a:path w="2266315" h="2266950">
                <a:moveTo>
                  <a:pt x="0" y="2266950"/>
                </a:moveTo>
                <a:lnTo>
                  <a:pt x="498" y="2218915"/>
                </a:lnTo>
                <a:lnTo>
                  <a:pt x="1988" y="2171125"/>
                </a:lnTo>
                <a:lnTo>
                  <a:pt x="4458" y="2123588"/>
                </a:lnTo>
                <a:lnTo>
                  <a:pt x="7899" y="2076314"/>
                </a:lnTo>
                <a:lnTo>
                  <a:pt x="12302" y="2029313"/>
                </a:lnTo>
                <a:lnTo>
                  <a:pt x="17656" y="1982595"/>
                </a:lnTo>
                <a:lnTo>
                  <a:pt x="23952" y="1936170"/>
                </a:lnTo>
                <a:lnTo>
                  <a:pt x="31180" y="1890047"/>
                </a:lnTo>
                <a:lnTo>
                  <a:pt x="39329" y="1844237"/>
                </a:lnTo>
                <a:lnTo>
                  <a:pt x="48391" y="1798749"/>
                </a:lnTo>
                <a:lnTo>
                  <a:pt x="58354" y="1753593"/>
                </a:lnTo>
                <a:lnTo>
                  <a:pt x="69211" y="1708779"/>
                </a:lnTo>
                <a:lnTo>
                  <a:pt x="80950" y="1664317"/>
                </a:lnTo>
                <a:lnTo>
                  <a:pt x="93561" y="1620216"/>
                </a:lnTo>
                <a:lnTo>
                  <a:pt x="107036" y="1576487"/>
                </a:lnTo>
                <a:lnTo>
                  <a:pt x="121364" y="1533139"/>
                </a:lnTo>
                <a:lnTo>
                  <a:pt x="136535" y="1490182"/>
                </a:lnTo>
                <a:lnTo>
                  <a:pt x="152539" y="1447626"/>
                </a:lnTo>
                <a:lnTo>
                  <a:pt x="169367" y="1405481"/>
                </a:lnTo>
                <a:lnTo>
                  <a:pt x="187009" y="1363756"/>
                </a:lnTo>
                <a:lnTo>
                  <a:pt x="205455" y="1322462"/>
                </a:lnTo>
                <a:lnTo>
                  <a:pt x="224695" y="1281608"/>
                </a:lnTo>
                <a:lnTo>
                  <a:pt x="244719" y="1241205"/>
                </a:lnTo>
                <a:lnTo>
                  <a:pt x="265518" y="1201261"/>
                </a:lnTo>
                <a:lnTo>
                  <a:pt x="287082" y="1161787"/>
                </a:lnTo>
                <a:lnTo>
                  <a:pt x="309400" y="1122792"/>
                </a:lnTo>
                <a:lnTo>
                  <a:pt x="332463" y="1084287"/>
                </a:lnTo>
                <a:lnTo>
                  <a:pt x="356261" y="1046282"/>
                </a:lnTo>
                <a:lnTo>
                  <a:pt x="380785" y="1008785"/>
                </a:lnTo>
                <a:lnTo>
                  <a:pt x="406024" y="971808"/>
                </a:lnTo>
                <a:lnTo>
                  <a:pt x="431968" y="935359"/>
                </a:lnTo>
                <a:lnTo>
                  <a:pt x="458609" y="899449"/>
                </a:lnTo>
                <a:lnTo>
                  <a:pt x="485935" y="864088"/>
                </a:lnTo>
                <a:lnTo>
                  <a:pt x="513938" y="829284"/>
                </a:lnTo>
                <a:lnTo>
                  <a:pt x="542607" y="795049"/>
                </a:lnTo>
                <a:lnTo>
                  <a:pt x="571932" y="761392"/>
                </a:lnTo>
                <a:lnTo>
                  <a:pt x="601904" y="728323"/>
                </a:lnTo>
                <a:lnTo>
                  <a:pt x="632513" y="695851"/>
                </a:lnTo>
                <a:lnTo>
                  <a:pt x="663749" y="663987"/>
                </a:lnTo>
                <a:lnTo>
                  <a:pt x="695602" y="632741"/>
                </a:lnTo>
                <a:lnTo>
                  <a:pt x="728062" y="602121"/>
                </a:lnTo>
                <a:lnTo>
                  <a:pt x="761120" y="572138"/>
                </a:lnTo>
                <a:lnTo>
                  <a:pt x="794766" y="542803"/>
                </a:lnTo>
                <a:lnTo>
                  <a:pt x="828989" y="514124"/>
                </a:lnTo>
                <a:lnTo>
                  <a:pt x="863780" y="486111"/>
                </a:lnTo>
                <a:lnTo>
                  <a:pt x="899130" y="458775"/>
                </a:lnTo>
                <a:lnTo>
                  <a:pt x="935028" y="432125"/>
                </a:lnTo>
                <a:lnTo>
                  <a:pt x="971464" y="406171"/>
                </a:lnTo>
                <a:lnTo>
                  <a:pt x="1008429" y="380923"/>
                </a:lnTo>
                <a:lnTo>
                  <a:pt x="1045913" y="356391"/>
                </a:lnTo>
                <a:lnTo>
                  <a:pt x="1083905" y="332584"/>
                </a:lnTo>
                <a:lnTo>
                  <a:pt x="1122397" y="309513"/>
                </a:lnTo>
                <a:lnTo>
                  <a:pt x="1161379" y="287186"/>
                </a:lnTo>
                <a:lnTo>
                  <a:pt x="1200839" y="265615"/>
                </a:lnTo>
                <a:lnTo>
                  <a:pt x="1240770" y="244809"/>
                </a:lnTo>
                <a:lnTo>
                  <a:pt x="1281160" y="224778"/>
                </a:lnTo>
                <a:lnTo>
                  <a:pt x="1322000" y="205531"/>
                </a:lnTo>
                <a:lnTo>
                  <a:pt x="1363281" y="187078"/>
                </a:lnTo>
                <a:lnTo>
                  <a:pt x="1404992" y="169430"/>
                </a:lnTo>
                <a:lnTo>
                  <a:pt x="1447123" y="152595"/>
                </a:lnTo>
                <a:lnTo>
                  <a:pt x="1489665" y="136585"/>
                </a:lnTo>
                <a:lnTo>
                  <a:pt x="1532608" y="121409"/>
                </a:lnTo>
                <a:lnTo>
                  <a:pt x="1575942" y="107076"/>
                </a:lnTo>
                <a:lnTo>
                  <a:pt x="1619657" y="93596"/>
                </a:lnTo>
                <a:lnTo>
                  <a:pt x="1663744" y="80980"/>
                </a:lnTo>
                <a:lnTo>
                  <a:pt x="1708192" y="69236"/>
                </a:lnTo>
                <a:lnTo>
                  <a:pt x="1752991" y="58376"/>
                </a:lnTo>
                <a:lnTo>
                  <a:pt x="1798133" y="48409"/>
                </a:lnTo>
                <a:lnTo>
                  <a:pt x="1843606" y="39344"/>
                </a:lnTo>
                <a:lnTo>
                  <a:pt x="1889402" y="31191"/>
                </a:lnTo>
                <a:lnTo>
                  <a:pt x="1935510" y="23961"/>
                </a:lnTo>
                <a:lnTo>
                  <a:pt x="1981921" y="17663"/>
                </a:lnTo>
                <a:lnTo>
                  <a:pt x="2028624" y="12307"/>
                </a:lnTo>
                <a:lnTo>
                  <a:pt x="2075611" y="7902"/>
                </a:lnTo>
                <a:lnTo>
                  <a:pt x="2122870" y="4460"/>
                </a:lnTo>
                <a:lnTo>
                  <a:pt x="2170392" y="1988"/>
                </a:lnTo>
                <a:lnTo>
                  <a:pt x="2218168" y="498"/>
                </a:lnTo>
                <a:lnTo>
                  <a:pt x="2266188" y="0"/>
                </a:lnTo>
                <a:lnTo>
                  <a:pt x="2266188" y="2266950"/>
                </a:lnTo>
                <a:lnTo>
                  <a:pt x="0" y="226695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 txBox="1"/>
          <p:nvPr/>
        </p:nvSpPr>
        <p:spPr>
          <a:xfrm>
            <a:off x="2777489" y="2617977"/>
            <a:ext cx="1452245" cy="2380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3380" marR="5080" indent="-355600">
              <a:lnSpc>
                <a:spcPts val="349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學生自主 </a:t>
            </a:r>
            <a:r>
              <a:rPr sz="2800" b="1" spc="-10" dirty="0">
                <a:solidFill>
                  <a:srgbClr val="FFFFFF"/>
                </a:solidFill>
                <a:latin typeface="Microsoft JhengHei"/>
                <a:cs typeface="Microsoft JhengHei"/>
              </a:rPr>
              <a:t>學習</a:t>
            </a:r>
            <a:endParaRPr sz="2800">
              <a:latin typeface="Microsoft JhengHei"/>
              <a:cs typeface="Microsoft JhengHe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950">
              <a:latin typeface="Times New Roman"/>
              <a:cs typeface="Times New Roman"/>
            </a:endParaRPr>
          </a:p>
          <a:p>
            <a:pPr marL="367665" marR="10795" indent="-355600">
              <a:lnSpc>
                <a:spcPct val="103899"/>
              </a:lnSpc>
            </a:pPr>
            <a:r>
              <a:rPr sz="28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學校特色 </a:t>
            </a:r>
            <a:r>
              <a:rPr sz="2800" b="1" spc="-10" dirty="0">
                <a:solidFill>
                  <a:srgbClr val="FFFFFF"/>
                </a:solidFill>
                <a:latin typeface="Microsoft JhengHei"/>
                <a:cs typeface="Microsoft JhengHei"/>
              </a:rPr>
              <a:t>活動</a:t>
            </a:r>
            <a:endParaRPr sz="2800">
              <a:latin typeface="Microsoft JhengHei"/>
              <a:cs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19086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Users\Cameron\AppData\Local\Microsoft\Windows\INetCache\IE\006OBT08\orange-background-1377808315yfg[1].jpg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40" y="124190"/>
            <a:ext cx="792000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橢圓 9"/>
          <p:cNvSpPr>
            <a:spLocks noChangeAspect="1"/>
          </p:cNvSpPr>
          <p:nvPr/>
        </p:nvSpPr>
        <p:spPr>
          <a:xfrm rot="540000">
            <a:off x="3513948" y="295669"/>
            <a:ext cx="344574" cy="34457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8" name="橢圓 7"/>
          <p:cNvSpPr>
            <a:spLocks noChangeAspect="1"/>
          </p:cNvSpPr>
          <p:nvPr/>
        </p:nvSpPr>
        <p:spPr>
          <a:xfrm>
            <a:off x="3767689" y="-32744"/>
            <a:ext cx="1395636" cy="139563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>
            <a:spLocks noChangeAspect="1"/>
          </p:cNvSpPr>
          <p:nvPr/>
        </p:nvSpPr>
        <p:spPr>
          <a:xfrm rot="540000">
            <a:off x="3377756" y="54569"/>
            <a:ext cx="344574" cy="3445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619672" y="2484185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技能專業證照</a:t>
            </a:r>
          </a:p>
        </p:txBody>
      </p:sp>
      <p:pic>
        <p:nvPicPr>
          <p:cNvPr id="2051" name="Picture 3" descr="E:\t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7" b="99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41" y="524753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橢圓 17"/>
          <p:cNvSpPr>
            <a:spLocks noChangeAspect="1"/>
          </p:cNvSpPr>
          <p:nvPr/>
        </p:nvSpPr>
        <p:spPr>
          <a:xfrm rot="540000">
            <a:off x="6974313" y="1797647"/>
            <a:ext cx="344574" cy="3445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19" name="橢圓 18"/>
          <p:cNvSpPr>
            <a:spLocks noChangeAspect="1"/>
          </p:cNvSpPr>
          <p:nvPr/>
        </p:nvSpPr>
        <p:spPr>
          <a:xfrm rot="540000">
            <a:off x="1251188" y="3087815"/>
            <a:ext cx="344574" cy="34457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20" name="橢圓 19"/>
          <p:cNvSpPr>
            <a:spLocks noChangeAspect="1"/>
          </p:cNvSpPr>
          <p:nvPr/>
        </p:nvSpPr>
        <p:spPr>
          <a:xfrm rot="540000">
            <a:off x="1448304" y="3272682"/>
            <a:ext cx="344574" cy="344574"/>
          </a:xfrm>
          <a:prstGeom prst="ellipse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pic>
        <p:nvPicPr>
          <p:cNvPr id="21" name="Picture 12" descr="E:\貿易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">
            <a:off x="7033944" y="3759648"/>
            <a:ext cx="1172094" cy="117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燈泡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956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81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Cameron\AppData\Local\Microsoft\Windows\INetCache\IE\006OBT08\orange-background-1377808315yfg[1].jpg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Cameron\AppData\Local\Microsoft\Windows\INetCache\IE\006OBT08\orange-background-1377808315yfg[1].jpg"/>
          <p:cNvPicPr>
            <a:picLocks noChangeArrowheads="1"/>
          </p:cNvPicPr>
          <p:nvPr/>
        </p:nvPicPr>
        <p:blipFill>
          <a:blip r:embed="rId4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"/>
            <a:ext cx="85320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899592" y="241484"/>
            <a:ext cx="56886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技能專業證照</a:t>
            </a:r>
            <a:endPara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-</a:t>
            </a:r>
            <a:r>
              <a:rPr lang="zh-TW" altLang="en-US" sz="2400" spc="-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會計、電腦、英文、門市</a:t>
            </a:r>
            <a:endParaRPr lang="en-US" altLang="zh-TW" sz="2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201168" y="2204864"/>
            <a:ext cx="2390394" cy="36724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353669" y="2545857"/>
            <a:ext cx="1939925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一年級</a:t>
            </a:r>
            <a:endParaRPr sz="2400" dirty="0"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  <a:p>
            <a:pPr marL="113664" indent="-101600">
              <a:lnSpc>
                <a:spcPct val="100000"/>
              </a:lnSpc>
              <a:spcBef>
                <a:spcPts val="2400"/>
              </a:spcBef>
              <a:buSzPct val="94444"/>
              <a:buFont typeface="Microsoft JhengHei"/>
              <a:buChar char="•"/>
              <a:tabLst>
                <a:tab pos="114300" algn="l"/>
              </a:tabLst>
            </a:pPr>
            <a:r>
              <a:rPr sz="1600" b="1" dirty="0" err="1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會計人</a:t>
            </a:r>
            <a:r>
              <a:rPr sz="1600" b="1" spc="445" dirty="0" err="1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工</a:t>
            </a:r>
            <a:r>
              <a:rPr sz="1600" b="1" dirty="0" err="1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丙級</a:t>
            </a:r>
            <a:endParaRPr lang="en-US" sz="1600" b="1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  <a:p>
            <a:pPr marL="113664" indent="-101600">
              <a:lnSpc>
                <a:spcPct val="100000"/>
              </a:lnSpc>
              <a:spcBef>
                <a:spcPts val="2400"/>
              </a:spcBef>
              <a:buSzPct val="94444"/>
              <a:buFont typeface="Microsoft JhengHei"/>
              <a:buChar char="•"/>
              <a:tabLst>
                <a:tab pos="114300" algn="l"/>
              </a:tabLst>
            </a:pPr>
            <a:r>
              <a:rPr lang="zh-TW" altLang="en-US" sz="1600" b="1" spc="-5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門市服務 丙級</a:t>
            </a:r>
            <a:endParaRPr lang="en-US" altLang="zh-TW" sz="1600" b="1" spc="-5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  <a:p>
            <a:pPr marL="102235" indent="-90170">
              <a:lnSpc>
                <a:spcPct val="100000"/>
              </a:lnSpc>
              <a:spcBef>
                <a:spcPts val="2400"/>
              </a:spcBef>
              <a:buSzPct val="93750"/>
              <a:buFont typeface="Microsoft JhengHei"/>
              <a:buChar char="•"/>
              <a:tabLst>
                <a:tab pos="102870" algn="l"/>
              </a:tabLst>
            </a:pPr>
            <a:r>
              <a:rPr sz="1600" b="1" spc="-10" dirty="0" err="1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商教會英文三、四級</a:t>
            </a:r>
            <a:endParaRPr sz="1600" dirty="0"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</p:txBody>
      </p:sp>
      <p:sp>
        <p:nvSpPr>
          <p:cNvPr id="8" name="object 5"/>
          <p:cNvSpPr/>
          <p:nvPr/>
        </p:nvSpPr>
        <p:spPr>
          <a:xfrm>
            <a:off x="2798064" y="3653391"/>
            <a:ext cx="453402" cy="5220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3433571" y="2204864"/>
            <a:ext cx="2390394" cy="36724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3585717" y="2420888"/>
            <a:ext cx="2080260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二年級</a:t>
            </a:r>
            <a:endParaRPr sz="2400" dirty="0"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  <a:p>
            <a:pPr marL="190500" indent="-178435">
              <a:spcBef>
                <a:spcPts val="2400"/>
              </a:spcBef>
              <a:buFont typeface="Microsoft JhengHei"/>
              <a:buChar char="•"/>
              <a:tabLst>
                <a:tab pos="191135" algn="l"/>
              </a:tabLst>
            </a:pPr>
            <a:r>
              <a:rPr sz="1600" b="1" dirty="0" err="1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會計資訊</a:t>
            </a:r>
            <a:r>
              <a:rPr lang="zh-TW" altLang="en-US" sz="16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 </a:t>
            </a:r>
            <a:r>
              <a:rPr sz="1600" b="1" dirty="0" err="1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丙級</a:t>
            </a:r>
            <a:endParaRPr lang="en-US" sz="1600" b="1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  <a:p>
            <a:pPr marL="190500" indent="-178435">
              <a:spcBef>
                <a:spcPts val="2400"/>
              </a:spcBef>
              <a:buFont typeface="Microsoft JhengHei"/>
              <a:buChar char="•"/>
              <a:tabLst>
                <a:tab pos="191135" algn="l"/>
              </a:tabLst>
            </a:pPr>
            <a:r>
              <a:rPr lang="en-US" altLang="zh-TW" sz="1600" b="1" spc="-30" dirty="0" err="1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TQC</a:t>
            </a:r>
            <a:r>
              <a:rPr lang="zh-TW" altLang="en-US" sz="1600" b="1" spc="-95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 企業人才認證</a:t>
            </a:r>
            <a:endParaRPr sz="1600" dirty="0"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  <a:p>
            <a:pPr marL="190500" indent="-178435">
              <a:spcBef>
                <a:spcPts val="2400"/>
              </a:spcBef>
              <a:buFont typeface="Microsoft JhengHei"/>
              <a:buChar char="•"/>
              <a:tabLst>
                <a:tab pos="191135" algn="l"/>
              </a:tabLst>
            </a:pPr>
            <a:r>
              <a:rPr sz="1600" b="1" spc="-5" dirty="0" err="1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商教會</a:t>
            </a:r>
            <a:r>
              <a:rPr sz="1600" b="1" spc="-65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 </a:t>
            </a:r>
            <a:r>
              <a:rPr sz="1600" b="1" spc="-5" dirty="0" err="1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英文二、三級</a:t>
            </a:r>
            <a:endParaRPr lang="en-US" sz="1600" b="1" spc="-5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  <a:p>
            <a:pPr marL="190500" indent="-178435">
              <a:spcBef>
                <a:spcPts val="2400"/>
              </a:spcBef>
              <a:buFont typeface="Microsoft JhengHei"/>
              <a:buChar char="•"/>
              <a:tabLst>
                <a:tab pos="191135" algn="l"/>
              </a:tabLst>
            </a:pPr>
            <a:r>
              <a:rPr lang="zh-TW" altLang="en-US" sz="1600" b="1" spc="-5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電腦軟體應用 丙級</a:t>
            </a:r>
            <a:endParaRPr sz="1600" dirty="0"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</p:txBody>
      </p:sp>
      <p:sp>
        <p:nvSpPr>
          <p:cNvPr id="12" name="object 8"/>
          <p:cNvSpPr/>
          <p:nvPr/>
        </p:nvSpPr>
        <p:spPr>
          <a:xfrm>
            <a:off x="6030467" y="3653391"/>
            <a:ext cx="453402" cy="5220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object 9"/>
          <p:cNvSpPr/>
          <p:nvPr/>
        </p:nvSpPr>
        <p:spPr>
          <a:xfrm>
            <a:off x="6665976" y="2204864"/>
            <a:ext cx="2148078" cy="36724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object 10"/>
          <p:cNvSpPr txBox="1"/>
          <p:nvPr/>
        </p:nvSpPr>
        <p:spPr>
          <a:xfrm>
            <a:off x="6812026" y="2538871"/>
            <a:ext cx="1798320" cy="1908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三年級</a:t>
            </a:r>
            <a:endParaRPr sz="2400" dirty="0"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  <a:p>
            <a:pPr marL="184785" indent="-172720">
              <a:lnSpc>
                <a:spcPct val="100000"/>
              </a:lnSpc>
              <a:spcBef>
                <a:spcPts val="2400"/>
              </a:spcBef>
              <a:buFont typeface="Microsoft JhengHei"/>
              <a:buChar char="•"/>
              <a:tabLst>
                <a:tab pos="185420" algn="l"/>
              </a:tabLst>
            </a:pPr>
            <a:r>
              <a:rPr sz="1600" b="1" dirty="0" err="1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會計資訊</a:t>
            </a:r>
            <a:r>
              <a:rPr lang="zh-TW" altLang="en-US" sz="16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 </a:t>
            </a:r>
            <a:r>
              <a:rPr sz="1600" b="1" dirty="0" err="1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乙級</a:t>
            </a:r>
            <a:endParaRPr sz="1600" dirty="0"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  <a:p>
            <a:pPr marL="184785" indent="-172720">
              <a:lnSpc>
                <a:spcPct val="100000"/>
              </a:lnSpc>
              <a:spcBef>
                <a:spcPts val="2400"/>
              </a:spcBef>
              <a:buFont typeface="Microsoft JhengHei"/>
              <a:buChar char="•"/>
              <a:tabLst>
                <a:tab pos="185420" algn="l"/>
              </a:tabLst>
            </a:pPr>
            <a:r>
              <a:rPr sz="1600" b="1" dirty="0" err="1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商教會英文</a:t>
            </a:r>
            <a:r>
              <a:rPr lang="zh-TW" altLang="en-US" sz="16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 </a:t>
            </a:r>
            <a:r>
              <a:rPr sz="1600" b="1" dirty="0" err="1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一級</a:t>
            </a:r>
            <a:endParaRPr sz="1600" dirty="0"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  <a:p>
            <a:pPr marL="12065">
              <a:lnSpc>
                <a:spcPct val="100000"/>
              </a:lnSpc>
              <a:spcBef>
                <a:spcPts val="1105"/>
              </a:spcBef>
              <a:tabLst>
                <a:tab pos="185420" algn="l"/>
              </a:tabLst>
            </a:pPr>
            <a:endParaRPr sz="1800" dirty="0"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57105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Users\Cameron\AppData\Local\Microsoft\Windows\INetCache\IE\006OBT08\orange-background-1377808315yfg[1].jpg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40" y="124190"/>
            <a:ext cx="792000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橢圓 9"/>
          <p:cNvSpPr>
            <a:spLocks noChangeAspect="1"/>
          </p:cNvSpPr>
          <p:nvPr/>
        </p:nvSpPr>
        <p:spPr>
          <a:xfrm rot="540000">
            <a:off x="3513948" y="295669"/>
            <a:ext cx="344574" cy="34457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8" name="橢圓 7"/>
          <p:cNvSpPr>
            <a:spLocks noChangeAspect="1"/>
          </p:cNvSpPr>
          <p:nvPr/>
        </p:nvSpPr>
        <p:spPr>
          <a:xfrm>
            <a:off x="3767689" y="-32744"/>
            <a:ext cx="1395636" cy="139563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>
            <a:spLocks noChangeAspect="1"/>
          </p:cNvSpPr>
          <p:nvPr/>
        </p:nvSpPr>
        <p:spPr>
          <a:xfrm rot="540000">
            <a:off x="3377756" y="54569"/>
            <a:ext cx="344574" cy="3445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619672" y="2268161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師資及設備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2483768" y="3028890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師資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2483768" y="3532946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現有設備</a:t>
            </a:r>
          </a:p>
        </p:txBody>
      </p:sp>
      <p:pic>
        <p:nvPicPr>
          <p:cNvPr id="2051" name="Picture 3" descr="E:\t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7" b="99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41" y="524753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橢圓 17"/>
          <p:cNvSpPr>
            <a:spLocks noChangeAspect="1"/>
          </p:cNvSpPr>
          <p:nvPr/>
        </p:nvSpPr>
        <p:spPr>
          <a:xfrm rot="540000">
            <a:off x="6974313" y="1797647"/>
            <a:ext cx="344574" cy="3445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19" name="橢圓 18"/>
          <p:cNvSpPr>
            <a:spLocks noChangeAspect="1"/>
          </p:cNvSpPr>
          <p:nvPr/>
        </p:nvSpPr>
        <p:spPr>
          <a:xfrm rot="540000">
            <a:off x="1251188" y="3087815"/>
            <a:ext cx="344574" cy="34457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20" name="橢圓 19"/>
          <p:cNvSpPr>
            <a:spLocks noChangeAspect="1"/>
          </p:cNvSpPr>
          <p:nvPr/>
        </p:nvSpPr>
        <p:spPr>
          <a:xfrm rot="540000">
            <a:off x="1448304" y="3272682"/>
            <a:ext cx="344574" cy="344574"/>
          </a:xfrm>
          <a:prstGeom prst="ellipse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pic>
        <p:nvPicPr>
          <p:cNvPr id="21" name="Picture 12" descr="E:\貿易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">
            <a:off x="7033944" y="3759648"/>
            <a:ext cx="1172094" cy="117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燈泡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956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46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Cameron\AppData\Local\Microsoft\Windows\INetCache\IE\006OBT08\orange-background-1377808315yfg[1].jpg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Cameron\AppData\Local\Microsoft\Windows\INetCache\IE\006OBT08\orange-background-1377808315yfg[1].jpg"/>
          <p:cNvPicPr>
            <a:picLocks noChangeArrowheads="1"/>
          </p:cNvPicPr>
          <p:nvPr/>
        </p:nvPicPr>
        <p:blipFill>
          <a:blip r:embed="rId4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"/>
            <a:ext cx="85320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899592" y="24148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師資</a:t>
            </a:r>
            <a:endPara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383327CE-F0E3-40F2-9BC0-A46BC571F4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552007"/>
              </p:ext>
            </p:extLst>
          </p:nvPr>
        </p:nvGraphicFramePr>
        <p:xfrm>
          <a:off x="431760" y="1556792"/>
          <a:ext cx="8280481" cy="4536504"/>
        </p:xfrm>
        <a:graphic>
          <a:graphicData uri="http://schemas.openxmlformats.org/drawingml/2006/table">
            <a:tbl>
              <a:tblPr/>
              <a:tblGrid>
                <a:gridCol w="1448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1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1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8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01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教師姓名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學歷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現職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專長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19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itchFamily="18" charset="0"/>
                        </a:rPr>
                        <a:t>林茗豐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itchFamily="18" charset="0"/>
                        </a:rPr>
                        <a:t>靜宜大學國貿系畢業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itchFamily="18" charset="0"/>
                        </a:rPr>
                        <a:t>商貿科主任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itchFamily="18" charset="0"/>
                        </a:rPr>
                        <a:t>商業概論、</a:t>
                      </a:r>
                      <a:r>
                        <a:rPr kumimoji="0" lang="zh-TW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國際貿易實務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、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itchFamily="18" charset="0"/>
                        </a:rPr>
                        <a:t>會計軟體應用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6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黃仁甫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東海大學國貿系畢業</a:t>
                      </a: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itchFamily="18" charset="0"/>
                        </a:rPr>
                        <a:t>人事主任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商業概論、國際貿易實務、經濟學</a:t>
                      </a: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6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itchFamily="18" charset="0"/>
                        </a:rPr>
                        <a:t>蕭又豪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itchFamily="18" charset="0"/>
                        </a:rPr>
                        <a:t>朝陽科技大學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itchFamily="18" charset="0"/>
                        </a:rPr>
                        <a:t>會計研究所畢業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實研組長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itchFamily="18" charset="0"/>
                        </a:rPr>
                        <a:t>會計學、會計軟體應用、經濟學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9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itchFamily="18" charset="0"/>
                        </a:rPr>
                        <a:t>謝麗仙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itchFamily="18" charset="0"/>
                        </a:rPr>
                        <a:t>東海大學經濟系畢業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itchFamily="18" charset="0"/>
                        </a:rPr>
                        <a:t>導師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itchFamily="18" charset="0"/>
                        </a:rPr>
                        <a:t>經濟學、商業概論、門市經營實務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745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Cameron\AppData\Local\Microsoft\Windows\INetCache\IE\006OBT08\orange-background-1377808315yfg[1].jpg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Cameron\AppData\Local\Microsoft\Windows\INetCache\IE\006OBT08\orange-background-1377808315yfg[1].jpg"/>
          <p:cNvPicPr>
            <a:picLocks noChangeArrowheads="1"/>
          </p:cNvPicPr>
          <p:nvPr/>
        </p:nvPicPr>
        <p:blipFill>
          <a:blip r:embed="rId4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"/>
            <a:ext cx="85320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899592" y="24148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師資</a:t>
            </a:r>
            <a:endPara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383327CE-F0E3-40F2-9BC0-A46BC571F4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080971"/>
              </p:ext>
            </p:extLst>
          </p:nvPr>
        </p:nvGraphicFramePr>
        <p:xfrm>
          <a:off x="431760" y="1556792"/>
          <a:ext cx="8280480" cy="3662893"/>
        </p:xfrm>
        <a:graphic>
          <a:graphicData uri="http://schemas.openxmlformats.org/drawingml/2006/table">
            <a:tbl>
              <a:tblPr/>
              <a:tblGrid>
                <a:gridCol w="1331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3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8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20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教師姓名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學歷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現職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專長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itchFamily="18" charset="0"/>
                        </a:rPr>
                        <a:t>莊惠如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itchFamily="18" charset="0"/>
                        </a:rPr>
                        <a:t>逢甲大學</a:t>
                      </a: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itchFamily="18" charset="0"/>
                        </a:rPr>
                        <a:t>會計研究所畢業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itchFamily="18" charset="0"/>
                        </a:rPr>
                        <a:t>專任教師</a:t>
                      </a: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itchFamily="18" charset="0"/>
                        </a:rPr>
                        <a:t>會計學、會計軟體應用、行銷實務、門市經營實務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4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宋秀琴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b="0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雲林科</a:t>
                      </a:r>
                      <a:r>
                        <a:rPr lang="zh-TW" altLang="en-US" sz="2000" b="0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技</a:t>
                      </a:r>
                      <a:r>
                        <a:rPr lang="zh-TW" altLang="zh-TW" sz="2000" b="0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大</a:t>
                      </a:r>
                      <a:r>
                        <a:rPr lang="zh-TW" altLang="en-US" sz="2000" b="0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學</a:t>
                      </a:r>
                      <a:endParaRPr lang="en-US" altLang="zh-TW" sz="2000" b="0" kern="12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b="0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會計研究所畢業</a:t>
                      </a: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itchFamily="18" charset="0"/>
                        </a:rPr>
                        <a:t>專任教師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商業概論、門市經營實務、會計學、行銷實務</a:t>
                      </a: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489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王秀菱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靜宜</a:t>
                      </a:r>
                      <a:r>
                        <a:rPr kumimoji="0" lang="zh-TW" altLang="zh-TW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大</a:t>
                      </a:r>
                      <a:r>
                        <a:rPr kumimoji="0" lang="zh-TW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學</a:t>
                      </a:r>
                      <a:endParaRPr kumimoji="0" lang="en-US" altLang="zh-TW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管理</a:t>
                      </a:r>
                      <a:r>
                        <a:rPr kumimoji="0" lang="zh-TW" altLang="zh-TW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研究所畢業</a:t>
                      </a:r>
                      <a:endParaRPr kumimoji="0" lang="zh-TW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itchFamily="18" charset="0"/>
                      </a:endParaRPr>
                    </a:p>
                    <a:p>
                      <a:endParaRPr lang="zh-TW" altLang="en-US" sz="2000" dirty="0"/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itchFamily="18" charset="0"/>
                        </a:rPr>
                        <a:t>專任教師</a:t>
                      </a:r>
                    </a:p>
                    <a:p>
                      <a:endParaRPr lang="zh-TW" altLang="en-US" sz="2000" dirty="0"/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商業概論、門市經營實務、會計學、行銷實務</a:t>
                      </a: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itchFamily="18" charset="0"/>
                      </a:endParaRPr>
                    </a:p>
                    <a:p>
                      <a:endParaRPr lang="zh-TW" altLang="en-US" sz="2000" dirty="0"/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1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Cameron\AppData\Local\Microsoft\Windows\INetCache\IE\006OBT08\orange-background-1377808315yfg[1].jpg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Cameron\AppData\Local\Microsoft\Windows\INetCache\IE\006OBT08\orange-background-1377808315yfg[1].jpg"/>
          <p:cNvPicPr>
            <a:picLocks noChangeArrowheads="1"/>
          </p:cNvPicPr>
          <p:nvPr/>
        </p:nvPicPr>
        <p:blipFill>
          <a:blip r:embed="rId4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"/>
            <a:ext cx="85320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899592" y="24148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現有設備</a:t>
            </a:r>
            <a:endPara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35F1A106-0915-4F00-BD81-9C444949B084}"/>
              </a:ext>
            </a:extLst>
          </p:cNvPr>
          <p:cNvSpPr/>
          <p:nvPr/>
        </p:nvSpPr>
        <p:spPr>
          <a:xfrm>
            <a:off x="197456" y="1196752"/>
            <a:ext cx="3240360" cy="836712"/>
          </a:xfrm>
          <a:prstGeom prst="roundRect">
            <a:avLst/>
          </a:prstGeom>
          <a:solidFill>
            <a:schemeClr val="accent1">
              <a:alpha val="81960"/>
            </a:scheme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800" b="1" dirty="0">
                <a:solidFill>
                  <a:schemeClr val="bg1"/>
                </a:solidFill>
                <a:latin typeface="Microsoft YaHei"/>
                <a:ea typeface="Microsoft YaHei"/>
                <a:cs typeface="Microsoft YaHei"/>
              </a:rPr>
              <a:t>門市櫃台專業教室</a:t>
            </a:r>
          </a:p>
        </p:txBody>
      </p:sp>
      <p:pic>
        <p:nvPicPr>
          <p:cNvPr id="2050" name="Picture 2" descr="H:\國貿科親職座談\110親職座談\DSC_08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85" y="2204864"/>
            <a:ext cx="5091379" cy="339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國貿科親職座談\110親職座談\DSC_080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93096"/>
            <a:ext cx="3394253" cy="226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31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Cameron\AppData\Local\Microsoft\Windows\INetCache\IE\006OBT08\orange-background-1377808315yfg[1].jpg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Cameron\AppData\Local\Microsoft\Windows\INetCache\IE\006OBT08\orange-background-1377808315yfg[1].jpg"/>
          <p:cNvPicPr>
            <a:picLocks noChangeArrowheads="1"/>
          </p:cNvPicPr>
          <p:nvPr/>
        </p:nvPicPr>
        <p:blipFill>
          <a:blip r:embed="rId5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"/>
            <a:ext cx="85320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899592" y="24148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現有設備</a:t>
            </a:r>
            <a:endPara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B0EFFAD-9AAE-4C6C-82B5-45C20FC8E2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72" y="1940685"/>
            <a:ext cx="4931110" cy="3288515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矩形: 圓角 4">
            <a:extLst>
              <a:ext uri="{FF2B5EF4-FFF2-40B4-BE49-F238E27FC236}">
                <a16:creationId xmlns:a16="http://schemas.microsoft.com/office/drawing/2014/main" id="{35F1A106-0915-4F00-BD81-9C444949B084}"/>
              </a:ext>
            </a:extLst>
          </p:cNvPr>
          <p:cNvSpPr/>
          <p:nvPr/>
        </p:nvSpPr>
        <p:spPr>
          <a:xfrm>
            <a:off x="179512" y="1124744"/>
            <a:ext cx="3417091" cy="648072"/>
          </a:xfrm>
          <a:prstGeom prst="roundRect">
            <a:avLst/>
          </a:prstGeom>
          <a:solidFill>
            <a:schemeClr val="accent1">
              <a:alpha val="81960"/>
            </a:scheme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800" b="1" dirty="0">
                <a:solidFill>
                  <a:schemeClr val="bg1"/>
                </a:solidFill>
                <a:latin typeface="Microsoft YaHei"/>
                <a:ea typeface="Microsoft YaHei"/>
                <a:cs typeface="Microsoft YaHei"/>
                <a:sym typeface="Arial"/>
              </a:rPr>
              <a:t>門市清潔專業教室</a:t>
            </a:r>
          </a:p>
        </p:txBody>
      </p:sp>
      <p:pic>
        <p:nvPicPr>
          <p:cNvPr id="1026" name="Picture 2" descr="H:\國貿科親職座談\110親職座談\DSC_0506 (2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21088"/>
            <a:ext cx="3394253" cy="226283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284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Cameron\AppData\Local\Microsoft\Windows\INetCache\IE\006OBT08\orange-background-1377808315yfg[1].jpg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Cameron\AppData\Local\Microsoft\Windows\INetCache\IE\006OBT08\orange-background-1377808315yfg[1].jpg"/>
          <p:cNvPicPr>
            <a:picLocks noChangeArrowheads="1"/>
          </p:cNvPicPr>
          <p:nvPr/>
        </p:nvPicPr>
        <p:blipFill>
          <a:blip r:embed="rId4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"/>
            <a:ext cx="85320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899592" y="24148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現有設備</a:t>
            </a:r>
            <a:endPara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2D602FB-BDF5-4849-BF6B-9EEBB6F443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9" y="1912834"/>
            <a:ext cx="4804756" cy="3604398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矩形: 圓角 4">
            <a:extLst>
              <a:ext uri="{FF2B5EF4-FFF2-40B4-BE49-F238E27FC236}">
                <a16:creationId xmlns:a16="http://schemas.microsoft.com/office/drawing/2014/main" id="{35F1A106-0915-4F00-BD81-9C444949B084}"/>
              </a:ext>
            </a:extLst>
          </p:cNvPr>
          <p:cNvSpPr/>
          <p:nvPr/>
        </p:nvSpPr>
        <p:spPr>
          <a:xfrm>
            <a:off x="251520" y="1122400"/>
            <a:ext cx="3492388" cy="722424"/>
          </a:xfrm>
          <a:prstGeom prst="roundRect">
            <a:avLst/>
          </a:prstGeom>
          <a:solidFill>
            <a:schemeClr val="accent1">
              <a:alpha val="81960"/>
            </a:scheme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800" b="1" dirty="0">
                <a:solidFill>
                  <a:schemeClr val="bg1"/>
                </a:solidFill>
                <a:latin typeface="Microsoft YaHei"/>
                <a:ea typeface="Microsoft YaHei"/>
                <a:cs typeface="Microsoft YaHei"/>
              </a:rPr>
              <a:t>會計資訊專業教室</a:t>
            </a:r>
          </a:p>
        </p:txBody>
      </p:sp>
      <p:pic>
        <p:nvPicPr>
          <p:cNvPr id="3074" name="Picture 2" descr="H:\國貿科親職座談\110親職座談\IMG_50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689" y="3789040"/>
            <a:ext cx="3602736" cy="270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04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邊形 3"/>
          <p:cNvSpPr/>
          <p:nvPr/>
        </p:nvSpPr>
        <p:spPr>
          <a:xfrm>
            <a:off x="-1476672" y="18866"/>
            <a:ext cx="5688632" cy="6858000"/>
          </a:xfrm>
          <a:prstGeom prst="parallelogram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Picture 14" descr="E:\會計1ICON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0">
            <a:off x="-220290" y="219737"/>
            <a:ext cx="14287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E:\會計ICON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0000">
            <a:off x="583508" y="-56122"/>
            <a:ext cx="2438400" cy="244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E:\貿易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">
            <a:off x="839569" y="1266074"/>
            <a:ext cx="975360" cy="97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16"/>
          <p:cNvSpPr/>
          <p:nvPr/>
        </p:nvSpPr>
        <p:spPr>
          <a:xfrm>
            <a:off x="2195736" y="207680"/>
            <a:ext cx="6965742" cy="701040"/>
          </a:xfrm>
          <a:custGeom>
            <a:avLst/>
            <a:gdLst/>
            <a:ahLst/>
            <a:cxnLst/>
            <a:rect l="l" t="t" r="r" b="b"/>
            <a:pathLst>
              <a:path w="7406640" h="701040">
                <a:moveTo>
                  <a:pt x="7406640" y="0"/>
                </a:moveTo>
                <a:lnTo>
                  <a:pt x="412622" y="0"/>
                </a:lnTo>
                <a:lnTo>
                  <a:pt x="360873" y="2731"/>
                </a:lnTo>
                <a:lnTo>
                  <a:pt x="311040" y="10707"/>
                </a:lnTo>
                <a:lnTo>
                  <a:pt x="263509" y="23598"/>
                </a:lnTo>
                <a:lnTo>
                  <a:pt x="218667" y="41076"/>
                </a:lnTo>
                <a:lnTo>
                  <a:pt x="176903" y="62812"/>
                </a:lnTo>
                <a:lnTo>
                  <a:pt x="138602" y="88476"/>
                </a:lnTo>
                <a:lnTo>
                  <a:pt x="104152" y="117741"/>
                </a:lnTo>
                <a:lnTo>
                  <a:pt x="73941" y="150277"/>
                </a:lnTo>
                <a:lnTo>
                  <a:pt x="48354" y="185755"/>
                </a:lnTo>
                <a:lnTo>
                  <a:pt x="27780" y="223848"/>
                </a:lnTo>
                <a:lnTo>
                  <a:pt x="12604" y="264225"/>
                </a:lnTo>
                <a:lnTo>
                  <a:pt x="3215" y="306559"/>
                </a:lnTo>
                <a:lnTo>
                  <a:pt x="0" y="350520"/>
                </a:lnTo>
                <a:lnTo>
                  <a:pt x="3215" y="394480"/>
                </a:lnTo>
                <a:lnTo>
                  <a:pt x="12604" y="436814"/>
                </a:lnTo>
                <a:lnTo>
                  <a:pt x="27780" y="477191"/>
                </a:lnTo>
                <a:lnTo>
                  <a:pt x="48354" y="515284"/>
                </a:lnTo>
                <a:lnTo>
                  <a:pt x="73941" y="550762"/>
                </a:lnTo>
                <a:lnTo>
                  <a:pt x="104152" y="583298"/>
                </a:lnTo>
                <a:lnTo>
                  <a:pt x="138602" y="612563"/>
                </a:lnTo>
                <a:lnTo>
                  <a:pt x="176903" y="638227"/>
                </a:lnTo>
                <a:lnTo>
                  <a:pt x="218667" y="659963"/>
                </a:lnTo>
                <a:lnTo>
                  <a:pt x="263509" y="677441"/>
                </a:lnTo>
                <a:lnTo>
                  <a:pt x="311040" y="690332"/>
                </a:lnTo>
                <a:lnTo>
                  <a:pt x="360873" y="698308"/>
                </a:lnTo>
                <a:lnTo>
                  <a:pt x="412622" y="701039"/>
                </a:lnTo>
                <a:lnTo>
                  <a:pt x="7406640" y="701039"/>
                </a:lnTo>
                <a:lnTo>
                  <a:pt x="74066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10" descr="E:\計算機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0000">
            <a:off x="-55065" y="2760155"/>
            <a:ext cx="1040474" cy="104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E:\計算器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40000">
            <a:off x="1020626" y="4076002"/>
            <a:ext cx="1040474" cy="104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橢圓 9"/>
          <p:cNvSpPr>
            <a:spLocks noChangeAspect="1"/>
          </p:cNvSpPr>
          <p:nvPr/>
        </p:nvSpPr>
        <p:spPr>
          <a:xfrm rot="540000">
            <a:off x="744089" y="2339395"/>
            <a:ext cx="344574" cy="3445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11" name="橢圓 10"/>
          <p:cNvSpPr>
            <a:spLocks noChangeAspect="1"/>
          </p:cNvSpPr>
          <p:nvPr/>
        </p:nvSpPr>
        <p:spPr>
          <a:xfrm rot="540000">
            <a:off x="1630421" y="2910987"/>
            <a:ext cx="344574" cy="34457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12" name="橢圓 11"/>
          <p:cNvSpPr>
            <a:spLocks noChangeAspect="1"/>
          </p:cNvSpPr>
          <p:nvPr/>
        </p:nvSpPr>
        <p:spPr>
          <a:xfrm rot="540000">
            <a:off x="696292" y="4206012"/>
            <a:ext cx="344574" cy="34457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275856" y="251937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簡報大綱</a:t>
            </a:r>
          </a:p>
        </p:txBody>
      </p:sp>
      <p:sp>
        <p:nvSpPr>
          <p:cNvPr id="15" name="橢圓 14"/>
          <p:cNvSpPr>
            <a:spLocks noChangeAspect="1"/>
          </p:cNvSpPr>
          <p:nvPr/>
        </p:nvSpPr>
        <p:spPr>
          <a:xfrm>
            <a:off x="3228181" y="1065160"/>
            <a:ext cx="818710" cy="81871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324027" y="1298514"/>
            <a:ext cx="62701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01</a:t>
            </a:r>
            <a:endParaRPr lang="zh-TW" alt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橢圓 16"/>
          <p:cNvSpPr>
            <a:spLocks noChangeAspect="1"/>
          </p:cNvSpPr>
          <p:nvPr/>
        </p:nvSpPr>
        <p:spPr>
          <a:xfrm>
            <a:off x="3059832" y="1988840"/>
            <a:ext cx="818710" cy="81871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155678" y="2204864"/>
            <a:ext cx="62701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02</a:t>
            </a:r>
            <a:endParaRPr lang="zh-TW" alt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橢圓 18"/>
          <p:cNvSpPr>
            <a:spLocks noChangeAspect="1"/>
          </p:cNvSpPr>
          <p:nvPr/>
        </p:nvSpPr>
        <p:spPr>
          <a:xfrm>
            <a:off x="2817186" y="2924944"/>
            <a:ext cx="818710" cy="81871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913032" y="3167590"/>
            <a:ext cx="62701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03</a:t>
            </a:r>
            <a:endParaRPr lang="zh-TW" alt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1" name="橢圓 20"/>
          <p:cNvSpPr>
            <a:spLocks noChangeAspect="1"/>
          </p:cNvSpPr>
          <p:nvPr/>
        </p:nvSpPr>
        <p:spPr>
          <a:xfrm>
            <a:off x="2639098" y="3861048"/>
            <a:ext cx="818710" cy="81871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2734944" y="4076812"/>
            <a:ext cx="62701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04</a:t>
            </a:r>
            <a:endParaRPr lang="zh-TW" alt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3" name="橢圓 22"/>
          <p:cNvSpPr>
            <a:spLocks noChangeAspect="1"/>
          </p:cNvSpPr>
          <p:nvPr/>
        </p:nvSpPr>
        <p:spPr>
          <a:xfrm>
            <a:off x="2410265" y="4869160"/>
            <a:ext cx="818710" cy="81871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2506111" y="5121278"/>
            <a:ext cx="62701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05</a:t>
            </a:r>
            <a:endParaRPr lang="zh-TW" alt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4139952" y="1267736"/>
            <a:ext cx="396044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科教育目標及科專業能力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3995936" y="2204864"/>
            <a:ext cx="396044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課程地圖及課程規劃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3807691" y="3167590"/>
            <a:ext cx="396044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技能專業證照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3419872" y="5058562"/>
            <a:ext cx="396044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生涯輔導與升學進路</a:t>
            </a: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24B4AEBB-9BE9-4FEE-AF47-F0AFE3148061}"/>
              </a:ext>
            </a:extLst>
          </p:cNvPr>
          <p:cNvSpPr txBox="1"/>
          <p:nvPr/>
        </p:nvSpPr>
        <p:spPr>
          <a:xfrm>
            <a:off x="3587842" y="4076812"/>
            <a:ext cx="396044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師資及設備</a:t>
            </a:r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B1366285-FFA4-4BD0-A7D9-0D5C7D10D9FD}"/>
              </a:ext>
            </a:extLst>
          </p:cNvPr>
          <p:cNvSpPr>
            <a:spLocks noChangeAspect="1"/>
          </p:cNvSpPr>
          <p:nvPr/>
        </p:nvSpPr>
        <p:spPr>
          <a:xfrm>
            <a:off x="2184739" y="5877272"/>
            <a:ext cx="818710" cy="81871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4BE10560-3975-44D6-AA53-9B8B1B75C2A5}"/>
              </a:ext>
            </a:extLst>
          </p:cNvPr>
          <p:cNvSpPr txBox="1"/>
          <p:nvPr/>
        </p:nvSpPr>
        <p:spPr>
          <a:xfrm>
            <a:off x="2280585" y="6093036"/>
            <a:ext cx="62701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06</a:t>
            </a:r>
            <a:endParaRPr lang="zh-TW" alt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6685CE43-1CC9-404E-B7E7-43D1DA569ABD}"/>
              </a:ext>
            </a:extLst>
          </p:cNvPr>
          <p:cNvSpPr txBox="1"/>
          <p:nvPr/>
        </p:nvSpPr>
        <p:spPr>
          <a:xfrm>
            <a:off x="3203848" y="6093036"/>
            <a:ext cx="396044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榮譽事蹟</a:t>
            </a:r>
          </a:p>
        </p:txBody>
      </p:sp>
    </p:spTree>
    <p:extLst>
      <p:ext uri="{BB962C8B-B14F-4D97-AF65-F5344CB8AC3E}">
        <p14:creationId xmlns:p14="http://schemas.microsoft.com/office/powerpoint/2010/main" val="312467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Users\Cameron\AppData\Local\Microsoft\Windows\INetCache\IE\006OBT08\orange-background-1377808315yfg[1].jpg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40" y="124190"/>
            <a:ext cx="792000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橢圓 9"/>
          <p:cNvSpPr>
            <a:spLocks noChangeAspect="1"/>
          </p:cNvSpPr>
          <p:nvPr/>
        </p:nvSpPr>
        <p:spPr>
          <a:xfrm rot="540000">
            <a:off x="3513948" y="295669"/>
            <a:ext cx="344574" cy="34457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8" name="橢圓 7"/>
          <p:cNvSpPr>
            <a:spLocks noChangeAspect="1"/>
          </p:cNvSpPr>
          <p:nvPr/>
        </p:nvSpPr>
        <p:spPr>
          <a:xfrm>
            <a:off x="3767689" y="-32744"/>
            <a:ext cx="1395636" cy="139563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>
            <a:spLocks noChangeAspect="1"/>
          </p:cNvSpPr>
          <p:nvPr/>
        </p:nvSpPr>
        <p:spPr>
          <a:xfrm rot="540000">
            <a:off x="3377756" y="54569"/>
            <a:ext cx="344574" cy="3445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619672" y="2484185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生涯輔導與升學進路</a:t>
            </a:r>
          </a:p>
        </p:txBody>
      </p:sp>
      <p:pic>
        <p:nvPicPr>
          <p:cNvPr id="2051" name="Picture 3" descr="E:\t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7" b="99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41" y="524753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橢圓 17"/>
          <p:cNvSpPr>
            <a:spLocks noChangeAspect="1"/>
          </p:cNvSpPr>
          <p:nvPr/>
        </p:nvSpPr>
        <p:spPr>
          <a:xfrm rot="540000">
            <a:off x="6974313" y="1797647"/>
            <a:ext cx="344574" cy="3445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19" name="橢圓 18"/>
          <p:cNvSpPr>
            <a:spLocks noChangeAspect="1"/>
          </p:cNvSpPr>
          <p:nvPr/>
        </p:nvSpPr>
        <p:spPr>
          <a:xfrm rot="540000">
            <a:off x="1251188" y="3087815"/>
            <a:ext cx="344574" cy="34457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20" name="橢圓 19"/>
          <p:cNvSpPr>
            <a:spLocks noChangeAspect="1"/>
          </p:cNvSpPr>
          <p:nvPr/>
        </p:nvSpPr>
        <p:spPr>
          <a:xfrm rot="540000">
            <a:off x="1448304" y="3272682"/>
            <a:ext cx="344574" cy="344574"/>
          </a:xfrm>
          <a:prstGeom prst="ellipse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pic>
        <p:nvPicPr>
          <p:cNvPr id="21" name="Picture 12" descr="E:\貿易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">
            <a:off x="7033944" y="3759648"/>
            <a:ext cx="1172094" cy="117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燈泡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956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46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Cameron\AppData\Local\Microsoft\Windows\INetCache\IE\006OBT08\orange-background-1377808315yfg[1].jpg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Cameron\AppData\Local\Microsoft\Windows\INetCache\IE\006OBT08\orange-background-1377808315yfg[1].jpg"/>
          <p:cNvPicPr>
            <a:picLocks noChangeArrowheads="1"/>
          </p:cNvPicPr>
          <p:nvPr/>
        </p:nvPicPr>
        <p:blipFill>
          <a:blip r:embed="rId4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"/>
            <a:ext cx="85320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899592" y="241484"/>
            <a:ext cx="56886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畢業條件</a:t>
            </a:r>
            <a:endPara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400" spc="-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學年學分制</a:t>
            </a:r>
            <a:endParaRPr lang="en-US" altLang="zh-TW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630936" y="3118337"/>
            <a:ext cx="1958339" cy="978535"/>
          </a:xfrm>
          <a:custGeom>
            <a:avLst/>
            <a:gdLst/>
            <a:ahLst/>
            <a:cxnLst/>
            <a:rect l="l" t="t" r="r" b="b"/>
            <a:pathLst>
              <a:path w="1958339" h="978535">
                <a:moveTo>
                  <a:pt x="1860550" y="0"/>
                </a:moveTo>
                <a:lnTo>
                  <a:pt x="97840" y="0"/>
                </a:lnTo>
                <a:lnTo>
                  <a:pt x="59755" y="7689"/>
                </a:lnTo>
                <a:lnTo>
                  <a:pt x="28655" y="28654"/>
                </a:lnTo>
                <a:lnTo>
                  <a:pt x="7688" y="59739"/>
                </a:lnTo>
                <a:lnTo>
                  <a:pt x="0" y="97789"/>
                </a:lnTo>
                <a:lnTo>
                  <a:pt x="0" y="880617"/>
                </a:lnTo>
                <a:lnTo>
                  <a:pt x="7688" y="918668"/>
                </a:lnTo>
                <a:lnTo>
                  <a:pt x="28655" y="949753"/>
                </a:lnTo>
                <a:lnTo>
                  <a:pt x="59755" y="970718"/>
                </a:lnTo>
                <a:lnTo>
                  <a:pt x="97840" y="978407"/>
                </a:lnTo>
                <a:lnTo>
                  <a:pt x="1860550" y="978407"/>
                </a:lnTo>
                <a:lnTo>
                  <a:pt x="1898600" y="970718"/>
                </a:lnTo>
                <a:lnTo>
                  <a:pt x="1929685" y="949753"/>
                </a:lnTo>
                <a:lnTo>
                  <a:pt x="1950650" y="918668"/>
                </a:lnTo>
                <a:lnTo>
                  <a:pt x="1958339" y="880617"/>
                </a:lnTo>
                <a:lnTo>
                  <a:pt x="1958339" y="97789"/>
                </a:lnTo>
                <a:lnTo>
                  <a:pt x="1950650" y="59739"/>
                </a:lnTo>
                <a:lnTo>
                  <a:pt x="1929685" y="28654"/>
                </a:lnTo>
                <a:lnTo>
                  <a:pt x="1898600" y="7689"/>
                </a:lnTo>
                <a:lnTo>
                  <a:pt x="18605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/>
          <p:cNvSpPr txBox="1"/>
          <p:nvPr/>
        </p:nvSpPr>
        <p:spPr>
          <a:xfrm>
            <a:off x="1055276" y="3429000"/>
            <a:ext cx="1284476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160學分</a:t>
            </a:r>
            <a:endParaRPr sz="2100" dirty="0"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</p:txBody>
      </p:sp>
      <p:sp>
        <p:nvSpPr>
          <p:cNvPr id="11" name="object 7"/>
          <p:cNvSpPr/>
          <p:nvPr/>
        </p:nvSpPr>
        <p:spPr>
          <a:xfrm>
            <a:off x="2588641" y="2763245"/>
            <a:ext cx="782955" cy="844550"/>
          </a:xfrm>
          <a:custGeom>
            <a:avLst/>
            <a:gdLst/>
            <a:ahLst/>
            <a:cxnLst/>
            <a:rect l="l" t="t" r="r" b="b"/>
            <a:pathLst>
              <a:path w="782954" h="844550">
                <a:moveTo>
                  <a:pt x="0" y="844042"/>
                </a:moveTo>
                <a:lnTo>
                  <a:pt x="782828" y="0"/>
                </a:lnTo>
              </a:path>
            </a:pathLst>
          </a:cu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/>
          <p:cNvSpPr/>
          <p:nvPr/>
        </p:nvSpPr>
        <p:spPr>
          <a:xfrm>
            <a:off x="3371088" y="2274042"/>
            <a:ext cx="2092960" cy="978535"/>
          </a:xfrm>
          <a:custGeom>
            <a:avLst/>
            <a:gdLst/>
            <a:ahLst/>
            <a:cxnLst/>
            <a:rect l="l" t="t" r="r" b="b"/>
            <a:pathLst>
              <a:path w="2092960" h="978535">
                <a:moveTo>
                  <a:pt x="1994662" y="0"/>
                </a:moveTo>
                <a:lnTo>
                  <a:pt x="97789" y="0"/>
                </a:lnTo>
                <a:lnTo>
                  <a:pt x="59739" y="7689"/>
                </a:lnTo>
                <a:lnTo>
                  <a:pt x="28654" y="28654"/>
                </a:lnTo>
                <a:lnTo>
                  <a:pt x="7689" y="59739"/>
                </a:lnTo>
                <a:lnTo>
                  <a:pt x="0" y="97789"/>
                </a:lnTo>
                <a:lnTo>
                  <a:pt x="0" y="880617"/>
                </a:lnTo>
                <a:lnTo>
                  <a:pt x="7689" y="918668"/>
                </a:lnTo>
                <a:lnTo>
                  <a:pt x="28654" y="949753"/>
                </a:lnTo>
                <a:lnTo>
                  <a:pt x="59739" y="970718"/>
                </a:lnTo>
                <a:lnTo>
                  <a:pt x="97789" y="978407"/>
                </a:lnTo>
                <a:lnTo>
                  <a:pt x="1994662" y="978407"/>
                </a:lnTo>
                <a:lnTo>
                  <a:pt x="2032712" y="970718"/>
                </a:lnTo>
                <a:lnTo>
                  <a:pt x="2063797" y="949753"/>
                </a:lnTo>
                <a:lnTo>
                  <a:pt x="2084762" y="918668"/>
                </a:lnTo>
                <a:lnTo>
                  <a:pt x="2092452" y="880617"/>
                </a:lnTo>
                <a:lnTo>
                  <a:pt x="2092452" y="97789"/>
                </a:lnTo>
                <a:lnTo>
                  <a:pt x="2084762" y="59739"/>
                </a:lnTo>
                <a:lnTo>
                  <a:pt x="2063797" y="28654"/>
                </a:lnTo>
                <a:lnTo>
                  <a:pt x="2032712" y="7689"/>
                </a:lnTo>
                <a:lnTo>
                  <a:pt x="199466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/>
          <p:nvPr/>
        </p:nvSpPr>
        <p:spPr>
          <a:xfrm>
            <a:off x="3371088" y="2274042"/>
            <a:ext cx="2092960" cy="978535"/>
          </a:xfrm>
          <a:custGeom>
            <a:avLst/>
            <a:gdLst/>
            <a:ahLst/>
            <a:cxnLst/>
            <a:rect l="l" t="t" r="r" b="b"/>
            <a:pathLst>
              <a:path w="2092960" h="978535">
                <a:moveTo>
                  <a:pt x="0" y="97789"/>
                </a:moveTo>
                <a:lnTo>
                  <a:pt x="7689" y="59739"/>
                </a:lnTo>
                <a:lnTo>
                  <a:pt x="28654" y="28654"/>
                </a:lnTo>
                <a:lnTo>
                  <a:pt x="59739" y="7689"/>
                </a:lnTo>
                <a:lnTo>
                  <a:pt x="97789" y="0"/>
                </a:lnTo>
                <a:lnTo>
                  <a:pt x="1994662" y="0"/>
                </a:lnTo>
                <a:lnTo>
                  <a:pt x="2032712" y="7689"/>
                </a:lnTo>
                <a:lnTo>
                  <a:pt x="2063797" y="28654"/>
                </a:lnTo>
                <a:lnTo>
                  <a:pt x="2084762" y="59739"/>
                </a:lnTo>
                <a:lnTo>
                  <a:pt x="2092452" y="97789"/>
                </a:lnTo>
                <a:lnTo>
                  <a:pt x="2092452" y="880617"/>
                </a:lnTo>
                <a:lnTo>
                  <a:pt x="2084762" y="918668"/>
                </a:lnTo>
                <a:lnTo>
                  <a:pt x="2063797" y="949753"/>
                </a:lnTo>
                <a:lnTo>
                  <a:pt x="2032712" y="970718"/>
                </a:lnTo>
                <a:lnTo>
                  <a:pt x="1994662" y="978407"/>
                </a:lnTo>
                <a:lnTo>
                  <a:pt x="97789" y="978407"/>
                </a:lnTo>
                <a:lnTo>
                  <a:pt x="59739" y="970718"/>
                </a:lnTo>
                <a:lnTo>
                  <a:pt x="28654" y="949753"/>
                </a:lnTo>
                <a:lnTo>
                  <a:pt x="7689" y="918668"/>
                </a:lnTo>
                <a:lnTo>
                  <a:pt x="0" y="880617"/>
                </a:lnTo>
                <a:lnTo>
                  <a:pt x="0" y="97789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3471417" y="2278360"/>
            <a:ext cx="1892300" cy="857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 marR="5080" indent="-108585">
              <a:lnSpc>
                <a:spcPct val="13000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專業及實習科目 須修習</a:t>
            </a:r>
            <a:r>
              <a:rPr sz="2100" b="1" spc="-5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80</a:t>
            </a:r>
            <a:r>
              <a:rPr sz="21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學分</a:t>
            </a:r>
            <a:endParaRPr sz="2100" dirty="0"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5463413" y="2200508"/>
            <a:ext cx="782955" cy="563245"/>
          </a:xfrm>
          <a:custGeom>
            <a:avLst/>
            <a:gdLst/>
            <a:ahLst/>
            <a:cxnLst/>
            <a:rect l="l" t="t" r="r" b="b"/>
            <a:pathLst>
              <a:path w="782954" h="563245">
                <a:moveTo>
                  <a:pt x="0" y="562737"/>
                </a:moveTo>
                <a:lnTo>
                  <a:pt x="782827" y="0"/>
                </a:lnTo>
              </a:path>
            </a:pathLst>
          </a:cu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/>
        </p:nvSpPr>
        <p:spPr>
          <a:xfrm>
            <a:off x="6246876" y="1711686"/>
            <a:ext cx="1984375" cy="978535"/>
          </a:xfrm>
          <a:custGeom>
            <a:avLst/>
            <a:gdLst/>
            <a:ahLst/>
            <a:cxnLst/>
            <a:rect l="l" t="t" r="r" b="b"/>
            <a:pathLst>
              <a:path w="1984375" h="978535">
                <a:moveTo>
                  <a:pt x="1886457" y="0"/>
                </a:moveTo>
                <a:lnTo>
                  <a:pt x="97789" y="0"/>
                </a:lnTo>
                <a:lnTo>
                  <a:pt x="59739" y="7689"/>
                </a:lnTo>
                <a:lnTo>
                  <a:pt x="28654" y="28654"/>
                </a:lnTo>
                <a:lnTo>
                  <a:pt x="7689" y="59739"/>
                </a:lnTo>
                <a:lnTo>
                  <a:pt x="0" y="97789"/>
                </a:lnTo>
                <a:lnTo>
                  <a:pt x="0" y="880618"/>
                </a:lnTo>
                <a:lnTo>
                  <a:pt x="7689" y="918668"/>
                </a:lnTo>
                <a:lnTo>
                  <a:pt x="28654" y="949753"/>
                </a:lnTo>
                <a:lnTo>
                  <a:pt x="59739" y="970718"/>
                </a:lnTo>
                <a:lnTo>
                  <a:pt x="97789" y="978408"/>
                </a:lnTo>
                <a:lnTo>
                  <a:pt x="1886457" y="978408"/>
                </a:lnTo>
                <a:lnTo>
                  <a:pt x="1924508" y="970718"/>
                </a:lnTo>
                <a:lnTo>
                  <a:pt x="1955593" y="949753"/>
                </a:lnTo>
                <a:lnTo>
                  <a:pt x="1976558" y="918668"/>
                </a:lnTo>
                <a:lnTo>
                  <a:pt x="1984248" y="880618"/>
                </a:lnTo>
                <a:lnTo>
                  <a:pt x="1984248" y="97789"/>
                </a:lnTo>
                <a:lnTo>
                  <a:pt x="1976558" y="59739"/>
                </a:lnTo>
                <a:lnTo>
                  <a:pt x="1955593" y="28654"/>
                </a:lnTo>
                <a:lnTo>
                  <a:pt x="1924508" y="7689"/>
                </a:lnTo>
                <a:lnTo>
                  <a:pt x="1886457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3"/>
          <p:cNvSpPr/>
          <p:nvPr/>
        </p:nvSpPr>
        <p:spPr>
          <a:xfrm>
            <a:off x="6246876" y="1711686"/>
            <a:ext cx="1984375" cy="978535"/>
          </a:xfrm>
          <a:custGeom>
            <a:avLst/>
            <a:gdLst/>
            <a:ahLst/>
            <a:cxnLst/>
            <a:rect l="l" t="t" r="r" b="b"/>
            <a:pathLst>
              <a:path w="1984375" h="978535">
                <a:moveTo>
                  <a:pt x="0" y="97789"/>
                </a:moveTo>
                <a:lnTo>
                  <a:pt x="7689" y="59739"/>
                </a:lnTo>
                <a:lnTo>
                  <a:pt x="28654" y="28654"/>
                </a:lnTo>
                <a:lnTo>
                  <a:pt x="59739" y="7689"/>
                </a:lnTo>
                <a:lnTo>
                  <a:pt x="97789" y="0"/>
                </a:lnTo>
                <a:lnTo>
                  <a:pt x="1886457" y="0"/>
                </a:lnTo>
                <a:lnTo>
                  <a:pt x="1924508" y="7689"/>
                </a:lnTo>
                <a:lnTo>
                  <a:pt x="1955593" y="28654"/>
                </a:lnTo>
                <a:lnTo>
                  <a:pt x="1976558" y="59739"/>
                </a:lnTo>
                <a:lnTo>
                  <a:pt x="1984248" y="97789"/>
                </a:lnTo>
                <a:lnTo>
                  <a:pt x="1984248" y="880618"/>
                </a:lnTo>
                <a:lnTo>
                  <a:pt x="1976558" y="918668"/>
                </a:lnTo>
                <a:lnTo>
                  <a:pt x="1955593" y="949753"/>
                </a:lnTo>
                <a:lnTo>
                  <a:pt x="1924508" y="970718"/>
                </a:lnTo>
                <a:lnTo>
                  <a:pt x="1886457" y="978408"/>
                </a:lnTo>
                <a:lnTo>
                  <a:pt x="97789" y="978408"/>
                </a:lnTo>
                <a:lnTo>
                  <a:pt x="59739" y="970718"/>
                </a:lnTo>
                <a:lnTo>
                  <a:pt x="28654" y="949753"/>
                </a:lnTo>
                <a:lnTo>
                  <a:pt x="7689" y="918668"/>
                </a:lnTo>
                <a:lnTo>
                  <a:pt x="0" y="880618"/>
                </a:lnTo>
                <a:lnTo>
                  <a:pt x="0" y="97789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4"/>
          <p:cNvSpPr txBox="1"/>
          <p:nvPr/>
        </p:nvSpPr>
        <p:spPr>
          <a:xfrm>
            <a:off x="6535673" y="2019025"/>
            <a:ext cx="14097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60</a:t>
            </a:r>
            <a:r>
              <a:rPr sz="21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學分及格</a:t>
            </a:r>
            <a:endParaRPr sz="2100" dirty="0"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</p:txBody>
      </p:sp>
      <p:sp>
        <p:nvSpPr>
          <p:cNvPr id="19" name="object 15"/>
          <p:cNvSpPr/>
          <p:nvPr/>
        </p:nvSpPr>
        <p:spPr>
          <a:xfrm>
            <a:off x="5463413" y="2763245"/>
            <a:ext cx="768985" cy="562610"/>
          </a:xfrm>
          <a:custGeom>
            <a:avLst/>
            <a:gdLst/>
            <a:ahLst/>
            <a:cxnLst/>
            <a:rect l="l" t="t" r="r" b="b"/>
            <a:pathLst>
              <a:path w="768985" h="562610">
                <a:moveTo>
                  <a:pt x="0" y="0"/>
                </a:moveTo>
                <a:lnTo>
                  <a:pt x="768731" y="562609"/>
                </a:lnTo>
              </a:path>
            </a:pathLst>
          </a:cu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6"/>
          <p:cNvSpPr/>
          <p:nvPr/>
        </p:nvSpPr>
        <p:spPr>
          <a:xfrm>
            <a:off x="6231635" y="2836398"/>
            <a:ext cx="2124710" cy="978535"/>
          </a:xfrm>
          <a:custGeom>
            <a:avLst/>
            <a:gdLst/>
            <a:ahLst/>
            <a:cxnLst/>
            <a:rect l="l" t="t" r="r" b="b"/>
            <a:pathLst>
              <a:path w="2124709" h="978535">
                <a:moveTo>
                  <a:pt x="2026665" y="0"/>
                </a:moveTo>
                <a:lnTo>
                  <a:pt x="97789" y="0"/>
                </a:lnTo>
                <a:lnTo>
                  <a:pt x="59739" y="7689"/>
                </a:lnTo>
                <a:lnTo>
                  <a:pt x="28654" y="28654"/>
                </a:lnTo>
                <a:lnTo>
                  <a:pt x="7689" y="59739"/>
                </a:lnTo>
                <a:lnTo>
                  <a:pt x="0" y="97789"/>
                </a:lnTo>
                <a:lnTo>
                  <a:pt x="0" y="880618"/>
                </a:lnTo>
                <a:lnTo>
                  <a:pt x="7689" y="918668"/>
                </a:lnTo>
                <a:lnTo>
                  <a:pt x="28654" y="949753"/>
                </a:lnTo>
                <a:lnTo>
                  <a:pt x="59739" y="970718"/>
                </a:lnTo>
                <a:lnTo>
                  <a:pt x="97789" y="978407"/>
                </a:lnTo>
                <a:lnTo>
                  <a:pt x="2026665" y="978407"/>
                </a:lnTo>
                <a:lnTo>
                  <a:pt x="2064716" y="970718"/>
                </a:lnTo>
                <a:lnTo>
                  <a:pt x="2095801" y="949753"/>
                </a:lnTo>
                <a:lnTo>
                  <a:pt x="2116766" y="918668"/>
                </a:lnTo>
                <a:lnTo>
                  <a:pt x="2124456" y="880618"/>
                </a:lnTo>
                <a:lnTo>
                  <a:pt x="2124456" y="97789"/>
                </a:lnTo>
                <a:lnTo>
                  <a:pt x="2116766" y="59739"/>
                </a:lnTo>
                <a:lnTo>
                  <a:pt x="2095801" y="28654"/>
                </a:lnTo>
                <a:lnTo>
                  <a:pt x="2064716" y="7689"/>
                </a:lnTo>
                <a:lnTo>
                  <a:pt x="2026665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7"/>
          <p:cNvSpPr/>
          <p:nvPr/>
        </p:nvSpPr>
        <p:spPr>
          <a:xfrm>
            <a:off x="6231635" y="2836398"/>
            <a:ext cx="2124710" cy="978535"/>
          </a:xfrm>
          <a:custGeom>
            <a:avLst/>
            <a:gdLst/>
            <a:ahLst/>
            <a:cxnLst/>
            <a:rect l="l" t="t" r="r" b="b"/>
            <a:pathLst>
              <a:path w="2124709" h="978535">
                <a:moveTo>
                  <a:pt x="0" y="97789"/>
                </a:moveTo>
                <a:lnTo>
                  <a:pt x="7689" y="59739"/>
                </a:lnTo>
                <a:lnTo>
                  <a:pt x="28654" y="28654"/>
                </a:lnTo>
                <a:lnTo>
                  <a:pt x="59739" y="7689"/>
                </a:lnTo>
                <a:lnTo>
                  <a:pt x="97789" y="0"/>
                </a:lnTo>
                <a:lnTo>
                  <a:pt x="2026665" y="0"/>
                </a:lnTo>
                <a:lnTo>
                  <a:pt x="2064716" y="7689"/>
                </a:lnTo>
                <a:lnTo>
                  <a:pt x="2095801" y="28654"/>
                </a:lnTo>
                <a:lnTo>
                  <a:pt x="2116766" y="59739"/>
                </a:lnTo>
                <a:lnTo>
                  <a:pt x="2124456" y="97789"/>
                </a:lnTo>
                <a:lnTo>
                  <a:pt x="2124456" y="880618"/>
                </a:lnTo>
                <a:lnTo>
                  <a:pt x="2116766" y="918668"/>
                </a:lnTo>
                <a:lnTo>
                  <a:pt x="2095801" y="949753"/>
                </a:lnTo>
                <a:lnTo>
                  <a:pt x="2064716" y="970718"/>
                </a:lnTo>
                <a:lnTo>
                  <a:pt x="2026665" y="978407"/>
                </a:lnTo>
                <a:lnTo>
                  <a:pt x="97789" y="978407"/>
                </a:lnTo>
                <a:lnTo>
                  <a:pt x="59739" y="970718"/>
                </a:lnTo>
                <a:lnTo>
                  <a:pt x="28654" y="949753"/>
                </a:lnTo>
                <a:lnTo>
                  <a:pt x="7689" y="918668"/>
                </a:lnTo>
                <a:lnTo>
                  <a:pt x="0" y="880618"/>
                </a:lnTo>
                <a:lnTo>
                  <a:pt x="0" y="97789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8"/>
          <p:cNvSpPr txBox="1"/>
          <p:nvPr/>
        </p:nvSpPr>
        <p:spPr>
          <a:xfrm>
            <a:off x="6418659" y="2854745"/>
            <a:ext cx="1609725" cy="8622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0495" algn="ctr">
              <a:lnSpc>
                <a:spcPct val="144000"/>
              </a:lnSpc>
              <a:spcBef>
                <a:spcPts val="100"/>
              </a:spcBef>
            </a:pPr>
            <a:r>
              <a:rPr sz="2000" b="1" dirty="0" err="1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實習科目</a:t>
            </a:r>
            <a:r>
              <a:rPr sz="20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 </a:t>
            </a:r>
            <a:endParaRPr lang="en-US" sz="2000" b="1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  <a:p>
            <a:pPr marL="12700" marR="5080" indent="150495" algn="ctr">
              <a:lnSpc>
                <a:spcPct val="144000"/>
              </a:lnSpc>
              <a:spcBef>
                <a:spcPts val="100"/>
              </a:spcBef>
            </a:pPr>
            <a:r>
              <a:rPr sz="2000" b="1" spc="-10" dirty="0" err="1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45</a:t>
            </a:r>
            <a:r>
              <a:rPr sz="2000" b="1" dirty="0" err="1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學分及格</a:t>
            </a:r>
            <a:endParaRPr sz="2000" dirty="0"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</p:txBody>
      </p:sp>
      <p:sp>
        <p:nvSpPr>
          <p:cNvPr id="23" name="object 19"/>
          <p:cNvSpPr/>
          <p:nvPr/>
        </p:nvSpPr>
        <p:spPr>
          <a:xfrm>
            <a:off x="2588641" y="3607287"/>
            <a:ext cx="755015" cy="844550"/>
          </a:xfrm>
          <a:custGeom>
            <a:avLst/>
            <a:gdLst/>
            <a:ahLst/>
            <a:cxnLst/>
            <a:rect l="l" t="t" r="r" b="b"/>
            <a:pathLst>
              <a:path w="755014" h="844550">
                <a:moveTo>
                  <a:pt x="0" y="0"/>
                </a:moveTo>
                <a:lnTo>
                  <a:pt x="754633" y="844041"/>
                </a:lnTo>
              </a:path>
            </a:pathLst>
          </a:cu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0"/>
          <p:cNvSpPr/>
          <p:nvPr/>
        </p:nvSpPr>
        <p:spPr>
          <a:xfrm>
            <a:off x="3343655" y="3962633"/>
            <a:ext cx="2292350" cy="978535"/>
          </a:xfrm>
          <a:custGeom>
            <a:avLst/>
            <a:gdLst/>
            <a:ahLst/>
            <a:cxnLst/>
            <a:rect l="l" t="t" r="r" b="b"/>
            <a:pathLst>
              <a:path w="2292350" h="978535">
                <a:moveTo>
                  <a:pt x="2194306" y="0"/>
                </a:moveTo>
                <a:lnTo>
                  <a:pt x="97790" y="0"/>
                </a:lnTo>
                <a:lnTo>
                  <a:pt x="59739" y="7689"/>
                </a:lnTo>
                <a:lnTo>
                  <a:pt x="28654" y="28654"/>
                </a:lnTo>
                <a:lnTo>
                  <a:pt x="7689" y="59739"/>
                </a:lnTo>
                <a:lnTo>
                  <a:pt x="0" y="97789"/>
                </a:lnTo>
                <a:lnTo>
                  <a:pt x="0" y="880618"/>
                </a:lnTo>
                <a:lnTo>
                  <a:pt x="7689" y="918668"/>
                </a:lnTo>
                <a:lnTo>
                  <a:pt x="28654" y="949753"/>
                </a:lnTo>
                <a:lnTo>
                  <a:pt x="59739" y="970718"/>
                </a:lnTo>
                <a:lnTo>
                  <a:pt x="97790" y="978407"/>
                </a:lnTo>
                <a:lnTo>
                  <a:pt x="2194306" y="978407"/>
                </a:lnTo>
                <a:lnTo>
                  <a:pt x="2232356" y="970718"/>
                </a:lnTo>
                <a:lnTo>
                  <a:pt x="2263441" y="949753"/>
                </a:lnTo>
                <a:lnTo>
                  <a:pt x="2284406" y="918668"/>
                </a:lnTo>
                <a:lnTo>
                  <a:pt x="2292096" y="880618"/>
                </a:lnTo>
                <a:lnTo>
                  <a:pt x="2292096" y="97789"/>
                </a:lnTo>
                <a:lnTo>
                  <a:pt x="2284406" y="59739"/>
                </a:lnTo>
                <a:lnTo>
                  <a:pt x="2263441" y="28654"/>
                </a:lnTo>
                <a:lnTo>
                  <a:pt x="2232356" y="7689"/>
                </a:lnTo>
                <a:lnTo>
                  <a:pt x="2194306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1"/>
          <p:cNvSpPr/>
          <p:nvPr/>
        </p:nvSpPr>
        <p:spPr>
          <a:xfrm>
            <a:off x="3343655" y="3962633"/>
            <a:ext cx="2292350" cy="978535"/>
          </a:xfrm>
          <a:custGeom>
            <a:avLst/>
            <a:gdLst/>
            <a:ahLst/>
            <a:cxnLst/>
            <a:rect l="l" t="t" r="r" b="b"/>
            <a:pathLst>
              <a:path w="2292350" h="978535">
                <a:moveTo>
                  <a:pt x="0" y="97789"/>
                </a:moveTo>
                <a:lnTo>
                  <a:pt x="7689" y="59739"/>
                </a:lnTo>
                <a:lnTo>
                  <a:pt x="28654" y="28654"/>
                </a:lnTo>
                <a:lnTo>
                  <a:pt x="59739" y="7689"/>
                </a:lnTo>
                <a:lnTo>
                  <a:pt x="97790" y="0"/>
                </a:lnTo>
                <a:lnTo>
                  <a:pt x="2194306" y="0"/>
                </a:lnTo>
                <a:lnTo>
                  <a:pt x="2232356" y="7689"/>
                </a:lnTo>
                <a:lnTo>
                  <a:pt x="2263441" y="28654"/>
                </a:lnTo>
                <a:lnTo>
                  <a:pt x="2284406" y="59739"/>
                </a:lnTo>
                <a:lnTo>
                  <a:pt x="2292096" y="97789"/>
                </a:lnTo>
                <a:lnTo>
                  <a:pt x="2292096" y="880618"/>
                </a:lnTo>
                <a:lnTo>
                  <a:pt x="2284406" y="918668"/>
                </a:lnTo>
                <a:lnTo>
                  <a:pt x="2263441" y="949753"/>
                </a:lnTo>
                <a:lnTo>
                  <a:pt x="2232356" y="970718"/>
                </a:lnTo>
                <a:lnTo>
                  <a:pt x="2194306" y="978407"/>
                </a:lnTo>
                <a:lnTo>
                  <a:pt x="97790" y="978407"/>
                </a:lnTo>
                <a:lnTo>
                  <a:pt x="59739" y="970718"/>
                </a:lnTo>
                <a:lnTo>
                  <a:pt x="28654" y="949753"/>
                </a:lnTo>
                <a:lnTo>
                  <a:pt x="7689" y="918668"/>
                </a:lnTo>
                <a:lnTo>
                  <a:pt x="0" y="880618"/>
                </a:lnTo>
                <a:lnTo>
                  <a:pt x="0" y="97789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2"/>
          <p:cNvSpPr txBox="1"/>
          <p:nvPr/>
        </p:nvSpPr>
        <p:spPr>
          <a:xfrm>
            <a:off x="3438525" y="4270227"/>
            <a:ext cx="2197480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 err="1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部定必修</a:t>
            </a:r>
            <a:r>
              <a:rPr sz="2100" b="1" spc="-5" dirty="0" err="1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11</a:t>
            </a:r>
            <a:r>
              <a:rPr lang="en-US" altLang="zh-TW" sz="2100" b="1" spc="-5" dirty="0" err="1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6</a:t>
            </a:r>
            <a:r>
              <a:rPr sz="2100" b="1" dirty="0" err="1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學分</a:t>
            </a:r>
            <a:endParaRPr sz="2100" dirty="0"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</p:txBody>
      </p:sp>
      <p:sp>
        <p:nvSpPr>
          <p:cNvPr id="27" name="object 23"/>
          <p:cNvSpPr/>
          <p:nvPr/>
        </p:nvSpPr>
        <p:spPr>
          <a:xfrm>
            <a:off x="5635752" y="4451202"/>
            <a:ext cx="642620" cy="0"/>
          </a:xfrm>
          <a:custGeom>
            <a:avLst/>
            <a:gdLst/>
            <a:ahLst/>
            <a:cxnLst/>
            <a:rect l="l" t="t" r="r" b="b"/>
            <a:pathLst>
              <a:path w="642620">
                <a:moveTo>
                  <a:pt x="0" y="0"/>
                </a:moveTo>
                <a:lnTo>
                  <a:pt x="642112" y="0"/>
                </a:lnTo>
              </a:path>
            </a:pathLst>
          </a:cu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4"/>
          <p:cNvSpPr/>
          <p:nvPr/>
        </p:nvSpPr>
        <p:spPr>
          <a:xfrm>
            <a:off x="6277355" y="3962633"/>
            <a:ext cx="2132330" cy="978535"/>
          </a:xfrm>
          <a:custGeom>
            <a:avLst/>
            <a:gdLst/>
            <a:ahLst/>
            <a:cxnLst/>
            <a:rect l="l" t="t" r="r" b="b"/>
            <a:pathLst>
              <a:path w="2132329" h="978535">
                <a:moveTo>
                  <a:pt x="2034286" y="0"/>
                </a:moveTo>
                <a:lnTo>
                  <a:pt x="97790" y="0"/>
                </a:lnTo>
                <a:lnTo>
                  <a:pt x="59739" y="7689"/>
                </a:lnTo>
                <a:lnTo>
                  <a:pt x="28654" y="28654"/>
                </a:lnTo>
                <a:lnTo>
                  <a:pt x="7689" y="59739"/>
                </a:lnTo>
                <a:lnTo>
                  <a:pt x="0" y="97789"/>
                </a:lnTo>
                <a:lnTo>
                  <a:pt x="0" y="880618"/>
                </a:lnTo>
                <a:lnTo>
                  <a:pt x="7689" y="918668"/>
                </a:lnTo>
                <a:lnTo>
                  <a:pt x="28654" y="949753"/>
                </a:lnTo>
                <a:lnTo>
                  <a:pt x="59739" y="970718"/>
                </a:lnTo>
                <a:lnTo>
                  <a:pt x="97790" y="978407"/>
                </a:lnTo>
                <a:lnTo>
                  <a:pt x="2034286" y="978407"/>
                </a:lnTo>
                <a:lnTo>
                  <a:pt x="2072336" y="970718"/>
                </a:lnTo>
                <a:lnTo>
                  <a:pt x="2103421" y="949753"/>
                </a:lnTo>
                <a:lnTo>
                  <a:pt x="2124386" y="918668"/>
                </a:lnTo>
                <a:lnTo>
                  <a:pt x="2132076" y="880618"/>
                </a:lnTo>
                <a:lnTo>
                  <a:pt x="2132076" y="97789"/>
                </a:lnTo>
                <a:lnTo>
                  <a:pt x="2124386" y="59739"/>
                </a:lnTo>
                <a:lnTo>
                  <a:pt x="2103421" y="28654"/>
                </a:lnTo>
                <a:lnTo>
                  <a:pt x="2072336" y="7689"/>
                </a:lnTo>
                <a:lnTo>
                  <a:pt x="2034286" y="0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5"/>
          <p:cNvSpPr/>
          <p:nvPr/>
        </p:nvSpPr>
        <p:spPr>
          <a:xfrm>
            <a:off x="6277355" y="3962633"/>
            <a:ext cx="2132330" cy="978535"/>
          </a:xfrm>
          <a:custGeom>
            <a:avLst/>
            <a:gdLst/>
            <a:ahLst/>
            <a:cxnLst/>
            <a:rect l="l" t="t" r="r" b="b"/>
            <a:pathLst>
              <a:path w="2132329" h="978535">
                <a:moveTo>
                  <a:pt x="0" y="97789"/>
                </a:moveTo>
                <a:lnTo>
                  <a:pt x="7689" y="59739"/>
                </a:lnTo>
                <a:lnTo>
                  <a:pt x="28654" y="28654"/>
                </a:lnTo>
                <a:lnTo>
                  <a:pt x="59739" y="7689"/>
                </a:lnTo>
                <a:lnTo>
                  <a:pt x="97790" y="0"/>
                </a:lnTo>
                <a:lnTo>
                  <a:pt x="2034286" y="0"/>
                </a:lnTo>
                <a:lnTo>
                  <a:pt x="2072336" y="7689"/>
                </a:lnTo>
                <a:lnTo>
                  <a:pt x="2103421" y="28654"/>
                </a:lnTo>
                <a:lnTo>
                  <a:pt x="2124386" y="59739"/>
                </a:lnTo>
                <a:lnTo>
                  <a:pt x="2132076" y="97789"/>
                </a:lnTo>
                <a:lnTo>
                  <a:pt x="2132076" y="880618"/>
                </a:lnTo>
                <a:lnTo>
                  <a:pt x="2124386" y="918668"/>
                </a:lnTo>
                <a:lnTo>
                  <a:pt x="2103421" y="949753"/>
                </a:lnTo>
                <a:lnTo>
                  <a:pt x="2072336" y="970718"/>
                </a:lnTo>
                <a:lnTo>
                  <a:pt x="2034286" y="978407"/>
                </a:lnTo>
                <a:lnTo>
                  <a:pt x="97790" y="978407"/>
                </a:lnTo>
                <a:lnTo>
                  <a:pt x="59739" y="970718"/>
                </a:lnTo>
                <a:lnTo>
                  <a:pt x="28654" y="949753"/>
                </a:lnTo>
                <a:lnTo>
                  <a:pt x="7689" y="918668"/>
                </a:lnTo>
                <a:lnTo>
                  <a:pt x="0" y="880618"/>
                </a:lnTo>
                <a:lnTo>
                  <a:pt x="0" y="97789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6"/>
          <p:cNvSpPr txBox="1"/>
          <p:nvPr/>
        </p:nvSpPr>
        <p:spPr>
          <a:xfrm>
            <a:off x="6519797" y="4270227"/>
            <a:ext cx="1836547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至少</a:t>
            </a:r>
            <a:r>
              <a:rPr sz="2100" b="1" spc="-5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85</a:t>
            </a:r>
            <a:r>
              <a:rPr sz="21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%及格</a:t>
            </a:r>
            <a:endParaRPr sz="2100" dirty="0"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198915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Cameron\AppData\Local\Microsoft\Windows\INetCache\IE\006OBT08\orange-background-1377808315yfg[1].jpg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Cameron\AppData\Local\Microsoft\Windows\INetCache\IE\006OBT08\orange-background-1377808315yfg[1].jpg"/>
          <p:cNvPicPr>
            <a:picLocks noChangeArrowheads="1"/>
          </p:cNvPicPr>
          <p:nvPr/>
        </p:nvPicPr>
        <p:blipFill>
          <a:blip r:embed="rId4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"/>
            <a:ext cx="85320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899592" y="24148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多元升學管道</a:t>
            </a:r>
            <a:endPara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1012321497"/>
              </p:ext>
            </p:extLst>
          </p:nvPr>
        </p:nvGraphicFramePr>
        <p:xfrm>
          <a:off x="1524000" y="1196752"/>
          <a:ext cx="628836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3473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Cameron\AppData\Local\Microsoft\Windows\INetCache\IE\006OBT08\orange-background-1377808315yfg[1].jpg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Cameron\AppData\Local\Microsoft\Windows\INetCache\IE\006OBT08\orange-background-1377808315yfg[1].jpg"/>
          <p:cNvPicPr>
            <a:picLocks noChangeArrowheads="1"/>
          </p:cNvPicPr>
          <p:nvPr/>
        </p:nvPicPr>
        <p:blipFill>
          <a:blip r:embed="rId4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"/>
            <a:ext cx="85320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899592" y="116632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統一入學測驗考試科目</a:t>
            </a:r>
            <a:endPara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甄選入學、聯合分發</a:t>
            </a:r>
            <a:endParaRPr lang="en-US" altLang="zh-TW"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object 6"/>
          <p:cNvSpPr/>
          <p:nvPr/>
        </p:nvSpPr>
        <p:spPr>
          <a:xfrm>
            <a:off x="3287267" y="1559461"/>
            <a:ext cx="1303782" cy="7917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7"/>
          <p:cNvSpPr/>
          <p:nvPr/>
        </p:nvSpPr>
        <p:spPr>
          <a:xfrm>
            <a:off x="3144011" y="1507645"/>
            <a:ext cx="1463802" cy="9608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8"/>
          <p:cNvSpPr/>
          <p:nvPr/>
        </p:nvSpPr>
        <p:spPr>
          <a:xfrm>
            <a:off x="3212592" y="1484784"/>
            <a:ext cx="1303020" cy="791210"/>
          </a:xfrm>
          <a:custGeom>
            <a:avLst/>
            <a:gdLst/>
            <a:ahLst/>
            <a:cxnLst/>
            <a:rect l="l" t="t" r="r" b="b"/>
            <a:pathLst>
              <a:path w="1303020" h="791210">
                <a:moveTo>
                  <a:pt x="1171194" y="0"/>
                </a:moveTo>
                <a:lnTo>
                  <a:pt x="131825" y="0"/>
                </a:lnTo>
                <a:lnTo>
                  <a:pt x="90172" y="6723"/>
                </a:lnTo>
                <a:lnTo>
                  <a:pt x="53986" y="25444"/>
                </a:lnTo>
                <a:lnTo>
                  <a:pt x="25444" y="53986"/>
                </a:lnTo>
                <a:lnTo>
                  <a:pt x="6723" y="90172"/>
                </a:lnTo>
                <a:lnTo>
                  <a:pt x="0" y="131825"/>
                </a:lnTo>
                <a:lnTo>
                  <a:pt x="0" y="659130"/>
                </a:lnTo>
                <a:lnTo>
                  <a:pt x="6723" y="700783"/>
                </a:lnTo>
                <a:lnTo>
                  <a:pt x="25444" y="736969"/>
                </a:lnTo>
                <a:lnTo>
                  <a:pt x="53986" y="765511"/>
                </a:lnTo>
                <a:lnTo>
                  <a:pt x="90172" y="784232"/>
                </a:lnTo>
                <a:lnTo>
                  <a:pt x="131825" y="790956"/>
                </a:lnTo>
                <a:lnTo>
                  <a:pt x="1171194" y="790956"/>
                </a:lnTo>
                <a:lnTo>
                  <a:pt x="1212847" y="784232"/>
                </a:lnTo>
                <a:lnTo>
                  <a:pt x="1249033" y="765511"/>
                </a:lnTo>
                <a:lnTo>
                  <a:pt x="1277575" y="736969"/>
                </a:lnTo>
                <a:lnTo>
                  <a:pt x="1296296" y="700783"/>
                </a:lnTo>
                <a:lnTo>
                  <a:pt x="1303020" y="659130"/>
                </a:lnTo>
                <a:lnTo>
                  <a:pt x="1303020" y="131825"/>
                </a:lnTo>
                <a:lnTo>
                  <a:pt x="1296296" y="90172"/>
                </a:lnTo>
                <a:lnTo>
                  <a:pt x="1277575" y="53986"/>
                </a:lnTo>
                <a:lnTo>
                  <a:pt x="1249033" y="25444"/>
                </a:lnTo>
                <a:lnTo>
                  <a:pt x="1212847" y="6723"/>
                </a:lnTo>
                <a:lnTo>
                  <a:pt x="1171194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9"/>
          <p:cNvSpPr/>
          <p:nvPr/>
        </p:nvSpPr>
        <p:spPr>
          <a:xfrm>
            <a:off x="4856988" y="1559461"/>
            <a:ext cx="1280922" cy="7917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0"/>
          <p:cNvSpPr/>
          <p:nvPr/>
        </p:nvSpPr>
        <p:spPr>
          <a:xfrm>
            <a:off x="4712208" y="1507645"/>
            <a:ext cx="1463802" cy="9608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1"/>
          <p:cNvSpPr/>
          <p:nvPr/>
        </p:nvSpPr>
        <p:spPr>
          <a:xfrm>
            <a:off x="4782311" y="1484784"/>
            <a:ext cx="1280160" cy="791210"/>
          </a:xfrm>
          <a:custGeom>
            <a:avLst/>
            <a:gdLst/>
            <a:ahLst/>
            <a:cxnLst/>
            <a:rect l="l" t="t" r="r" b="b"/>
            <a:pathLst>
              <a:path w="1280160" h="791210">
                <a:moveTo>
                  <a:pt x="1148334" y="0"/>
                </a:moveTo>
                <a:lnTo>
                  <a:pt x="131825" y="0"/>
                </a:lnTo>
                <a:lnTo>
                  <a:pt x="90172" y="6723"/>
                </a:lnTo>
                <a:lnTo>
                  <a:pt x="53986" y="25444"/>
                </a:lnTo>
                <a:lnTo>
                  <a:pt x="25444" y="53986"/>
                </a:lnTo>
                <a:lnTo>
                  <a:pt x="6723" y="90172"/>
                </a:lnTo>
                <a:lnTo>
                  <a:pt x="0" y="131825"/>
                </a:lnTo>
                <a:lnTo>
                  <a:pt x="0" y="659130"/>
                </a:lnTo>
                <a:lnTo>
                  <a:pt x="6723" y="700783"/>
                </a:lnTo>
                <a:lnTo>
                  <a:pt x="25444" y="736969"/>
                </a:lnTo>
                <a:lnTo>
                  <a:pt x="53986" y="765511"/>
                </a:lnTo>
                <a:lnTo>
                  <a:pt x="90172" y="784232"/>
                </a:lnTo>
                <a:lnTo>
                  <a:pt x="131825" y="790956"/>
                </a:lnTo>
                <a:lnTo>
                  <a:pt x="1148334" y="790956"/>
                </a:lnTo>
                <a:lnTo>
                  <a:pt x="1189987" y="784232"/>
                </a:lnTo>
                <a:lnTo>
                  <a:pt x="1226173" y="765511"/>
                </a:lnTo>
                <a:lnTo>
                  <a:pt x="1254715" y="736969"/>
                </a:lnTo>
                <a:lnTo>
                  <a:pt x="1273436" y="700783"/>
                </a:lnTo>
                <a:lnTo>
                  <a:pt x="1280160" y="659130"/>
                </a:lnTo>
                <a:lnTo>
                  <a:pt x="1280160" y="131825"/>
                </a:lnTo>
                <a:lnTo>
                  <a:pt x="1273436" y="90172"/>
                </a:lnTo>
                <a:lnTo>
                  <a:pt x="1254715" y="53986"/>
                </a:lnTo>
                <a:lnTo>
                  <a:pt x="1226173" y="25444"/>
                </a:lnTo>
                <a:lnTo>
                  <a:pt x="1189987" y="6723"/>
                </a:lnTo>
                <a:lnTo>
                  <a:pt x="1148334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2"/>
          <p:cNvSpPr/>
          <p:nvPr/>
        </p:nvSpPr>
        <p:spPr>
          <a:xfrm>
            <a:off x="6428232" y="1559461"/>
            <a:ext cx="1975865" cy="79171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3"/>
          <p:cNvSpPr/>
          <p:nvPr/>
        </p:nvSpPr>
        <p:spPr>
          <a:xfrm>
            <a:off x="6283452" y="1504596"/>
            <a:ext cx="2076450" cy="96393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4"/>
          <p:cNvSpPr/>
          <p:nvPr/>
        </p:nvSpPr>
        <p:spPr>
          <a:xfrm>
            <a:off x="6353555" y="1484784"/>
            <a:ext cx="1975485" cy="791210"/>
          </a:xfrm>
          <a:custGeom>
            <a:avLst/>
            <a:gdLst/>
            <a:ahLst/>
            <a:cxnLst/>
            <a:rect l="l" t="t" r="r" b="b"/>
            <a:pathLst>
              <a:path w="1975484" h="791210">
                <a:moveTo>
                  <a:pt x="1843277" y="0"/>
                </a:moveTo>
                <a:lnTo>
                  <a:pt x="131826" y="0"/>
                </a:lnTo>
                <a:lnTo>
                  <a:pt x="90172" y="6723"/>
                </a:lnTo>
                <a:lnTo>
                  <a:pt x="53986" y="25444"/>
                </a:lnTo>
                <a:lnTo>
                  <a:pt x="25444" y="53986"/>
                </a:lnTo>
                <a:lnTo>
                  <a:pt x="6723" y="90172"/>
                </a:lnTo>
                <a:lnTo>
                  <a:pt x="0" y="131825"/>
                </a:lnTo>
                <a:lnTo>
                  <a:pt x="0" y="659130"/>
                </a:lnTo>
                <a:lnTo>
                  <a:pt x="6723" y="700783"/>
                </a:lnTo>
                <a:lnTo>
                  <a:pt x="25444" y="736969"/>
                </a:lnTo>
                <a:lnTo>
                  <a:pt x="53986" y="765511"/>
                </a:lnTo>
                <a:lnTo>
                  <a:pt x="90172" y="784232"/>
                </a:lnTo>
                <a:lnTo>
                  <a:pt x="131826" y="790956"/>
                </a:lnTo>
                <a:lnTo>
                  <a:pt x="1843277" y="790956"/>
                </a:lnTo>
                <a:lnTo>
                  <a:pt x="1884931" y="784232"/>
                </a:lnTo>
                <a:lnTo>
                  <a:pt x="1921117" y="765511"/>
                </a:lnTo>
                <a:lnTo>
                  <a:pt x="1949659" y="736969"/>
                </a:lnTo>
                <a:lnTo>
                  <a:pt x="1968380" y="700783"/>
                </a:lnTo>
                <a:lnTo>
                  <a:pt x="1975103" y="659130"/>
                </a:lnTo>
                <a:lnTo>
                  <a:pt x="1975103" y="131825"/>
                </a:lnTo>
                <a:lnTo>
                  <a:pt x="1968380" y="90172"/>
                </a:lnTo>
                <a:lnTo>
                  <a:pt x="1949659" y="53986"/>
                </a:lnTo>
                <a:lnTo>
                  <a:pt x="1921117" y="25444"/>
                </a:lnTo>
                <a:lnTo>
                  <a:pt x="1884931" y="6723"/>
                </a:lnTo>
                <a:lnTo>
                  <a:pt x="1843277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5"/>
          <p:cNvSpPr/>
          <p:nvPr/>
        </p:nvSpPr>
        <p:spPr>
          <a:xfrm>
            <a:off x="2860548" y="4671468"/>
            <a:ext cx="5747765" cy="89992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6"/>
          <p:cNvSpPr/>
          <p:nvPr/>
        </p:nvSpPr>
        <p:spPr>
          <a:xfrm>
            <a:off x="2721864" y="4622700"/>
            <a:ext cx="5426201" cy="96393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7"/>
          <p:cNvSpPr/>
          <p:nvPr/>
        </p:nvSpPr>
        <p:spPr>
          <a:xfrm>
            <a:off x="2785872" y="4596792"/>
            <a:ext cx="5747385" cy="899160"/>
          </a:xfrm>
          <a:custGeom>
            <a:avLst/>
            <a:gdLst/>
            <a:ahLst/>
            <a:cxnLst/>
            <a:rect l="l" t="t" r="r" b="b"/>
            <a:pathLst>
              <a:path w="5747384" h="899160">
                <a:moveTo>
                  <a:pt x="5597144" y="0"/>
                </a:moveTo>
                <a:lnTo>
                  <a:pt x="149859" y="0"/>
                </a:lnTo>
                <a:lnTo>
                  <a:pt x="102477" y="7636"/>
                </a:lnTo>
                <a:lnTo>
                  <a:pt x="61337" y="28903"/>
                </a:lnTo>
                <a:lnTo>
                  <a:pt x="28903" y="61337"/>
                </a:lnTo>
                <a:lnTo>
                  <a:pt x="7636" y="102477"/>
                </a:lnTo>
                <a:lnTo>
                  <a:pt x="0" y="149859"/>
                </a:lnTo>
                <a:lnTo>
                  <a:pt x="0" y="749299"/>
                </a:lnTo>
                <a:lnTo>
                  <a:pt x="7636" y="796667"/>
                </a:lnTo>
                <a:lnTo>
                  <a:pt x="28903" y="837805"/>
                </a:lnTo>
                <a:lnTo>
                  <a:pt x="61337" y="870245"/>
                </a:lnTo>
                <a:lnTo>
                  <a:pt x="102477" y="891520"/>
                </a:lnTo>
                <a:lnTo>
                  <a:pt x="149859" y="899160"/>
                </a:lnTo>
                <a:lnTo>
                  <a:pt x="5597144" y="899160"/>
                </a:lnTo>
                <a:lnTo>
                  <a:pt x="5644526" y="891520"/>
                </a:lnTo>
                <a:lnTo>
                  <a:pt x="5685666" y="870245"/>
                </a:lnTo>
                <a:lnTo>
                  <a:pt x="5718100" y="837805"/>
                </a:lnTo>
                <a:lnTo>
                  <a:pt x="5739367" y="796667"/>
                </a:lnTo>
                <a:lnTo>
                  <a:pt x="5747004" y="749299"/>
                </a:lnTo>
                <a:lnTo>
                  <a:pt x="5747004" y="149859"/>
                </a:lnTo>
                <a:lnTo>
                  <a:pt x="5739367" y="102477"/>
                </a:lnTo>
                <a:lnTo>
                  <a:pt x="5718100" y="61337"/>
                </a:lnTo>
                <a:lnTo>
                  <a:pt x="5685666" y="28903"/>
                </a:lnTo>
                <a:lnTo>
                  <a:pt x="5644526" y="7636"/>
                </a:lnTo>
                <a:lnTo>
                  <a:pt x="5597144" y="0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8"/>
          <p:cNvSpPr/>
          <p:nvPr/>
        </p:nvSpPr>
        <p:spPr>
          <a:xfrm>
            <a:off x="2895600" y="3561997"/>
            <a:ext cx="4520946" cy="9014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9"/>
          <p:cNvSpPr/>
          <p:nvPr/>
        </p:nvSpPr>
        <p:spPr>
          <a:xfrm>
            <a:off x="2756916" y="3513229"/>
            <a:ext cx="4511802" cy="96393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20"/>
          <p:cNvSpPr/>
          <p:nvPr/>
        </p:nvSpPr>
        <p:spPr>
          <a:xfrm>
            <a:off x="2820923" y="3487321"/>
            <a:ext cx="4520565" cy="901065"/>
          </a:xfrm>
          <a:custGeom>
            <a:avLst/>
            <a:gdLst/>
            <a:ahLst/>
            <a:cxnLst/>
            <a:rect l="l" t="t" r="r" b="b"/>
            <a:pathLst>
              <a:path w="4520565" h="901064">
                <a:moveTo>
                  <a:pt x="4370070" y="0"/>
                </a:moveTo>
                <a:lnTo>
                  <a:pt x="150113" y="0"/>
                </a:lnTo>
                <a:lnTo>
                  <a:pt x="102656" y="7650"/>
                </a:lnTo>
                <a:lnTo>
                  <a:pt x="61447" y="28956"/>
                </a:lnTo>
                <a:lnTo>
                  <a:pt x="28955" y="61447"/>
                </a:lnTo>
                <a:lnTo>
                  <a:pt x="7650" y="102656"/>
                </a:lnTo>
                <a:lnTo>
                  <a:pt x="0" y="150113"/>
                </a:lnTo>
                <a:lnTo>
                  <a:pt x="0" y="750569"/>
                </a:lnTo>
                <a:lnTo>
                  <a:pt x="7650" y="798027"/>
                </a:lnTo>
                <a:lnTo>
                  <a:pt x="28956" y="839236"/>
                </a:lnTo>
                <a:lnTo>
                  <a:pt x="61447" y="871728"/>
                </a:lnTo>
                <a:lnTo>
                  <a:pt x="102656" y="893033"/>
                </a:lnTo>
                <a:lnTo>
                  <a:pt x="150113" y="900684"/>
                </a:lnTo>
                <a:lnTo>
                  <a:pt x="4370070" y="900684"/>
                </a:lnTo>
                <a:lnTo>
                  <a:pt x="4417527" y="893033"/>
                </a:lnTo>
                <a:lnTo>
                  <a:pt x="4458736" y="871728"/>
                </a:lnTo>
                <a:lnTo>
                  <a:pt x="4491228" y="839236"/>
                </a:lnTo>
                <a:lnTo>
                  <a:pt x="4512533" y="798027"/>
                </a:lnTo>
                <a:lnTo>
                  <a:pt x="4520183" y="750569"/>
                </a:lnTo>
                <a:lnTo>
                  <a:pt x="4520183" y="150113"/>
                </a:lnTo>
                <a:lnTo>
                  <a:pt x="4512533" y="102656"/>
                </a:lnTo>
                <a:lnTo>
                  <a:pt x="4491228" y="61447"/>
                </a:lnTo>
                <a:lnTo>
                  <a:pt x="4458736" y="28956"/>
                </a:lnTo>
                <a:lnTo>
                  <a:pt x="4417527" y="7650"/>
                </a:lnTo>
                <a:lnTo>
                  <a:pt x="4370070" y="0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21"/>
          <p:cNvSpPr txBox="1"/>
          <p:nvPr/>
        </p:nvSpPr>
        <p:spPr>
          <a:xfrm>
            <a:off x="1144624" y="1539090"/>
            <a:ext cx="7603839" cy="3742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198370" algn="l"/>
                <a:tab pos="3768090" algn="l"/>
                <a:tab pos="5339080" algn="l"/>
              </a:tabLst>
            </a:pPr>
            <a:r>
              <a:rPr sz="5400" spc="-7" baseline="2314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共同科目</a:t>
            </a:r>
            <a:r>
              <a:rPr sz="5400" baseline="2314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:</a:t>
            </a:r>
            <a:r>
              <a:rPr sz="5400" baseline="2314" dirty="0">
                <a:latin typeface="Times New Roman"/>
                <a:cs typeface="Times New Roman"/>
              </a:rPr>
              <a:t>	</a:t>
            </a:r>
            <a:r>
              <a:rPr sz="36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國文</a:t>
            </a:r>
            <a:r>
              <a:rPr sz="3600" b="1" dirty="0">
                <a:latin typeface="Microsoft JhengHei"/>
                <a:cs typeface="Microsoft JhengHei"/>
              </a:rPr>
              <a:t>	</a:t>
            </a:r>
            <a:r>
              <a:rPr sz="3600" b="1" spc="-5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英</a:t>
            </a:r>
            <a:r>
              <a:rPr sz="36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文</a:t>
            </a:r>
            <a:r>
              <a:rPr sz="3600" b="1" dirty="0">
                <a:latin typeface="Microsoft JhengHei"/>
                <a:cs typeface="Microsoft JhengHei"/>
              </a:rPr>
              <a:t>	</a:t>
            </a:r>
            <a:r>
              <a:rPr sz="3600" b="1" spc="5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數學</a:t>
            </a:r>
            <a:r>
              <a:rPr sz="36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(B)</a:t>
            </a:r>
            <a:endParaRPr sz="3600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09"/>
              </a:spcBef>
            </a:pPr>
            <a:r>
              <a:rPr sz="3600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專業科</a:t>
            </a:r>
            <a:r>
              <a:rPr sz="3600" spc="-5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目</a:t>
            </a:r>
            <a:r>
              <a:rPr sz="36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:</a:t>
            </a:r>
          </a:p>
          <a:p>
            <a:pPr marL="1811655">
              <a:lnSpc>
                <a:spcPct val="100000"/>
              </a:lnSpc>
              <a:spcBef>
                <a:spcPts val="3170"/>
              </a:spcBef>
            </a:pPr>
            <a:r>
              <a:rPr sz="36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(</a:t>
            </a:r>
            <a:r>
              <a:rPr sz="3600" spc="-5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PMingLiU"/>
              </a:rPr>
              <a:t>一</a:t>
            </a:r>
            <a:r>
              <a:rPr sz="36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)</a:t>
            </a:r>
            <a:r>
              <a:rPr sz="3600" spc="-5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PMingLiU"/>
              </a:rPr>
              <a:t>會計學</a:t>
            </a:r>
            <a:r>
              <a:rPr sz="3800" spc="-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PMingLiU"/>
              </a:rPr>
              <a:t>、</a:t>
            </a:r>
            <a:r>
              <a:rPr sz="36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PMingLiU"/>
              </a:rPr>
              <a:t>經濟學</a:t>
            </a:r>
            <a:endParaRPr sz="3600" dirty="0">
              <a:latin typeface="Microsoft YaHei" panose="020B0503020204020204" pitchFamily="34" charset="-122"/>
              <a:ea typeface="Microsoft YaHei" panose="020B0503020204020204" pitchFamily="34" charset="-122"/>
              <a:cs typeface="PMingLiU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800" dirty="0">
              <a:latin typeface="Times New Roman"/>
              <a:cs typeface="Times New Roman"/>
            </a:endParaRPr>
          </a:p>
          <a:p>
            <a:pPr marL="1777364">
              <a:lnSpc>
                <a:spcPct val="100000"/>
              </a:lnSpc>
              <a:spcBef>
                <a:spcPts val="5"/>
              </a:spcBef>
            </a:pPr>
            <a:r>
              <a:rPr sz="36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(</a:t>
            </a:r>
            <a:r>
              <a:rPr sz="3600" spc="-5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PMingLiU"/>
              </a:rPr>
              <a:t>二</a:t>
            </a:r>
            <a:r>
              <a:rPr sz="36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)</a:t>
            </a:r>
            <a:r>
              <a:rPr sz="3600" spc="-5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PMingLiU"/>
              </a:rPr>
              <a:t>商業概</a:t>
            </a:r>
            <a:r>
              <a:rPr sz="3600" spc="-15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PMingLiU"/>
              </a:rPr>
              <a:t>論</a:t>
            </a:r>
            <a:r>
              <a:rPr sz="3600" spc="-5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PMingLiU"/>
              </a:rPr>
              <a:t>、數位科技</a:t>
            </a:r>
            <a:endParaRPr sz="3600" dirty="0">
              <a:latin typeface="Microsoft YaHei" panose="020B0503020204020204" pitchFamily="34" charset="-122"/>
              <a:ea typeface="Microsoft YaHei" panose="020B0503020204020204" pitchFamily="34" charset="-122"/>
              <a:cs typeface="PMingLiU"/>
            </a:endParaRPr>
          </a:p>
        </p:txBody>
      </p:sp>
    </p:spTree>
    <p:extLst>
      <p:ext uri="{BB962C8B-B14F-4D97-AF65-F5344CB8AC3E}">
        <p14:creationId xmlns:p14="http://schemas.microsoft.com/office/powerpoint/2010/main" val="361398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Cameron\AppData\Local\Microsoft\Windows\INetCache\IE\006OBT08\orange-background-1377808315yfg[1].jpg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Cameron\AppData\Local\Microsoft\Windows\INetCache\IE\006OBT08\orange-background-1377808315yfg[1].jpg"/>
          <p:cNvPicPr>
            <a:picLocks noChangeArrowheads="1"/>
          </p:cNvPicPr>
          <p:nvPr/>
        </p:nvPicPr>
        <p:blipFill>
          <a:blip r:embed="rId4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"/>
            <a:ext cx="85320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899592" y="116632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學習歷程檔案</a:t>
            </a:r>
            <a:endPara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檔案資料內容</a:t>
            </a:r>
            <a:endParaRPr lang="en-US" altLang="zh-TW"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1" name="object 3"/>
          <p:cNvSpPr/>
          <p:nvPr/>
        </p:nvSpPr>
        <p:spPr>
          <a:xfrm>
            <a:off x="792808" y="1309456"/>
            <a:ext cx="7595616" cy="5071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259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Cameron\AppData\Local\Microsoft\Windows\INetCache\IE\006OBT08\orange-background-1377808315yfg[1].jpg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Cameron\AppData\Local\Microsoft\Windows\INetCache\IE\006OBT08\orange-background-1377808315yfg[1].jpg"/>
          <p:cNvPicPr>
            <a:picLocks noChangeArrowheads="1"/>
          </p:cNvPicPr>
          <p:nvPr/>
        </p:nvPicPr>
        <p:blipFill>
          <a:blip r:embed="rId4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"/>
            <a:ext cx="85320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899592" y="16947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甄選入學成績採計方式</a:t>
            </a:r>
            <a:endPara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620990" y="2036015"/>
            <a:ext cx="8022848" cy="4195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528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Cameron\AppData\Local\Microsoft\Windows\INetCache\IE\006OBT08\orange-background-1377808315yfg[1].jpg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Cameron\AppData\Local\Microsoft\Windows\INetCache\IE\006OBT08\orange-background-1377808315yfg[1].jpg"/>
          <p:cNvPicPr>
            <a:picLocks noChangeArrowheads="1"/>
          </p:cNvPicPr>
          <p:nvPr/>
        </p:nvPicPr>
        <p:blipFill>
          <a:blip r:embed="rId4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"/>
            <a:ext cx="85320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899592" y="16947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參採學習歷程檔案之項目對照</a:t>
            </a:r>
            <a:endPara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object 3"/>
          <p:cNvSpPr/>
          <p:nvPr/>
        </p:nvSpPr>
        <p:spPr>
          <a:xfrm>
            <a:off x="781869" y="1782664"/>
            <a:ext cx="7609224" cy="41983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856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Cameron\AppData\Local\Microsoft\Windows\INetCache\IE\006OBT08\orange-background-1377808315yfg[1].jpg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Cameron\AppData\Local\Microsoft\Windows\INetCache\IE\006OBT08\orange-background-1377808315yfg[1].jpg"/>
          <p:cNvPicPr>
            <a:picLocks noChangeArrowheads="1"/>
          </p:cNvPicPr>
          <p:nvPr/>
        </p:nvPicPr>
        <p:blipFill>
          <a:blip r:embed="rId4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"/>
            <a:ext cx="85320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625914" y="233981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學習歷程檔案</a:t>
            </a:r>
            <a:r>
              <a:rPr lang="zh-CN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上傳科目表</a:t>
            </a:r>
            <a:endParaRPr lang="en-US" altLang="zh-TW" sz="3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圓角矩形 9">
            <a:extLst>
              <a:ext uri="{FF2B5EF4-FFF2-40B4-BE49-F238E27FC236}">
                <a16:creationId xmlns:a16="http://schemas.microsoft.com/office/drawing/2014/main" id="{6EC714B5-B0D5-F24C-81C7-90481B253E8E}"/>
              </a:ext>
            </a:extLst>
          </p:cNvPr>
          <p:cNvSpPr/>
          <p:nvPr/>
        </p:nvSpPr>
        <p:spPr>
          <a:xfrm>
            <a:off x="971600" y="1844824"/>
            <a:ext cx="504056" cy="36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TW" altLang="en-US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AF845B30-5627-9744-BFA0-64E24BC9C481}"/>
              </a:ext>
            </a:extLst>
          </p:cNvPr>
          <p:cNvSpPr txBox="1"/>
          <p:nvPr/>
        </p:nvSpPr>
        <p:spPr>
          <a:xfrm>
            <a:off x="1013991" y="3235197"/>
            <a:ext cx="461665" cy="81965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zh-TW" altLang="en-US" b="1" spc="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專一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373C59AF-1E87-CF41-896D-47667A5F7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277795"/>
              </p:ext>
            </p:extLst>
          </p:nvPr>
        </p:nvGraphicFramePr>
        <p:xfrm>
          <a:off x="1547664" y="1844824"/>
          <a:ext cx="5472608" cy="3612399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118865">
                  <a:extLst>
                    <a:ext uri="{9D8B030D-6E8A-4147-A177-3AD203B41FA5}">
                      <a16:colId xmlns:a16="http://schemas.microsoft.com/office/drawing/2014/main" val="37058528"/>
                    </a:ext>
                  </a:extLst>
                </a:gridCol>
                <a:gridCol w="4353743">
                  <a:extLst>
                    <a:ext uri="{9D8B030D-6E8A-4147-A177-3AD203B41FA5}">
                      <a16:colId xmlns:a16="http://schemas.microsoft.com/office/drawing/2014/main" val="344936109"/>
                    </a:ext>
                  </a:extLst>
                </a:gridCol>
              </a:tblGrid>
              <a:tr h="516057">
                <a:tc>
                  <a:txBody>
                    <a:bodyPr/>
                    <a:lstStyle/>
                    <a:p>
                      <a:r>
                        <a:rPr lang="zh-TW" altLang="en-US" sz="2000" b="1" i="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zh-TW" altLang="en-US" sz="2000" b="1" i="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科目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057">
                <a:tc>
                  <a:txBody>
                    <a:bodyPr/>
                    <a:lstStyle/>
                    <a:p>
                      <a:r>
                        <a:rPr lang="zh-TW" altLang="en-US" sz="2000" b="1" i="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zh-TW" altLang="en-US" sz="2000" b="1" i="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商業概論、數位科技概論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609619"/>
                  </a:ext>
                </a:extLst>
              </a:tr>
              <a:tr h="516057">
                <a:tc>
                  <a:txBody>
                    <a:bodyPr/>
                    <a:lstStyle/>
                    <a:p>
                      <a:r>
                        <a:rPr lang="zh-TW" altLang="en-US" sz="2000" b="1" i="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一下</a:t>
                      </a:r>
                      <a:endParaRPr lang="en-US" altLang="zh-TW" sz="2000" b="1" i="0" kern="1200" dirty="0">
                        <a:solidFill>
                          <a:srgbClr val="0070C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zh-TW" altLang="en-US" sz="2000" b="1" i="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商業概論、數位科技概論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187807"/>
                  </a:ext>
                </a:extLst>
              </a:tr>
              <a:tr h="516057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zh-TW" altLang="en-US" sz="2000" b="1" i="0" kern="12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zh-TW" altLang="en-US" sz="2000" b="1" i="0" kern="12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數位科技應用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4496039"/>
                  </a:ext>
                </a:extLst>
              </a:tr>
              <a:tr h="516057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zh-TW" altLang="en-US" sz="2000" b="1" i="0" kern="12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zh-TW" altLang="en-US" sz="2000" b="1" i="0" kern="12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數位科技應用、小論文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6033697"/>
                  </a:ext>
                </a:extLst>
              </a:tr>
              <a:tr h="516057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zh-TW" altLang="en-US" sz="2000" b="1" i="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zh-TW" altLang="en-US" sz="2000" b="1" i="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商業實務、計算機應用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120859"/>
                  </a:ext>
                </a:extLst>
              </a:tr>
              <a:tr h="516057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zh-TW" altLang="en-US" sz="2000" b="1" i="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zh-TW" altLang="en-US" sz="2000" b="1" i="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商業實務、計算機應用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8290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06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Cameron\AppData\Local\Microsoft\Windows\INetCache\IE\006OBT08\orange-background-1377808315yfg[1].jpg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Cameron\AppData\Local\Microsoft\Windows\INetCache\IE\006OBT08\orange-background-1377808315yfg[1].jpg"/>
          <p:cNvPicPr>
            <a:picLocks noChangeArrowheads="1"/>
          </p:cNvPicPr>
          <p:nvPr/>
        </p:nvPicPr>
        <p:blipFill>
          <a:blip r:embed="rId4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"/>
            <a:ext cx="85320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625914" y="233981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學習歷程檔案</a:t>
            </a:r>
            <a:r>
              <a:rPr lang="zh-CN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上傳科目表</a:t>
            </a:r>
            <a:endParaRPr lang="en-US" altLang="zh-TW" sz="3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圓角矩形 9">
            <a:extLst>
              <a:ext uri="{FF2B5EF4-FFF2-40B4-BE49-F238E27FC236}">
                <a16:creationId xmlns:a16="http://schemas.microsoft.com/office/drawing/2014/main" id="{6EC714B5-B0D5-F24C-81C7-90481B253E8E}"/>
              </a:ext>
            </a:extLst>
          </p:cNvPr>
          <p:cNvSpPr/>
          <p:nvPr/>
        </p:nvSpPr>
        <p:spPr>
          <a:xfrm>
            <a:off x="971600" y="1916832"/>
            <a:ext cx="504056" cy="3528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TW" altLang="en-US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AF845B30-5627-9744-BFA0-64E24BC9C481}"/>
              </a:ext>
            </a:extLst>
          </p:cNvPr>
          <p:cNvSpPr txBox="1"/>
          <p:nvPr/>
        </p:nvSpPr>
        <p:spPr>
          <a:xfrm>
            <a:off x="992795" y="3284984"/>
            <a:ext cx="461665" cy="81965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zh-TW" altLang="en-US" b="1" spc="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專二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373C59AF-1E87-CF41-896D-47667A5F7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271398"/>
              </p:ext>
            </p:extLst>
          </p:nvPr>
        </p:nvGraphicFramePr>
        <p:xfrm>
          <a:off x="1547664" y="1916832"/>
          <a:ext cx="5472608" cy="3612399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118865">
                  <a:extLst>
                    <a:ext uri="{9D8B030D-6E8A-4147-A177-3AD203B41FA5}">
                      <a16:colId xmlns:a16="http://schemas.microsoft.com/office/drawing/2014/main" val="37058528"/>
                    </a:ext>
                  </a:extLst>
                </a:gridCol>
                <a:gridCol w="4353743">
                  <a:extLst>
                    <a:ext uri="{9D8B030D-6E8A-4147-A177-3AD203B41FA5}">
                      <a16:colId xmlns:a16="http://schemas.microsoft.com/office/drawing/2014/main" val="344936109"/>
                    </a:ext>
                  </a:extLst>
                </a:gridCol>
              </a:tblGrid>
              <a:tr h="516057">
                <a:tc>
                  <a:txBody>
                    <a:bodyPr/>
                    <a:lstStyle/>
                    <a:p>
                      <a:r>
                        <a:rPr lang="zh-TW" altLang="en-US" sz="2000" b="1" i="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zh-TW" altLang="en-US" sz="2000" b="1" i="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科目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057">
                <a:tc>
                  <a:txBody>
                    <a:bodyPr/>
                    <a:lstStyle/>
                    <a:p>
                      <a:r>
                        <a:rPr lang="zh-TW" altLang="en-US" sz="2000" b="1" i="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zh-TW" altLang="en-US" sz="2000" b="1" i="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記帳實務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609619"/>
                  </a:ext>
                </a:extLst>
              </a:tr>
              <a:tr h="516057">
                <a:tc>
                  <a:txBody>
                    <a:bodyPr/>
                    <a:lstStyle/>
                    <a:p>
                      <a:r>
                        <a:rPr lang="zh-TW" altLang="en-US" sz="2000" b="1" i="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一下</a:t>
                      </a:r>
                      <a:endParaRPr lang="en-US" altLang="zh-TW" sz="2000" b="1" i="0" kern="1200" dirty="0">
                        <a:solidFill>
                          <a:srgbClr val="0070C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zh-TW" altLang="en-US" sz="2000" b="1" i="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記帳實務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187807"/>
                  </a:ext>
                </a:extLst>
              </a:tr>
              <a:tr h="516057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zh-TW" altLang="en-US" sz="2000" b="1" i="0" kern="12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zh-TW" altLang="en-US" sz="2000" b="1" i="0" kern="12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會計實務、經濟學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4496039"/>
                  </a:ext>
                </a:extLst>
              </a:tr>
              <a:tr h="516057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zh-TW" altLang="en-US" sz="2000" b="1" i="0" kern="12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zh-TW" altLang="en-US" sz="2000" b="1" i="0" kern="12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會計實務、經濟學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6033697"/>
                  </a:ext>
                </a:extLst>
              </a:tr>
              <a:tr h="516057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zh-TW" altLang="en-US" sz="2000" b="1" i="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zh-TW" altLang="en-US" sz="2000" b="1" i="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會計學進階、經濟分析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120859"/>
                  </a:ext>
                </a:extLst>
              </a:tr>
              <a:tr h="516057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zh-TW" altLang="en-US" sz="2000" b="1" i="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zh-TW" altLang="en-US" sz="2000" b="1" i="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會計學進階、經濟分析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8290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27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Cameron\AppData\Local\Microsoft\Windows\INetCache\IE\006OBT08\orange-background-1377808315yfg[1].jpg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Cameron\AppData\Local\Microsoft\Windows\INetCache\IE\006OBT08\orange-background-1377808315yfg[1].jpg"/>
          <p:cNvPicPr>
            <a:picLocks noChangeArrowheads="1"/>
          </p:cNvPicPr>
          <p:nvPr/>
        </p:nvPicPr>
        <p:blipFill>
          <a:blip r:embed="rId4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"/>
            <a:ext cx="85320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899592" y="16947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甄選入學成績採計</a:t>
            </a:r>
            <a:endPara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426450128"/>
              </p:ext>
            </p:extLst>
          </p:nvPr>
        </p:nvGraphicFramePr>
        <p:xfrm>
          <a:off x="971600" y="1397000"/>
          <a:ext cx="7272808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3904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Users\Cameron\AppData\Local\Microsoft\Windows\INetCache\IE\006OBT08\orange-background-1377808315yfg[1].jpg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40" y="124190"/>
            <a:ext cx="792000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橢圓 9"/>
          <p:cNvSpPr>
            <a:spLocks noChangeAspect="1"/>
          </p:cNvSpPr>
          <p:nvPr/>
        </p:nvSpPr>
        <p:spPr>
          <a:xfrm rot="540000">
            <a:off x="3513948" y="295669"/>
            <a:ext cx="344574" cy="34457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8" name="橢圓 7"/>
          <p:cNvSpPr>
            <a:spLocks noChangeAspect="1"/>
          </p:cNvSpPr>
          <p:nvPr/>
        </p:nvSpPr>
        <p:spPr>
          <a:xfrm>
            <a:off x="3767689" y="-32744"/>
            <a:ext cx="1395636" cy="139563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>
            <a:spLocks noChangeAspect="1"/>
          </p:cNvSpPr>
          <p:nvPr/>
        </p:nvSpPr>
        <p:spPr>
          <a:xfrm rot="540000">
            <a:off x="3377756" y="54569"/>
            <a:ext cx="344574" cy="3445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619672" y="2268161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科教育目標及科專業能力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2483768" y="3028890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學校願景與學生圖像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2483768" y="3532946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科教育目標及科專業能力</a:t>
            </a:r>
          </a:p>
        </p:txBody>
      </p:sp>
      <p:pic>
        <p:nvPicPr>
          <p:cNvPr id="2051" name="Picture 3" descr="E:\t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7" b="99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41" y="524753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橢圓 17"/>
          <p:cNvSpPr>
            <a:spLocks noChangeAspect="1"/>
          </p:cNvSpPr>
          <p:nvPr/>
        </p:nvSpPr>
        <p:spPr>
          <a:xfrm rot="540000">
            <a:off x="6974313" y="1797647"/>
            <a:ext cx="344574" cy="3445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19" name="橢圓 18"/>
          <p:cNvSpPr>
            <a:spLocks noChangeAspect="1"/>
          </p:cNvSpPr>
          <p:nvPr/>
        </p:nvSpPr>
        <p:spPr>
          <a:xfrm rot="540000">
            <a:off x="1251188" y="3087815"/>
            <a:ext cx="344574" cy="34457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20" name="橢圓 19"/>
          <p:cNvSpPr>
            <a:spLocks noChangeAspect="1"/>
          </p:cNvSpPr>
          <p:nvPr/>
        </p:nvSpPr>
        <p:spPr>
          <a:xfrm rot="540000">
            <a:off x="1448304" y="3272682"/>
            <a:ext cx="344574" cy="344574"/>
          </a:xfrm>
          <a:prstGeom prst="ellipse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pic>
        <p:nvPicPr>
          <p:cNvPr id="21" name="Picture 12" descr="E:\貿易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">
            <a:off x="7033944" y="3759648"/>
            <a:ext cx="1172094" cy="117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燈泡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956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5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Cameron\AppData\Local\Microsoft\Windows\INetCache\IE\006OBT08\orange-background-1377808315yfg[1].jpg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Cameron\AppData\Local\Microsoft\Windows\INetCache\IE\006OBT08\orange-background-1377808315yfg[1].jpg"/>
          <p:cNvPicPr>
            <a:picLocks noChangeArrowheads="1"/>
          </p:cNvPicPr>
          <p:nvPr/>
        </p:nvPicPr>
        <p:blipFill>
          <a:blip r:embed="rId4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"/>
            <a:ext cx="85320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899592" y="16947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四技二專升學管道</a:t>
            </a:r>
            <a:endPara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6" name="Picture 2" descr="C:\Users\Cameron\Downloads\四技二專升學管道流程圖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2749"/>
            <a:ext cx="8535592" cy="557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97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Users\Cameron\AppData\Local\Microsoft\Windows\INetCache\IE\006OBT08\orange-background-1377808315yfg[1].jpg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40" y="124190"/>
            <a:ext cx="792000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橢圓 9"/>
          <p:cNvSpPr>
            <a:spLocks noChangeAspect="1"/>
          </p:cNvSpPr>
          <p:nvPr/>
        </p:nvSpPr>
        <p:spPr>
          <a:xfrm rot="540000">
            <a:off x="3513948" y="295669"/>
            <a:ext cx="344574" cy="34457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8" name="橢圓 7"/>
          <p:cNvSpPr>
            <a:spLocks noChangeAspect="1"/>
          </p:cNvSpPr>
          <p:nvPr/>
        </p:nvSpPr>
        <p:spPr>
          <a:xfrm>
            <a:off x="3767689" y="-32744"/>
            <a:ext cx="1395636" cy="139563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>
            <a:spLocks noChangeAspect="1"/>
          </p:cNvSpPr>
          <p:nvPr/>
        </p:nvSpPr>
        <p:spPr>
          <a:xfrm rot="540000">
            <a:off x="3377756" y="54569"/>
            <a:ext cx="344574" cy="3445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619672" y="2484185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榮譽事蹟</a:t>
            </a:r>
          </a:p>
        </p:txBody>
      </p:sp>
      <p:pic>
        <p:nvPicPr>
          <p:cNvPr id="2051" name="Picture 3" descr="E:\t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7" b="99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41" y="524753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橢圓 17"/>
          <p:cNvSpPr>
            <a:spLocks noChangeAspect="1"/>
          </p:cNvSpPr>
          <p:nvPr/>
        </p:nvSpPr>
        <p:spPr>
          <a:xfrm rot="540000">
            <a:off x="6974313" y="1797647"/>
            <a:ext cx="344574" cy="3445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19" name="橢圓 18"/>
          <p:cNvSpPr>
            <a:spLocks noChangeAspect="1"/>
          </p:cNvSpPr>
          <p:nvPr/>
        </p:nvSpPr>
        <p:spPr>
          <a:xfrm rot="540000">
            <a:off x="1251188" y="3087815"/>
            <a:ext cx="344574" cy="34457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20" name="橢圓 19"/>
          <p:cNvSpPr>
            <a:spLocks noChangeAspect="1"/>
          </p:cNvSpPr>
          <p:nvPr/>
        </p:nvSpPr>
        <p:spPr>
          <a:xfrm rot="540000">
            <a:off x="1448304" y="3272682"/>
            <a:ext cx="344574" cy="344574"/>
          </a:xfrm>
          <a:prstGeom prst="ellipse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pic>
        <p:nvPicPr>
          <p:cNvPr id="21" name="Picture 12" descr="E:\貿易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">
            <a:off x="7033944" y="3759648"/>
            <a:ext cx="1172094" cy="117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燈泡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956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7CB205AC-60A3-4F39-B79A-72A657A07110}"/>
              </a:ext>
            </a:extLst>
          </p:cNvPr>
          <p:cNvSpPr txBox="1"/>
          <p:nvPr/>
        </p:nvSpPr>
        <p:spPr>
          <a:xfrm>
            <a:off x="2483768" y="3028890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升學榜單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323AD309-E14E-4DBB-9002-237ABAFE1D0E}"/>
              </a:ext>
            </a:extLst>
          </p:cNvPr>
          <p:cNvSpPr txBox="1"/>
          <p:nvPr/>
        </p:nvSpPr>
        <p:spPr>
          <a:xfrm>
            <a:off x="2466118" y="3559223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各項競賽獲獎</a:t>
            </a:r>
          </a:p>
        </p:txBody>
      </p:sp>
    </p:spTree>
    <p:extLst>
      <p:ext uri="{BB962C8B-B14F-4D97-AF65-F5344CB8AC3E}">
        <p14:creationId xmlns:p14="http://schemas.microsoft.com/office/powerpoint/2010/main" val="309012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Cameron\AppData\Local\Microsoft\Windows\INetCache\IE\006OBT08\orange-background-1377808315yfg[1].jpg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Cameron\AppData\Local\Microsoft\Windows\INetCache\IE\006OBT08\orange-background-1377808315yfg[1].jpg"/>
          <p:cNvPicPr>
            <a:picLocks noChangeArrowheads="1"/>
          </p:cNvPicPr>
          <p:nvPr/>
        </p:nvPicPr>
        <p:blipFill>
          <a:blip r:embed="rId4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20" y="-12112"/>
            <a:ext cx="8622979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755067" y="35239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升學榜單</a:t>
            </a:r>
            <a:endPara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5B78C570-EF19-46BF-A0EC-4A0C308552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064353"/>
              </p:ext>
            </p:extLst>
          </p:nvPr>
        </p:nvGraphicFramePr>
        <p:xfrm>
          <a:off x="630336" y="1052736"/>
          <a:ext cx="8280480" cy="46041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7606">
                  <a:extLst>
                    <a:ext uri="{9D8B030D-6E8A-4147-A177-3AD203B41FA5}">
                      <a16:colId xmlns:a16="http://schemas.microsoft.com/office/drawing/2014/main" val="2119625085"/>
                    </a:ext>
                  </a:extLst>
                </a:gridCol>
                <a:gridCol w="2918639">
                  <a:extLst>
                    <a:ext uri="{9D8B030D-6E8A-4147-A177-3AD203B41FA5}">
                      <a16:colId xmlns:a16="http://schemas.microsoft.com/office/drawing/2014/main" val="3321227679"/>
                    </a:ext>
                  </a:extLst>
                </a:gridCol>
                <a:gridCol w="2297932">
                  <a:extLst>
                    <a:ext uri="{9D8B030D-6E8A-4147-A177-3AD203B41FA5}">
                      <a16:colId xmlns:a16="http://schemas.microsoft.com/office/drawing/2014/main" val="2928370264"/>
                    </a:ext>
                  </a:extLst>
                </a:gridCol>
                <a:gridCol w="1426303">
                  <a:extLst>
                    <a:ext uri="{9D8B030D-6E8A-4147-A177-3AD203B41FA5}">
                      <a16:colId xmlns:a16="http://schemas.microsoft.com/office/drawing/2014/main" val="787967969"/>
                    </a:ext>
                  </a:extLst>
                </a:gridCol>
              </a:tblGrid>
              <a:tr h="31797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111</a:t>
                      </a:r>
                      <a:r>
                        <a:rPr lang="zh-TW" altLang="en-US" sz="1600" b="1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年嶺東中學商貿科 甄選入學、技專繁星錄取國立大學榜單錄取日間部大學榜單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11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755" marR="6755" marT="675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11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755" marR="6755" marT="675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11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755" marR="6755" marT="6755" marB="0" anchor="ctr"/>
                </a:tc>
                <a:extLst>
                  <a:ext uri="{0D108BD9-81ED-4DB2-BD59-A6C34878D82A}">
                    <a16:rowId xmlns:a16="http://schemas.microsoft.com/office/drawing/2014/main" val="879903364"/>
                  </a:ext>
                </a:extLst>
              </a:tr>
              <a:tr h="20433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姓名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錄取學校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錄取科系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錄取方式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465748"/>
                  </a:ext>
                </a:extLst>
              </a:tr>
              <a:tr h="196766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楊書函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國立雲林科技大學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財務金融系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繁星推薦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361578"/>
                  </a:ext>
                </a:extLst>
              </a:tr>
              <a:tr h="196766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陳智雁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國立臺中科技大學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會計資訊系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甄選入學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31741"/>
                  </a:ext>
                </a:extLst>
              </a:tr>
              <a:tr h="196766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王薇涵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國立臺中科技大學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應用中文系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甄選入學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3463930"/>
                  </a:ext>
                </a:extLst>
              </a:tr>
              <a:tr h="196766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莊晴雯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國立高雄科技大學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財政稅務系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技優甄選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608682"/>
                  </a:ext>
                </a:extLst>
              </a:tr>
              <a:tr h="196766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許瑋珊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國立勤益科技大學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企業管理系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甄選入學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397951"/>
                  </a:ext>
                </a:extLst>
              </a:tr>
              <a:tr h="19676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楊至鈞</a:t>
                      </a:r>
                    </a:p>
                  </a:txBody>
                  <a:tcPr marL="5607" marR="5607" marT="5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國立虎尾科技大學</a:t>
                      </a:r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607" marR="5607" marT="5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應用外語系</a:t>
                      </a:r>
                    </a:p>
                  </a:txBody>
                  <a:tcPr marL="5607" marR="5607" marT="5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甄選入學</a:t>
                      </a:r>
                    </a:p>
                  </a:txBody>
                  <a:tcPr marL="5607" marR="5607" marT="5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2193729"/>
                  </a:ext>
                </a:extLst>
              </a:tr>
              <a:tr h="196766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葉子郡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國立屏東科技大學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休閒運動健康系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甄選入學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5685335"/>
                  </a:ext>
                </a:extLst>
              </a:tr>
              <a:tr h="196766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楊翔皓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國立屏東大學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會計學系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技優甄選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34116"/>
                  </a:ext>
                </a:extLst>
              </a:tr>
              <a:tr h="196766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陳旑旎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國立屏東大學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會計學系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甄選入學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119659"/>
                  </a:ext>
                </a:extLst>
              </a:tr>
              <a:tr h="19676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李愉蓁</a:t>
                      </a:r>
                    </a:p>
                  </a:txBody>
                  <a:tcPr marL="5607" marR="5607" marT="5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國立金門大學</a:t>
                      </a:r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607" marR="5607" marT="5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企業管理學系</a:t>
                      </a:r>
                    </a:p>
                  </a:txBody>
                  <a:tcPr marL="5607" marR="5607" marT="5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甄選入學</a:t>
                      </a:r>
                    </a:p>
                  </a:txBody>
                  <a:tcPr marL="5607" marR="5607" marT="5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113432"/>
                  </a:ext>
                </a:extLst>
              </a:tr>
              <a:tr h="196766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0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許瑋珊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0" i="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國立臺中科技大學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0" i="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財務金融系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登記分發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9194156"/>
                  </a:ext>
                </a:extLst>
              </a:tr>
              <a:tr h="196766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0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陳晏婕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0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國立澎湖科技大學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0" i="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航運管理系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登記分發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2453523"/>
                  </a:ext>
                </a:extLst>
              </a:tr>
              <a:tr h="196766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0" i="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蔡欣潔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0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國立高雄科技大學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0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航運管理系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登記分發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39032"/>
                  </a:ext>
                </a:extLst>
              </a:tr>
              <a:tr h="196766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0" i="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彭子芫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0" i="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國立臺中科技大學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0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應用統計系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登記分發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4154441"/>
                  </a:ext>
                </a:extLst>
              </a:tr>
              <a:tr h="196766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0" i="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曾芸瑩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0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國立澎湖科技大學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0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行銷與物流管理系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登記分發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4258213"/>
                  </a:ext>
                </a:extLst>
              </a:tr>
              <a:tr h="196766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0" i="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李榆蓁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0" i="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國立虎尾科技大學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0" i="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財務金融系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登記分發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014659"/>
                  </a:ext>
                </a:extLst>
              </a:tr>
              <a:tr h="196766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0" i="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曹榮桂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0" i="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國立澎湖科技大學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0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航運管理系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登記分發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1333306"/>
                  </a:ext>
                </a:extLst>
              </a:tr>
              <a:tr h="31028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錄取國立金榜</a:t>
                      </a:r>
                      <a:r>
                        <a:rPr lang="en-US" altLang="zh-TW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18</a:t>
                      </a:r>
                      <a:r>
                        <a:rPr lang="zh-TW" alt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位</a:t>
                      </a:r>
                    </a:p>
                  </a:txBody>
                  <a:tcPr marL="6755" marR="6755" marT="6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755" marR="6755" marT="675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755" marR="6755" marT="675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755" marR="6755" marT="6755" marB="0" anchor="ctr"/>
                </a:tc>
                <a:extLst>
                  <a:ext uri="{0D108BD9-81ED-4DB2-BD59-A6C34878D82A}">
                    <a16:rowId xmlns:a16="http://schemas.microsoft.com/office/drawing/2014/main" val="1266743173"/>
                  </a:ext>
                </a:extLst>
              </a:tr>
            </a:tbl>
          </a:graphicData>
        </a:graphic>
      </p:graphicFrame>
      <p:sp>
        <p:nvSpPr>
          <p:cNvPr id="8" name="文字方塊 7">
            <a:extLst>
              <a:ext uri="{FF2B5EF4-FFF2-40B4-BE49-F238E27FC236}">
                <a16:creationId xmlns:a16="http://schemas.microsoft.com/office/drawing/2014/main" id="{3E9EAE9A-7DF8-45C5-97CF-858072C50925}"/>
              </a:ext>
            </a:extLst>
          </p:cNvPr>
          <p:cNvSpPr txBox="1"/>
          <p:nvPr/>
        </p:nvSpPr>
        <p:spPr>
          <a:xfrm>
            <a:off x="4408316" y="262389"/>
            <a:ext cx="453885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algn="ctr">
              <a:defRPr kumimoji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榜單網址連結：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商貿科 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| 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升學榜單 </a:t>
            </a:r>
            <a:endParaRPr lang="zh-TW" altLang="en-US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457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Cameron\AppData\Local\Microsoft\Windows\INetCache\IE\006OBT08\orange-background-1377808315yfg[1].jpg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Cameron\AppData\Local\Microsoft\Windows\INetCache\IE\006OBT08\orange-background-1377808315yfg[1].jpg"/>
          <p:cNvPicPr>
            <a:picLocks noChangeArrowheads="1"/>
          </p:cNvPicPr>
          <p:nvPr/>
        </p:nvPicPr>
        <p:blipFill>
          <a:blip r:embed="rId4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"/>
            <a:ext cx="85320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899592" y="264758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升學榜單</a:t>
            </a:r>
            <a:endPara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2AB90CD7-F45B-431E-8DED-95919E46B2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545797"/>
              </p:ext>
            </p:extLst>
          </p:nvPr>
        </p:nvGraphicFramePr>
        <p:xfrm>
          <a:off x="755576" y="1165225"/>
          <a:ext cx="8064896" cy="53858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6840">
                  <a:extLst>
                    <a:ext uri="{9D8B030D-6E8A-4147-A177-3AD203B41FA5}">
                      <a16:colId xmlns:a16="http://schemas.microsoft.com/office/drawing/2014/main" val="1396973398"/>
                    </a:ext>
                  </a:extLst>
                </a:gridCol>
                <a:gridCol w="2461167">
                  <a:extLst>
                    <a:ext uri="{9D8B030D-6E8A-4147-A177-3AD203B41FA5}">
                      <a16:colId xmlns:a16="http://schemas.microsoft.com/office/drawing/2014/main" val="2999040321"/>
                    </a:ext>
                  </a:extLst>
                </a:gridCol>
                <a:gridCol w="3213753">
                  <a:extLst>
                    <a:ext uri="{9D8B030D-6E8A-4147-A177-3AD203B41FA5}">
                      <a16:colId xmlns:a16="http://schemas.microsoft.com/office/drawing/2014/main" val="1708884268"/>
                    </a:ext>
                  </a:extLst>
                </a:gridCol>
                <a:gridCol w="1383136">
                  <a:extLst>
                    <a:ext uri="{9D8B030D-6E8A-4147-A177-3AD203B41FA5}">
                      <a16:colId xmlns:a16="http://schemas.microsoft.com/office/drawing/2014/main" val="4022897653"/>
                    </a:ext>
                  </a:extLst>
                </a:gridCol>
              </a:tblGrid>
              <a:tr h="19181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110</a:t>
                      </a:r>
                      <a:r>
                        <a:rPr lang="zh-TW" altLang="en-US" sz="1600" b="1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年嶺東中學商貿科 甄選入學、技專繁星錄取國立大學榜單錄取日間部大學榜單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443747"/>
                  </a:ext>
                </a:extLst>
              </a:tr>
              <a:tr h="21682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姓名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2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錄取學校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2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錄取科系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2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錄取方式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879439"/>
                  </a:ext>
                </a:extLst>
              </a:tr>
              <a:tr h="21682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李柏葳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國立臺中科技大學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保險金融與管理系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繁星推薦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3112124"/>
                  </a:ext>
                </a:extLst>
              </a:tr>
              <a:tr h="216829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楊詠晨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國立臺中科技大學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企業管理系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甄選入學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8216622"/>
                  </a:ext>
                </a:extLst>
              </a:tr>
              <a:tr h="216829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王羚蓁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國立臺中科技大學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財務金融系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甄選入學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459526"/>
                  </a:ext>
                </a:extLst>
              </a:tr>
              <a:tr h="216829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詹子瑜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國立臺中科技大學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會計資訊系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甄選入學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6675648"/>
                  </a:ext>
                </a:extLst>
              </a:tr>
              <a:tr h="216829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鄭尹捷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國立臺中科技大學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流通管理系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登記分發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364138"/>
                  </a:ext>
                </a:extLst>
              </a:tr>
              <a:tr h="216829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張凌禎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國立勤益科技大學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企業管理系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甄選入學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6247306"/>
                  </a:ext>
                </a:extLst>
              </a:tr>
              <a:tr h="216829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吳書維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國立勤益科技大學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資訊管理系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甄選入學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6416796"/>
                  </a:ext>
                </a:extLst>
              </a:tr>
              <a:tr h="216829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徐英睿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國立勤益科技大學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工業工程與管理系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登記分發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242297"/>
                  </a:ext>
                </a:extLst>
              </a:tr>
              <a:tr h="216829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李于君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國立聯合大學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經營管理學系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登記分發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770281"/>
                  </a:ext>
                </a:extLst>
              </a:tr>
              <a:tr h="216829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林妙靜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國立聯合大學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經營管理學系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登記分發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0037499"/>
                  </a:ext>
                </a:extLst>
              </a:tr>
              <a:tr h="216829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陳淑萍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國立聯合大學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經營管理學系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登記分發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6444325"/>
                  </a:ext>
                </a:extLst>
              </a:tr>
              <a:tr h="216829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陳芊儒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國立屏東大學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應用英語學系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甄選入學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69916"/>
                  </a:ext>
                </a:extLst>
              </a:tr>
              <a:tr h="216829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趙家柔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國立屏東大學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會計學系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甄選入學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563412"/>
                  </a:ext>
                </a:extLst>
              </a:tr>
              <a:tr h="216829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黃千瑞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國立屏東大學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會計學系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甄選入學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148804"/>
                  </a:ext>
                </a:extLst>
              </a:tr>
              <a:tr h="216829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蔡依婷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國立屏東大學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企業管理學系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甄選入學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9631652"/>
                  </a:ext>
                </a:extLst>
              </a:tr>
              <a:tr h="216829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周虹均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國立屏東大學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會計學系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甄選入學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0764825"/>
                  </a:ext>
                </a:extLst>
              </a:tr>
              <a:tr h="216829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賴妤溦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國立屏東大學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商業自動化與管理學系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登記分發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181725"/>
                  </a:ext>
                </a:extLst>
              </a:tr>
              <a:tr h="216829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雷承翰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國立澎湖科技大學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行銷與物流管理系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甄選入學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389518"/>
                  </a:ext>
                </a:extLst>
              </a:tr>
              <a:tr h="216829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賴政羽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國立澎湖科技大學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海洋遊憩系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登記分發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343902"/>
                  </a:ext>
                </a:extLst>
              </a:tr>
              <a:tr h="216829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洪家文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國立澎湖科技大學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航運管理系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登記分發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2074299"/>
                  </a:ext>
                </a:extLst>
              </a:tr>
              <a:tr h="216829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曾梓閑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國立澎湖科技大學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應用外語系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登記分發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9736250"/>
                  </a:ext>
                </a:extLst>
              </a:tr>
              <a:tr h="25405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錄取國立科大金榜</a:t>
                      </a:r>
                      <a:r>
                        <a:rPr lang="en-US" altLang="zh-TW" sz="1800" b="1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21</a:t>
                      </a:r>
                      <a:r>
                        <a:rPr lang="zh-TW" alt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位</a:t>
                      </a:r>
                      <a:endParaRPr lang="zh-TW" alt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242" marR="7242" marT="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437012"/>
                  </a:ext>
                </a:extLst>
              </a:tr>
            </a:tbl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490C899B-FFDB-46C8-9E12-3BEAF8AB53CD}"/>
              </a:ext>
            </a:extLst>
          </p:cNvPr>
          <p:cNvSpPr txBox="1"/>
          <p:nvPr/>
        </p:nvSpPr>
        <p:spPr>
          <a:xfrm>
            <a:off x="4408316" y="262389"/>
            <a:ext cx="453885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algn="ctr">
              <a:defRPr kumimoji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榜單網址連結：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商貿科 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| 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升學榜單 </a:t>
            </a:r>
            <a:endParaRPr lang="zh-TW" altLang="en-US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886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Cameron\AppData\Local\Microsoft\Windows\INetCache\IE\006OBT08\orange-background-1377808315yfg[1].jpg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Cameron\AppData\Local\Microsoft\Windows\INetCache\IE\006OBT08\orange-background-1377808315yfg[1].jpg"/>
          <p:cNvPicPr>
            <a:picLocks noChangeArrowheads="1"/>
          </p:cNvPicPr>
          <p:nvPr/>
        </p:nvPicPr>
        <p:blipFill>
          <a:blip r:embed="rId4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14" y="12018"/>
            <a:ext cx="85320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648400" y="228515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各項競賽獲獎</a:t>
            </a:r>
            <a:endPara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383327CE-F0E3-40F2-9BC0-A46BC571F4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658966"/>
              </p:ext>
            </p:extLst>
          </p:nvPr>
        </p:nvGraphicFramePr>
        <p:xfrm>
          <a:off x="251521" y="1268758"/>
          <a:ext cx="8712967" cy="5112569"/>
        </p:xfrm>
        <a:graphic>
          <a:graphicData uri="http://schemas.openxmlformats.org/drawingml/2006/table">
            <a:tbl>
              <a:tblPr/>
              <a:tblGrid>
                <a:gridCol w="1547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1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02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0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4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2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辦理單位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競賽名稱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參賽組別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得獎名次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得獎學生姓名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6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教育部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111</a:t>
                      </a: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年全國高級中等學校學生技藝競賽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商業簡報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優勝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陳俊齊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3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電腦技能基金會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111</a:t>
                      </a: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年資訊月數位內容軟體應用競賽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商業簡報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itchFamily="18" charset="0"/>
                        </a:rPr>
                        <a:t>全國團體組</a:t>
                      </a:r>
                      <a:endParaRPr kumimoji="0" lang="en-US" altLang="zh-TW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itchFamily="18" charset="0"/>
                        </a:rPr>
                        <a:t>第二名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1600" b="0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陳俊齊、傅秉杰、</a:t>
                      </a:r>
                      <a:endParaRPr lang="en-US" altLang="zh-TW" sz="1600" b="0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1600" b="0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白舜文、陳旻瑄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4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電腦技能基金會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111</a:t>
                      </a: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年資訊月數位內容軟體應用競賽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會計資訊與財務分析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中區團體組</a:t>
                      </a:r>
                      <a:endParaRPr kumimoji="0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第五名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1600" b="0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戴鈺潔、連瑩、</a:t>
                      </a:r>
                      <a:endParaRPr lang="en-US" altLang="zh-TW" sz="1600" b="0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1600" b="0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洪翌愷、林辰霖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4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電腦技能基金會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111</a:t>
                      </a: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年資訊月數位內容軟體應用競賽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商業簡報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1600" b="0" i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全國個人</a:t>
                      </a:r>
                      <a:endParaRPr lang="en-US" altLang="zh-TW" sz="1600" b="0" i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1600" b="0" i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第一名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1600" b="0" i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陳俊齊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圓角矩形 17">
            <a:extLst>
              <a:ext uri="{FF2B5EF4-FFF2-40B4-BE49-F238E27FC236}">
                <a16:creationId xmlns:a16="http://schemas.microsoft.com/office/drawing/2014/main" id="{06CE8B53-3D23-491B-A889-CA7CD9276768}"/>
              </a:ext>
            </a:extLst>
          </p:cNvPr>
          <p:cNvSpPr/>
          <p:nvPr/>
        </p:nvSpPr>
        <p:spPr>
          <a:xfrm>
            <a:off x="6815297" y="531500"/>
            <a:ext cx="1879002" cy="369333"/>
          </a:xfrm>
          <a:prstGeom prst="roundRect">
            <a:avLst>
              <a:gd name="adj" fmla="val 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TW" altLang="en-US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9B8E80F-4816-41E3-BF41-D32409E576E7}"/>
              </a:ext>
            </a:extLst>
          </p:cNvPr>
          <p:cNvSpPr txBox="1"/>
          <p:nvPr/>
        </p:nvSpPr>
        <p:spPr>
          <a:xfrm>
            <a:off x="6962710" y="53519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榮譽事蹟連結</a:t>
            </a:r>
            <a:endParaRPr kumimoji="1" lang="zh-TW" altLang="en-US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7010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Cameron\AppData\Local\Microsoft\Windows\INetCache\IE\006OBT08\orange-background-1377808315yfg[1].jpg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Cameron\AppData\Local\Microsoft\Windows\INetCache\IE\006OBT08\orange-background-1377808315yfg[1].jpg"/>
          <p:cNvPicPr>
            <a:picLocks noChangeArrowheads="1"/>
          </p:cNvPicPr>
          <p:nvPr/>
        </p:nvPicPr>
        <p:blipFill>
          <a:blip r:embed="rId4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14" y="12018"/>
            <a:ext cx="85320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648400" y="228515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各項競賽獲獎</a:t>
            </a:r>
            <a:endPara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383327CE-F0E3-40F2-9BC0-A46BC571F4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380678"/>
              </p:ext>
            </p:extLst>
          </p:nvPr>
        </p:nvGraphicFramePr>
        <p:xfrm>
          <a:off x="251521" y="1268758"/>
          <a:ext cx="8712967" cy="5112569"/>
        </p:xfrm>
        <a:graphic>
          <a:graphicData uri="http://schemas.openxmlformats.org/drawingml/2006/table">
            <a:tbl>
              <a:tblPr/>
              <a:tblGrid>
                <a:gridCol w="1547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1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02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0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4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2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辦理單位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競賽名稱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參賽組別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得獎名次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得獎學生姓名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6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僑光科技大學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600" b="0" i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2022</a:t>
                      </a:r>
                      <a:r>
                        <a:rPr lang="zh-TW" altLang="en-US" sz="1600" b="0" i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全國高中職商學專業與品德專題發表競賽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1600" b="0" i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商學專業與品德專題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1600" b="0" i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第一名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陳妤珊、康佳怡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3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健行科技大學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600" b="0" i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2022</a:t>
                      </a:r>
                      <a:r>
                        <a:rPr lang="zh-TW" altLang="en-US" sz="1600" b="0" i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全國微型創業創新競賽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高中職專題組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1600" b="0" i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第三名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1600" b="0" i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洪婉評、林芷漩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4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健行科技大學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600" b="0" i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2022</a:t>
                      </a:r>
                      <a:r>
                        <a:rPr lang="zh-TW" altLang="en-US" sz="1600" b="0" i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全國微型創業創新競賽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高中職專題組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1600" b="0" i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佳作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1600" b="0" i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陳妤珊、康佳怡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4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雲林科技大學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2022 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年全國高中商業類學生創新商業專題競賽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商業行銷組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佳作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洪婉評、林芷漩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圓角矩形 17">
            <a:extLst>
              <a:ext uri="{FF2B5EF4-FFF2-40B4-BE49-F238E27FC236}">
                <a16:creationId xmlns:a16="http://schemas.microsoft.com/office/drawing/2014/main" id="{75375AD2-1627-4B7C-838D-77C35415B020}"/>
              </a:ext>
            </a:extLst>
          </p:cNvPr>
          <p:cNvSpPr/>
          <p:nvPr/>
        </p:nvSpPr>
        <p:spPr>
          <a:xfrm>
            <a:off x="6815297" y="531500"/>
            <a:ext cx="1879002" cy="369333"/>
          </a:xfrm>
          <a:prstGeom prst="roundRect">
            <a:avLst>
              <a:gd name="adj" fmla="val 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TW" altLang="en-US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2A09BC1-ED2D-43DA-B0F2-780BE43B7C22}"/>
              </a:ext>
            </a:extLst>
          </p:cNvPr>
          <p:cNvSpPr txBox="1"/>
          <p:nvPr/>
        </p:nvSpPr>
        <p:spPr>
          <a:xfrm>
            <a:off x="6962710" y="53519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榮譽事蹟連結</a:t>
            </a:r>
            <a:endParaRPr kumimoji="1" lang="zh-TW" altLang="en-US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395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Cameron\AppData\Local\Microsoft\Windows\INetCache\IE\006OBT08\orange-background-1377808315yfg[1].jpg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Cameron\AppData\Local\Microsoft\Windows\INetCache\IE\006OBT08\orange-background-1377808315yfg[1].jpg"/>
          <p:cNvPicPr>
            <a:picLocks noChangeArrowheads="1"/>
          </p:cNvPicPr>
          <p:nvPr/>
        </p:nvPicPr>
        <p:blipFill>
          <a:blip r:embed="rId4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14" y="12018"/>
            <a:ext cx="85320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648400" y="228515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各項競賽獲獎</a:t>
            </a:r>
            <a:endPara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383327CE-F0E3-40F2-9BC0-A46BC571F4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528080"/>
              </p:ext>
            </p:extLst>
          </p:nvPr>
        </p:nvGraphicFramePr>
        <p:xfrm>
          <a:off x="251521" y="1268758"/>
          <a:ext cx="8712967" cy="5112569"/>
        </p:xfrm>
        <a:graphic>
          <a:graphicData uri="http://schemas.openxmlformats.org/drawingml/2006/table">
            <a:tbl>
              <a:tblPr/>
              <a:tblGrid>
                <a:gridCol w="1547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1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02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0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4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2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辦理單位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競賽名稱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參賽組別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得獎名次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得獎學生姓名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6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雲林科技大學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2022 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年全國高中商業類學生創新商業專題競賽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商業行銷組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佳作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陳妤珊、康佳怡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3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教育部</a:t>
                      </a:r>
                      <a:endParaRPr kumimoji="0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中學生網站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1111015</a:t>
                      </a: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小論文競賽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商業類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甲等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王雯靚、陳俊齊、</a:t>
                      </a:r>
                      <a:endParaRPr kumimoji="0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陳晴惠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4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南華大學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2022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崑大盃全國高中職跨校虛擬投資競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高中職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優選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王成洋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4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台中市教育局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111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年人工智慧進階</a:t>
                      </a:r>
                      <a:endParaRPr lang="en-US" altLang="zh-TW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課程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AI</a:t>
                      </a: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辨識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分類</a:t>
                      </a:r>
                      <a:endParaRPr kumimoji="0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好幫手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第三名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王紫婕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圓角矩形 17">
            <a:extLst>
              <a:ext uri="{FF2B5EF4-FFF2-40B4-BE49-F238E27FC236}">
                <a16:creationId xmlns:a16="http://schemas.microsoft.com/office/drawing/2014/main" id="{3641BD3D-5612-4D13-8CA4-2DAA15A09784}"/>
              </a:ext>
            </a:extLst>
          </p:cNvPr>
          <p:cNvSpPr/>
          <p:nvPr/>
        </p:nvSpPr>
        <p:spPr>
          <a:xfrm>
            <a:off x="6815297" y="531500"/>
            <a:ext cx="1879002" cy="369333"/>
          </a:xfrm>
          <a:prstGeom prst="roundRect">
            <a:avLst>
              <a:gd name="adj" fmla="val 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TW" altLang="en-US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912BEDD-A4E0-4A29-BE31-6310A7F04488}"/>
              </a:ext>
            </a:extLst>
          </p:cNvPr>
          <p:cNvSpPr txBox="1"/>
          <p:nvPr/>
        </p:nvSpPr>
        <p:spPr>
          <a:xfrm>
            <a:off x="6962710" y="53519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榮譽事蹟連結</a:t>
            </a:r>
            <a:endParaRPr kumimoji="1" lang="zh-TW" altLang="en-US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859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Users\Cameron\AppData\Local\Microsoft\Windows\INetCache\IE\006OBT08\orange-background-1377808315yfg[1].jpg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40" y="124190"/>
            <a:ext cx="792000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橢圓 9"/>
          <p:cNvSpPr>
            <a:spLocks noChangeAspect="1"/>
          </p:cNvSpPr>
          <p:nvPr/>
        </p:nvSpPr>
        <p:spPr>
          <a:xfrm rot="540000">
            <a:off x="3513948" y="295669"/>
            <a:ext cx="344574" cy="34457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8" name="橢圓 7"/>
          <p:cNvSpPr>
            <a:spLocks noChangeAspect="1"/>
          </p:cNvSpPr>
          <p:nvPr/>
        </p:nvSpPr>
        <p:spPr>
          <a:xfrm>
            <a:off x="3767689" y="-32744"/>
            <a:ext cx="1395636" cy="139563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>
            <a:spLocks noChangeAspect="1"/>
          </p:cNvSpPr>
          <p:nvPr/>
        </p:nvSpPr>
        <p:spPr>
          <a:xfrm rot="540000">
            <a:off x="3377756" y="54569"/>
            <a:ext cx="344574" cy="3445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619672" y="2420888"/>
            <a:ext cx="568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嶺</a:t>
            </a:r>
            <a:r>
              <a:rPr lang="zh-TW" altLang="en-US" sz="3200" b="1">
                <a:latin typeface="Microsoft YaHei" panose="020B0503020204020204" pitchFamily="34" charset="-122"/>
                <a:ea typeface="Microsoft YaHei" panose="020B0503020204020204" pitchFamily="34" charset="-122"/>
              </a:rPr>
              <a:t>東高中商業經營科</a:t>
            </a:r>
            <a:endParaRPr lang="en-US" altLang="zh-TW" sz="3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en-US" altLang="zh-TW" sz="3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歡迎您</a:t>
            </a:r>
          </a:p>
        </p:txBody>
      </p:sp>
      <p:pic>
        <p:nvPicPr>
          <p:cNvPr id="2051" name="Picture 3" descr="E:\t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7" b="99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41" y="524753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橢圓 17"/>
          <p:cNvSpPr>
            <a:spLocks noChangeAspect="1"/>
          </p:cNvSpPr>
          <p:nvPr/>
        </p:nvSpPr>
        <p:spPr>
          <a:xfrm rot="540000">
            <a:off x="6974313" y="1797647"/>
            <a:ext cx="344574" cy="3445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19" name="橢圓 18"/>
          <p:cNvSpPr>
            <a:spLocks noChangeAspect="1"/>
          </p:cNvSpPr>
          <p:nvPr/>
        </p:nvSpPr>
        <p:spPr>
          <a:xfrm rot="540000">
            <a:off x="1251188" y="3087815"/>
            <a:ext cx="344574" cy="34457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20" name="橢圓 19"/>
          <p:cNvSpPr>
            <a:spLocks noChangeAspect="1"/>
          </p:cNvSpPr>
          <p:nvPr/>
        </p:nvSpPr>
        <p:spPr>
          <a:xfrm rot="540000">
            <a:off x="1448304" y="3272682"/>
            <a:ext cx="344574" cy="344574"/>
          </a:xfrm>
          <a:prstGeom prst="ellipse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pic>
        <p:nvPicPr>
          <p:cNvPr id="21" name="Picture 12" descr="E:\貿易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">
            <a:off x="7033944" y="3759648"/>
            <a:ext cx="1172094" cy="117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燈泡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956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商營科FB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59" y="4143642"/>
            <a:ext cx="21717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731859" y="6287261"/>
            <a:ext cx="2073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商營科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FB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7" name="Picture 3" descr="E:\商經科I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38" y="4143642"/>
            <a:ext cx="2031013" cy="203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3489117" y="6214894"/>
            <a:ext cx="2073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商營科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IG</a:t>
            </a:r>
          </a:p>
        </p:txBody>
      </p:sp>
      <p:pic>
        <p:nvPicPr>
          <p:cNvPr id="3" name="Picture 2" descr="C:\Users\Cameron\Downloads\21082213341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630" y="4217033"/>
            <a:ext cx="1903095" cy="190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字方塊 21"/>
          <p:cNvSpPr txBox="1"/>
          <p:nvPr/>
        </p:nvSpPr>
        <p:spPr>
          <a:xfrm>
            <a:off x="6123966" y="6214616"/>
            <a:ext cx="2073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嶺東高中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177813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Cameron\AppData\Local\Microsoft\Windows\INetCache\IE\006OBT08\orange-background-1377808315yfg[1].jpg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Cameron\AppData\Local\Microsoft\Windows\INetCache\IE\006OBT08\orange-background-1377808315yfg[1].jpg"/>
          <p:cNvPicPr>
            <a:picLocks noChangeArrowheads="1"/>
          </p:cNvPicPr>
          <p:nvPr/>
        </p:nvPicPr>
        <p:blipFill>
          <a:blip r:embed="rId4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"/>
            <a:ext cx="85320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899592" y="260648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學校願景與學生圖像</a:t>
            </a:r>
          </a:p>
        </p:txBody>
      </p:sp>
      <p:pic>
        <p:nvPicPr>
          <p:cNvPr id="1026" name="Picture 2" descr="E:\嶺東人圖像詮釋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28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Cameron\AppData\Local\Microsoft\Windows\INetCache\IE\006OBT08\orange-background-1377808315yfg[1].jpg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Cameron\AppData\Local\Microsoft\Windows\INetCache\IE\006OBT08\orange-background-1377808315yfg[1].jpg"/>
          <p:cNvPicPr>
            <a:picLocks noChangeArrowheads="1"/>
          </p:cNvPicPr>
          <p:nvPr/>
        </p:nvPicPr>
        <p:blipFill>
          <a:blip r:embed="rId5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"/>
            <a:ext cx="85320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899592" y="260648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科教育目標及科專業能力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539552" y="1499314"/>
            <a:ext cx="3312368" cy="48952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683568" y="1559411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>
                <a:solidFill>
                  <a:srgbClr val="FFCC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科教育目標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4355976" y="1499314"/>
            <a:ext cx="4608512" cy="48952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5198803" y="1559411"/>
            <a:ext cx="2901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>
                <a:solidFill>
                  <a:srgbClr val="FFCC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科專業能力</a:t>
            </a:r>
          </a:p>
        </p:txBody>
      </p:sp>
      <p:sp>
        <p:nvSpPr>
          <p:cNvPr id="14" name="圓角矩形 13"/>
          <p:cNvSpPr/>
          <p:nvPr/>
        </p:nvSpPr>
        <p:spPr>
          <a:xfrm>
            <a:off x="395536" y="2132857"/>
            <a:ext cx="3528392" cy="36724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395536" y="2636912"/>
            <a:ext cx="3528392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TW" altLang="zh-TW" sz="1600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培養企業所需之</a:t>
            </a:r>
            <a:r>
              <a:rPr lang="zh-TW" altLang="en-US" sz="1600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會計</a:t>
            </a:r>
            <a:r>
              <a:rPr lang="zh-TW" altLang="zh-TW" sz="1600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基層人才。</a:t>
            </a:r>
            <a:endParaRPr lang="en-US" altLang="zh-TW" sz="1600" dirty="0">
              <a:solidFill>
                <a:schemeClr val="accent2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TW" sz="1600" dirty="0">
              <a:solidFill>
                <a:schemeClr val="accent2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1600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TW" altLang="zh-TW" sz="1600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培養企業所需之</a:t>
            </a:r>
            <a:r>
              <a:rPr lang="zh-TW" altLang="en-US" sz="1600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門市行銷</a:t>
            </a:r>
            <a:r>
              <a:rPr lang="zh-TW" altLang="zh-TW" sz="1600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基層人才。</a:t>
            </a:r>
            <a:endParaRPr lang="en-US" altLang="zh-TW" sz="1600" dirty="0">
              <a:solidFill>
                <a:schemeClr val="accent2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TW" sz="1600" dirty="0">
              <a:solidFill>
                <a:schemeClr val="accent2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1600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3.</a:t>
            </a:r>
            <a:r>
              <a:rPr lang="zh-TW" altLang="zh-TW" sz="1600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培養企業所需之</a:t>
            </a:r>
            <a:r>
              <a:rPr lang="zh-TW" altLang="en-US" sz="1600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商業</a:t>
            </a:r>
            <a:r>
              <a:rPr lang="zh-TW" altLang="zh-TW" sz="1600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基</a:t>
            </a:r>
            <a:r>
              <a:rPr lang="zh-TW" altLang="en-US" sz="1600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層</a:t>
            </a:r>
            <a:r>
              <a:rPr lang="zh-TW" altLang="zh-TW" sz="1600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人才。</a:t>
            </a:r>
            <a:endParaRPr lang="en-US" altLang="zh-TW" sz="1600" dirty="0">
              <a:solidFill>
                <a:schemeClr val="accent2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TW" sz="1600" dirty="0">
              <a:solidFill>
                <a:schemeClr val="accent2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1600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4.</a:t>
            </a:r>
            <a:r>
              <a:rPr lang="zh-TW" altLang="zh-TW" sz="1600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培養企業所需之</a:t>
            </a:r>
            <a:r>
              <a:rPr lang="zh-TW" altLang="en-US" sz="1600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金融保險</a:t>
            </a:r>
            <a:r>
              <a:rPr lang="zh-TW" altLang="zh-TW" sz="1600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基</a:t>
            </a:r>
            <a:r>
              <a:rPr lang="zh-TW" altLang="en-US" sz="1600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層</a:t>
            </a:r>
            <a:r>
              <a:rPr lang="zh-TW" altLang="zh-TW" sz="1600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人才。</a:t>
            </a:r>
            <a:endParaRPr lang="en-US" altLang="zh-TW" sz="1600" dirty="0">
              <a:solidFill>
                <a:schemeClr val="accent2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TW" sz="1600" dirty="0">
              <a:solidFill>
                <a:schemeClr val="accent2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1600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5.</a:t>
            </a:r>
            <a:r>
              <a:rPr lang="zh-TW" altLang="zh-TW" sz="1600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培養</a:t>
            </a:r>
            <a:r>
              <a:rPr lang="zh-TW" altLang="en-US" sz="1600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終身學習</a:t>
            </a:r>
            <a:r>
              <a:rPr lang="zh-TW" altLang="zh-TW" sz="1600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與</a:t>
            </a:r>
            <a:r>
              <a:rPr lang="zh-TW" altLang="en-US" sz="1600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人文關懷</a:t>
            </a:r>
            <a:r>
              <a:rPr lang="zh-TW" altLang="zh-TW" sz="1600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的態度。</a:t>
            </a:r>
            <a:endParaRPr lang="zh-TW" altLang="en-US" sz="1600" dirty="0">
              <a:solidFill>
                <a:schemeClr val="accent2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4355976" y="2348880"/>
            <a:ext cx="4608512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4427984" y="2420888"/>
            <a:ext cx="4230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TW" altLang="zh-TW" sz="1400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具備</a:t>
            </a:r>
            <a:r>
              <a:rPr lang="zh-TW" altLang="en-US" sz="1400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會計相關</a:t>
            </a:r>
            <a:r>
              <a:rPr lang="zh-TW" altLang="zh-TW" sz="1400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基礎知識</a:t>
            </a:r>
            <a:r>
              <a:rPr lang="zh-TW" altLang="en-US" sz="1400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與記帳實務能力</a:t>
            </a:r>
            <a:r>
              <a:rPr lang="zh-TW" altLang="zh-TW" sz="1400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sz="1400" dirty="0">
              <a:solidFill>
                <a:schemeClr val="accent2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4355976" y="2852936"/>
            <a:ext cx="4608512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4445735" y="2905199"/>
            <a:ext cx="4230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TW" altLang="zh-TW" sz="1400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具備</a:t>
            </a:r>
            <a:r>
              <a:rPr lang="zh-TW" altLang="en-US" sz="1400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門市經營與行銷的</a:t>
            </a:r>
            <a:r>
              <a:rPr lang="zh-TW" altLang="zh-TW" sz="1400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實務能</a:t>
            </a:r>
            <a:r>
              <a:rPr lang="zh-TW" altLang="en-US" sz="1400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力</a:t>
            </a:r>
            <a:r>
              <a:rPr lang="zh-TW" altLang="zh-TW" sz="1400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sz="1400" dirty="0">
              <a:solidFill>
                <a:schemeClr val="accent2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4355976" y="3356992"/>
            <a:ext cx="4608512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圓角矩形 19"/>
          <p:cNvSpPr/>
          <p:nvPr/>
        </p:nvSpPr>
        <p:spPr>
          <a:xfrm>
            <a:off x="4355976" y="3877555"/>
            <a:ext cx="4608512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圓角矩形 20"/>
          <p:cNvSpPr/>
          <p:nvPr/>
        </p:nvSpPr>
        <p:spPr>
          <a:xfrm>
            <a:off x="4355976" y="4437112"/>
            <a:ext cx="4608512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圓角矩形 21"/>
          <p:cNvSpPr/>
          <p:nvPr/>
        </p:nvSpPr>
        <p:spPr>
          <a:xfrm>
            <a:off x="4355976" y="5013176"/>
            <a:ext cx="4608512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4427984" y="3429000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3.</a:t>
            </a:r>
            <a:r>
              <a:rPr lang="zh-TW" altLang="zh-TW" sz="1400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具備商業</a:t>
            </a:r>
            <a:r>
              <a:rPr lang="zh-TW" altLang="en-US" sz="1400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相關基礎知識及實務能力</a:t>
            </a:r>
            <a:r>
              <a:rPr lang="zh-TW" altLang="zh-TW" sz="1400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sz="1400" dirty="0">
              <a:solidFill>
                <a:schemeClr val="accent2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4427984" y="3933056"/>
            <a:ext cx="4230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4.</a:t>
            </a:r>
            <a:r>
              <a:rPr lang="zh-TW" altLang="zh-TW" sz="1400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具備</a:t>
            </a:r>
            <a:r>
              <a:rPr lang="zh-TW" altLang="en-US" sz="1400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金融與保險基礎知識及實務能力</a:t>
            </a:r>
            <a:r>
              <a:rPr lang="zh-TW" altLang="zh-TW" sz="1400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sz="1400" dirty="0">
              <a:solidFill>
                <a:schemeClr val="accent2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4427984" y="4509120"/>
            <a:ext cx="4417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5-1.</a:t>
            </a:r>
            <a:r>
              <a:rPr lang="zh-TW" altLang="en-US" sz="1400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具備商業領域持續學習與社會關懷之能</a:t>
            </a:r>
            <a:r>
              <a:rPr lang="zh-TW" altLang="zh-TW" sz="1400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力。</a:t>
            </a:r>
            <a:endParaRPr lang="en-US" altLang="zh-TW" sz="1400" dirty="0">
              <a:solidFill>
                <a:schemeClr val="accent2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4427984" y="5034662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5-2.</a:t>
            </a:r>
            <a:r>
              <a:rPr lang="zh-TW" altLang="en-US" sz="1400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具備工作倫理與職業道德及職業安全衛生之能力</a:t>
            </a:r>
            <a:r>
              <a:rPr lang="zh-TW" altLang="zh-TW" sz="1400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sz="1400" dirty="0">
              <a:solidFill>
                <a:schemeClr val="accent2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9" name="向右箭號 28"/>
          <p:cNvSpPr/>
          <p:nvPr/>
        </p:nvSpPr>
        <p:spPr>
          <a:xfrm>
            <a:off x="3550936" y="3789040"/>
            <a:ext cx="906634" cy="330721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064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Users\Cameron\AppData\Local\Microsoft\Windows\INetCache\IE\006OBT08\orange-background-1377808315yfg[1].jpg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40" y="124190"/>
            <a:ext cx="792000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橢圓 9"/>
          <p:cNvSpPr>
            <a:spLocks noChangeAspect="1"/>
          </p:cNvSpPr>
          <p:nvPr/>
        </p:nvSpPr>
        <p:spPr>
          <a:xfrm rot="540000">
            <a:off x="3513948" y="295669"/>
            <a:ext cx="344574" cy="34457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8" name="橢圓 7"/>
          <p:cNvSpPr>
            <a:spLocks noChangeAspect="1"/>
          </p:cNvSpPr>
          <p:nvPr/>
        </p:nvSpPr>
        <p:spPr>
          <a:xfrm>
            <a:off x="3767689" y="-32744"/>
            <a:ext cx="1395636" cy="139563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>
            <a:spLocks noChangeAspect="1"/>
          </p:cNvSpPr>
          <p:nvPr/>
        </p:nvSpPr>
        <p:spPr>
          <a:xfrm rot="540000">
            <a:off x="3377756" y="54569"/>
            <a:ext cx="344574" cy="3445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619672" y="2268161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課程地圖及課程規劃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2483768" y="3028890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課程地圖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2483768" y="3532946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課程規劃</a:t>
            </a:r>
          </a:p>
        </p:txBody>
      </p:sp>
      <p:pic>
        <p:nvPicPr>
          <p:cNvPr id="2051" name="Picture 3" descr="E:\t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7" b="99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41" y="524753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橢圓 17"/>
          <p:cNvSpPr>
            <a:spLocks noChangeAspect="1"/>
          </p:cNvSpPr>
          <p:nvPr/>
        </p:nvSpPr>
        <p:spPr>
          <a:xfrm rot="540000">
            <a:off x="6974313" y="1797647"/>
            <a:ext cx="344574" cy="3445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19" name="橢圓 18"/>
          <p:cNvSpPr>
            <a:spLocks noChangeAspect="1"/>
          </p:cNvSpPr>
          <p:nvPr/>
        </p:nvSpPr>
        <p:spPr>
          <a:xfrm rot="540000">
            <a:off x="1251188" y="3087815"/>
            <a:ext cx="344574" cy="34457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20" name="橢圓 19"/>
          <p:cNvSpPr>
            <a:spLocks noChangeAspect="1"/>
          </p:cNvSpPr>
          <p:nvPr/>
        </p:nvSpPr>
        <p:spPr>
          <a:xfrm rot="540000">
            <a:off x="1448304" y="3272682"/>
            <a:ext cx="344574" cy="344574"/>
          </a:xfrm>
          <a:prstGeom prst="ellipse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pic>
        <p:nvPicPr>
          <p:cNvPr id="21" name="Picture 12" descr="E:\貿易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">
            <a:off x="7033944" y="3759648"/>
            <a:ext cx="1172094" cy="117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燈泡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956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0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文字方塊 120"/>
          <p:cNvSpPr txBox="1"/>
          <p:nvPr/>
        </p:nvSpPr>
        <p:spPr>
          <a:xfrm>
            <a:off x="3426790" y="-28067"/>
            <a:ext cx="2441353" cy="266352"/>
          </a:xfrm>
          <a:prstGeom prst="rect">
            <a:avLst/>
          </a:prstGeom>
          <a:noFill/>
        </p:spPr>
        <p:txBody>
          <a:bodyPr wrap="square" lIns="80897" tIns="40448" rIns="80897" bIns="40448" rtlCol="0">
            <a:spAutoFit/>
          </a:bodyPr>
          <a:lstStyle/>
          <a:p>
            <a:r>
              <a:rPr lang="zh-TW" altLang="en-US" sz="1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嶺東中學   </a:t>
            </a:r>
            <a:r>
              <a:rPr lang="zh-TW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商業經營科</a:t>
            </a:r>
            <a:r>
              <a:rPr lang="zh-TW" altLang="en-US" sz="1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課程地圖</a:t>
            </a:r>
          </a:p>
        </p:txBody>
      </p:sp>
      <p:sp>
        <p:nvSpPr>
          <p:cNvPr id="77" name="圓角矩形 76"/>
          <p:cNvSpPr/>
          <p:nvPr/>
        </p:nvSpPr>
        <p:spPr>
          <a:xfrm>
            <a:off x="116579" y="232957"/>
            <a:ext cx="8749547" cy="270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7" tIns="40448" rIns="80897" bIns="40448" rtlCol="0" anchor="ctr"/>
          <a:lstStyle/>
          <a:p>
            <a:endParaRPr lang="en-US" altLang="zh-TW" sz="800" dirty="0">
              <a:solidFill>
                <a:schemeClr val="tx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endParaRPr lang="zh-TW" altLang="en-US" sz="900" dirty="0">
              <a:solidFill>
                <a:schemeClr val="tx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95631" y="243778"/>
            <a:ext cx="866592" cy="266352"/>
          </a:xfrm>
          <a:prstGeom prst="rect">
            <a:avLst/>
          </a:prstGeom>
          <a:noFill/>
        </p:spPr>
        <p:txBody>
          <a:bodyPr wrap="square" lIns="80897" tIns="40448" rIns="80897" bIns="40448" rtlCol="0">
            <a:spAutoFit/>
          </a:bodyPr>
          <a:lstStyle/>
          <a:p>
            <a:r>
              <a:rPr lang="zh-TW" altLang="en-US" sz="1200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學校願景</a:t>
            </a:r>
          </a:p>
        </p:txBody>
      </p:sp>
      <p:sp>
        <p:nvSpPr>
          <p:cNvPr id="79" name="文字方塊 78"/>
          <p:cNvSpPr txBox="1"/>
          <p:nvPr/>
        </p:nvSpPr>
        <p:spPr>
          <a:xfrm>
            <a:off x="3961730" y="222278"/>
            <a:ext cx="1704400" cy="266352"/>
          </a:xfrm>
          <a:prstGeom prst="rect">
            <a:avLst/>
          </a:prstGeom>
          <a:noFill/>
        </p:spPr>
        <p:txBody>
          <a:bodyPr wrap="square" lIns="80897" tIns="40448" rIns="80897" bIns="40448" rtlCol="0">
            <a:spAutoFit/>
          </a:bodyPr>
          <a:lstStyle/>
          <a:p>
            <a:r>
              <a:rPr lang="zh-TW" altLang="en-US" sz="1200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全人適性、成就幸福</a:t>
            </a:r>
          </a:p>
        </p:txBody>
      </p:sp>
      <p:sp>
        <p:nvSpPr>
          <p:cNvPr id="80" name="圓角矩形 79"/>
          <p:cNvSpPr/>
          <p:nvPr/>
        </p:nvSpPr>
        <p:spPr>
          <a:xfrm>
            <a:off x="109008" y="560874"/>
            <a:ext cx="8749547" cy="270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7" tIns="40448" rIns="80897" bIns="40448" rtlCol="0" anchor="ctr"/>
          <a:lstStyle/>
          <a:p>
            <a:endParaRPr lang="en-US" altLang="zh-TW" sz="800" dirty="0">
              <a:solidFill>
                <a:schemeClr val="tx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endParaRPr lang="zh-TW" altLang="en-US" sz="900" dirty="0">
              <a:solidFill>
                <a:schemeClr val="tx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81" name="文字方塊 80"/>
          <p:cNvSpPr txBox="1"/>
          <p:nvPr/>
        </p:nvSpPr>
        <p:spPr>
          <a:xfrm>
            <a:off x="188060" y="571695"/>
            <a:ext cx="866592" cy="266352"/>
          </a:xfrm>
          <a:prstGeom prst="rect">
            <a:avLst/>
          </a:prstGeom>
          <a:noFill/>
        </p:spPr>
        <p:txBody>
          <a:bodyPr wrap="square" lIns="80897" tIns="40448" rIns="80897" bIns="40448" rtlCol="0">
            <a:spAutoFit/>
          </a:bodyPr>
          <a:lstStyle/>
          <a:p>
            <a:r>
              <a:rPr lang="zh-TW" altLang="en-US" sz="1200" b="1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學生圖像</a:t>
            </a:r>
          </a:p>
        </p:txBody>
      </p:sp>
      <p:sp>
        <p:nvSpPr>
          <p:cNvPr id="82" name="文字方塊 81"/>
          <p:cNvSpPr txBox="1"/>
          <p:nvPr/>
        </p:nvSpPr>
        <p:spPr>
          <a:xfrm>
            <a:off x="3833490" y="550195"/>
            <a:ext cx="1894981" cy="266352"/>
          </a:xfrm>
          <a:prstGeom prst="rect">
            <a:avLst/>
          </a:prstGeom>
          <a:noFill/>
        </p:spPr>
        <p:txBody>
          <a:bodyPr wrap="square" lIns="80897" tIns="40448" rIns="80897" bIns="40448" rtlCol="0">
            <a:spAutoFit/>
          </a:bodyPr>
          <a:lstStyle/>
          <a:p>
            <a:r>
              <a:rPr lang="zh-TW" altLang="en-US" sz="1200" b="1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品格力、實作力、知識力</a:t>
            </a:r>
          </a:p>
        </p:txBody>
      </p:sp>
      <p:pic>
        <p:nvPicPr>
          <p:cNvPr id="84" name="圖片 83" descr="F:\1-2.108課綱相關資料\學生圖像(2)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950" b="65786" l="28438" r="775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32" t="33489" r="26614" b="32109"/>
          <a:stretch/>
        </p:blipFill>
        <p:spPr bwMode="auto">
          <a:xfrm>
            <a:off x="7602168" y="66505"/>
            <a:ext cx="1090905" cy="1009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1" name="AutoShape 22"/>
          <p:cNvSpPr>
            <a:spLocks noChangeArrowheads="1"/>
          </p:cNvSpPr>
          <p:nvPr/>
        </p:nvSpPr>
        <p:spPr bwMode="gray">
          <a:xfrm>
            <a:off x="7262593" y="1034764"/>
            <a:ext cx="900168" cy="5553994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381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0897" tIns="40448" rIns="80897" bIns="40448" anchor="ctr"/>
          <a:lstStyle/>
          <a:p>
            <a:endParaRPr lang="zh-TW" altLang="en-US" sz="12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2" name="Rectangle 23"/>
          <p:cNvSpPr>
            <a:spLocks noChangeArrowheads="1"/>
          </p:cNvSpPr>
          <p:nvPr/>
        </p:nvSpPr>
        <p:spPr bwMode="black">
          <a:xfrm>
            <a:off x="7260705" y="1618478"/>
            <a:ext cx="919640" cy="494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897" tIns="40448" rIns="80897" bIns="40448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zh-TW" altLang="zh-TW" sz="9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具</a:t>
            </a:r>
            <a:r>
              <a:rPr lang="zh-TW" altLang="en-US" sz="9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</a:t>
            </a:r>
            <a:r>
              <a:rPr lang="zh-TW" altLang="zh-TW" sz="9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會計</a:t>
            </a:r>
            <a:r>
              <a:rPr lang="zh-TW" altLang="en-US" sz="9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相關基礎知識與記帳實務能力。</a:t>
            </a:r>
            <a:endParaRPr lang="en-US" altLang="zh-TW" sz="9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endParaRPr lang="zh-TW" altLang="en-US" sz="9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zh-TW" altLang="zh-TW" sz="9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具</a:t>
            </a:r>
            <a:r>
              <a:rPr lang="zh-TW" altLang="en-US" sz="9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</a:t>
            </a:r>
            <a:r>
              <a:rPr lang="zh-TW" altLang="zh-TW" sz="9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門市</a:t>
            </a:r>
            <a:r>
              <a:rPr lang="zh-TW" altLang="en-US" sz="9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經營與行銷的實務能力。</a:t>
            </a:r>
            <a:endParaRPr lang="en-US" altLang="zh-TW" sz="9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hangingPunct="0">
              <a:lnSpc>
                <a:spcPct val="110000"/>
              </a:lnSpc>
            </a:pPr>
            <a:endParaRPr lang="zh-TW" altLang="en-US" sz="9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zh-TW" altLang="en-US" sz="9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具備商業相關基礎知識及實務能力。</a:t>
            </a:r>
            <a:endParaRPr lang="zh-TW" altLang="en-US" sz="9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endParaRPr lang="en-US" altLang="zh-TW" sz="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hangingPunct="0">
              <a:lnSpc>
                <a:spcPct val="110000"/>
              </a:lnSpc>
            </a:pPr>
            <a:r>
              <a:rPr lang="zh-TW" altLang="zh-TW" sz="9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具備</a:t>
            </a:r>
            <a:r>
              <a:rPr lang="zh-TW" altLang="en-US" sz="9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金融與保險基礎知識及實務能力。</a:t>
            </a:r>
            <a:endParaRPr lang="zh-TW" altLang="en-US" sz="900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endParaRPr lang="en-US" altLang="zh-TW" sz="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hangingPunct="0">
              <a:lnSpc>
                <a:spcPct val="110000"/>
              </a:lnSpc>
            </a:pPr>
            <a:r>
              <a:rPr lang="zh-TW" altLang="zh-TW" sz="9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具備</a:t>
            </a:r>
            <a:r>
              <a:rPr lang="zh-TW" altLang="en-US" sz="9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商業領域持續學習與社會關懷之能力。</a:t>
            </a:r>
            <a:endParaRPr lang="en-US" altLang="zh-TW" sz="9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hangingPunct="0">
              <a:lnSpc>
                <a:spcPct val="110000"/>
              </a:lnSpc>
            </a:pPr>
            <a:endParaRPr lang="en-US" altLang="zh-TW" sz="900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zh-TW" altLang="en-US" sz="9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具備商業相關專業終身學習的能力。</a:t>
            </a:r>
            <a:endParaRPr lang="en-US" altLang="zh-TW" sz="90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endParaRPr lang="en-US" altLang="zh-TW" sz="900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zh-TW" altLang="zh-TW" sz="900" dirty="0">
                <a:latin typeface="標楷體" panose="03000509000000000000" pitchFamily="65" charset="-120"/>
                <a:ea typeface="標楷體" panose="03000509000000000000" pitchFamily="65" charset="-120"/>
              </a:rPr>
              <a:t>具備</a:t>
            </a:r>
            <a:r>
              <a:rPr lang="zh-TW" altLang="en-US" sz="900" dirty="0">
                <a:latin typeface="標楷體" panose="03000509000000000000" pitchFamily="65" charset="-120"/>
                <a:ea typeface="標楷體" panose="03000509000000000000" pitchFamily="65" charset="-120"/>
              </a:rPr>
              <a:t>工作倫理與職業道德及職業安全衛生之能力。</a:t>
            </a:r>
            <a:endParaRPr lang="en-US" altLang="zh-TW" sz="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hangingPunct="0">
              <a:lnSpc>
                <a:spcPct val="110000"/>
              </a:lnSpc>
            </a:pPr>
            <a:endParaRPr lang="en-US" altLang="zh-TW" sz="900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endParaRPr lang="zh-TW" altLang="en-US" sz="900" dirty="0">
              <a:solidFill>
                <a:srgbClr val="00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endParaRPr lang="en-US" altLang="zh-TW" sz="9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5" name="AutoShape 22"/>
          <p:cNvSpPr>
            <a:spLocks noChangeArrowheads="1"/>
          </p:cNvSpPr>
          <p:nvPr/>
        </p:nvSpPr>
        <p:spPr bwMode="gray">
          <a:xfrm>
            <a:off x="8211481" y="1034764"/>
            <a:ext cx="787546" cy="5568664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381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0897" tIns="40448" rIns="80897" bIns="40448" anchor="ctr"/>
          <a:lstStyle/>
          <a:p>
            <a:endParaRPr lang="zh-TW" altLang="en-US" sz="1200" b="1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9" name="Rectangle 23"/>
          <p:cNvSpPr>
            <a:spLocks noChangeArrowheads="1"/>
          </p:cNvSpPr>
          <p:nvPr/>
        </p:nvSpPr>
        <p:spPr bwMode="black">
          <a:xfrm>
            <a:off x="8164588" y="2289950"/>
            <a:ext cx="906951" cy="3314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897" tIns="40448" rIns="80897" bIns="40448">
            <a:spAutoFit/>
          </a:bodyPr>
          <a:lstStyle/>
          <a:p>
            <a:pPr eaLnBrk="0" hangingPunct="0">
              <a:lnSpc>
                <a:spcPct val="110000"/>
              </a:lnSpc>
            </a:pPr>
            <a:endParaRPr lang="en-US" altLang="zh-TW" sz="11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zh-TW" altLang="zh-TW" sz="900" dirty="0">
                <a:latin typeface="標楷體" panose="03000509000000000000" pitchFamily="65" charset="-120"/>
                <a:ea typeface="標楷體" panose="03000509000000000000" pitchFamily="65" charset="-120"/>
              </a:rPr>
              <a:t>會計領域基層人力</a:t>
            </a:r>
            <a:endParaRPr lang="zh-TW" altLang="en-US" sz="9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endParaRPr lang="en-US" altLang="zh-TW" sz="9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zh-TW" altLang="zh-TW" sz="900" dirty="0">
                <a:latin typeface="標楷體" panose="03000509000000000000" pitchFamily="65" charset="-120"/>
                <a:ea typeface="標楷體" panose="03000509000000000000" pitchFamily="65" charset="-120"/>
              </a:rPr>
              <a:t>門市服務基層人力</a:t>
            </a:r>
            <a:endParaRPr lang="en-US" altLang="zh-TW" sz="9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endParaRPr lang="en-US" altLang="zh-TW" sz="9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zh-TW" altLang="zh-TW" sz="900" dirty="0">
                <a:latin typeface="標楷體" panose="03000509000000000000" pitchFamily="65" charset="-120"/>
                <a:ea typeface="標楷體" panose="03000509000000000000" pitchFamily="65" charset="-120"/>
              </a:rPr>
              <a:t>行銷領域基層人力</a:t>
            </a:r>
            <a:endParaRPr lang="en-US" altLang="zh-TW" sz="9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endParaRPr lang="en-US" altLang="zh-TW" sz="9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endParaRPr lang="en-US" altLang="zh-TW" sz="9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zh-TW" altLang="zh-TW" sz="900" dirty="0">
                <a:latin typeface="標楷體" panose="03000509000000000000" pitchFamily="65" charset="-120"/>
                <a:ea typeface="標楷體" panose="03000509000000000000" pitchFamily="65" charset="-120"/>
              </a:rPr>
              <a:t>金融保險基層人力</a:t>
            </a:r>
            <a:endParaRPr lang="en-US" altLang="zh-TW" sz="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hangingPunct="0">
              <a:lnSpc>
                <a:spcPct val="110000"/>
              </a:lnSpc>
            </a:pPr>
            <a:endParaRPr lang="en-US" altLang="zh-TW" sz="9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zh-TW" altLang="zh-TW" sz="900" dirty="0">
                <a:latin typeface="標楷體" panose="03000509000000000000" pitchFamily="65" charset="-120"/>
                <a:ea typeface="標楷體" panose="03000509000000000000" pitchFamily="65" charset="-120"/>
              </a:rPr>
              <a:t>商業經營基層人力</a:t>
            </a:r>
            <a:endParaRPr lang="en-US" altLang="zh-TW" sz="9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endParaRPr lang="en-US" altLang="zh-TW" sz="9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endParaRPr lang="en-US" altLang="zh-TW" sz="9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endParaRPr lang="en-US" altLang="zh-TW" sz="9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endParaRPr lang="en-US" altLang="zh-TW" sz="9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endParaRPr lang="zh-TW" altLang="en-US" sz="9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116477" y="1201063"/>
            <a:ext cx="6981342" cy="1755207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7" tIns="40448" rIns="80897" bIns="40448" rtlCol="0" anchor="ctr"/>
          <a:lstStyle/>
          <a:p>
            <a:pPr algn="ctr"/>
            <a:endParaRPr lang="zh-TW" altLang="en-US"/>
          </a:p>
        </p:txBody>
      </p:sp>
      <p:sp>
        <p:nvSpPr>
          <p:cNvPr id="53" name="矩形 52"/>
          <p:cNvSpPr/>
          <p:nvPr/>
        </p:nvSpPr>
        <p:spPr>
          <a:xfrm>
            <a:off x="116477" y="1206496"/>
            <a:ext cx="216781" cy="174977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7" tIns="40448" rIns="80897" bIns="40448" rtlCol="0" anchor="ctr"/>
          <a:lstStyle/>
          <a:p>
            <a:pPr algn="ctr"/>
            <a:r>
              <a:rPr lang="zh-TW" alt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部定必修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383263" y="1257427"/>
            <a:ext cx="699544" cy="86177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zh-TW" sz="1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1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1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一般科目</a:t>
            </a:r>
            <a:endParaRPr lang="en-US" altLang="zh-TW" sz="1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1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zh-TW" altLang="en-US" sz="1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8" name="文字方塊 97"/>
          <p:cNvSpPr txBox="1"/>
          <p:nvPr/>
        </p:nvSpPr>
        <p:spPr>
          <a:xfrm>
            <a:off x="383262" y="2255335"/>
            <a:ext cx="699544" cy="24622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專業科目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426565" y="923079"/>
            <a:ext cx="456589" cy="2539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一上</a:t>
            </a:r>
          </a:p>
        </p:txBody>
      </p:sp>
      <p:sp>
        <p:nvSpPr>
          <p:cNvPr id="101" name="文字方塊 100"/>
          <p:cNvSpPr txBox="1"/>
          <p:nvPr/>
        </p:nvSpPr>
        <p:spPr>
          <a:xfrm>
            <a:off x="2342134" y="916447"/>
            <a:ext cx="456589" cy="2539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一下</a:t>
            </a:r>
          </a:p>
        </p:txBody>
      </p:sp>
      <p:sp>
        <p:nvSpPr>
          <p:cNvPr id="102" name="文字方塊 101"/>
          <p:cNvSpPr txBox="1"/>
          <p:nvPr/>
        </p:nvSpPr>
        <p:spPr>
          <a:xfrm>
            <a:off x="3342990" y="923079"/>
            <a:ext cx="456589" cy="2539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二上</a:t>
            </a:r>
          </a:p>
        </p:txBody>
      </p:sp>
      <p:sp>
        <p:nvSpPr>
          <p:cNvPr id="103" name="文字方塊 102"/>
          <p:cNvSpPr txBox="1"/>
          <p:nvPr/>
        </p:nvSpPr>
        <p:spPr>
          <a:xfrm>
            <a:off x="4338497" y="917982"/>
            <a:ext cx="456589" cy="2539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二下</a:t>
            </a:r>
          </a:p>
        </p:txBody>
      </p:sp>
      <p:sp>
        <p:nvSpPr>
          <p:cNvPr id="104" name="文字方塊 103"/>
          <p:cNvSpPr txBox="1"/>
          <p:nvPr/>
        </p:nvSpPr>
        <p:spPr>
          <a:xfrm>
            <a:off x="5383082" y="903959"/>
            <a:ext cx="456589" cy="2539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三上</a:t>
            </a:r>
          </a:p>
        </p:txBody>
      </p:sp>
      <p:sp>
        <p:nvSpPr>
          <p:cNvPr id="105" name="文字方塊 104"/>
          <p:cNvSpPr txBox="1"/>
          <p:nvPr/>
        </p:nvSpPr>
        <p:spPr>
          <a:xfrm>
            <a:off x="6351282" y="909921"/>
            <a:ext cx="456589" cy="2539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三下</a:t>
            </a:r>
          </a:p>
        </p:txBody>
      </p:sp>
      <p:sp>
        <p:nvSpPr>
          <p:cNvPr id="115" name="文字方塊 114"/>
          <p:cNvSpPr txBox="1"/>
          <p:nvPr/>
        </p:nvSpPr>
        <p:spPr>
          <a:xfrm>
            <a:off x="372322" y="2605677"/>
            <a:ext cx="710483" cy="24622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實習科目</a:t>
            </a:r>
          </a:p>
        </p:txBody>
      </p:sp>
      <p:sp>
        <p:nvSpPr>
          <p:cNvPr id="195" name="文字方塊 194"/>
          <p:cNvSpPr txBox="1"/>
          <p:nvPr/>
        </p:nvSpPr>
        <p:spPr>
          <a:xfrm>
            <a:off x="1149723" y="1239743"/>
            <a:ext cx="886359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國語文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(3)                    </a:t>
            </a:r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英語文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</a:p>
          <a:p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數學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</a:p>
          <a:p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歷史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化學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</a:p>
          <a:p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音樂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美術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</a:p>
          <a:p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健護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體育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</a:p>
          <a:p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全民國防教育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</a:p>
          <a:p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生涯規劃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</a:p>
          <a:p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資訊科技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</a:p>
        </p:txBody>
      </p:sp>
      <p:sp>
        <p:nvSpPr>
          <p:cNvPr id="196" name="文字方塊 195"/>
          <p:cNvSpPr txBox="1"/>
          <p:nvPr/>
        </p:nvSpPr>
        <p:spPr>
          <a:xfrm>
            <a:off x="2166130" y="1239742"/>
            <a:ext cx="9193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國語文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(3)                    </a:t>
            </a:r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英語文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</a:p>
          <a:p>
            <a:pPr lvl="0"/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數學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</a:p>
          <a:p>
            <a:pPr lvl="0"/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歷史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化學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</a:p>
          <a:p>
            <a:pPr lvl="0"/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音樂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美術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</a:p>
          <a:p>
            <a:pPr lvl="0"/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健護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體育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</a:p>
          <a:p>
            <a:pPr lvl="0"/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全民國防教育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</a:p>
          <a:p>
            <a:pPr lvl="0"/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本土語言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</a:p>
        </p:txBody>
      </p:sp>
      <p:sp>
        <p:nvSpPr>
          <p:cNvPr id="199" name="文字方塊 198"/>
          <p:cNvSpPr txBox="1"/>
          <p:nvPr/>
        </p:nvSpPr>
        <p:spPr>
          <a:xfrm>
            <a:off x="1151786" y="2198714"/>
            <a:ext cx="94428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6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商業概論</a:t>
            </a:r>
            <a:r>
              <a:rPr lang="en-US" altLang="zh-TW" sz="6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</a:p>
          <a:p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數位科技概論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</a:p>
          <a:p>
            <a:r>
              <a:rPr lang="zh-TW" altLang="en-US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會計學</a:t>
            </a:r>
            <a:r>
              <a:rPr lang="en-US" altLang="zh-TW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</a:p>
        </p:txBody>
      </p:sp>
      <p:sp>
        <p:nvSpPr>
          <p:cNvPr id="200" name="文字方塊 199"/>
          <p:cNvSpPr txBox="1"/>
          <p:nvPr/>
        </p:nvSpPr>
        <p:spPr>
          <a:xfrm>
            <a:off x="2129874" y="2207315"/>
            <a:ext cx="94428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6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商業概論</a:t>
            </a:r>
            <a:r>
              <a:rPr lang="en-US" altLang="zh-TW" sz="6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</a:p>
          <a:p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數位科技概論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</a:p>
          <a:p>
            <a:r>
              <a:rPr lang="zh-TW" altLang="en-US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會計學</a:t>
            </a:r>
            <a:r>
              <a:rPr lang="en-US" altLang="zh-TW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</a:p>
        </p:txBody>
      </p:sp>
      <p:sp>
        <p:nvSpPr>
          <p:cNvPr id="201" name="向右箭號 200"/>
          <p:cNvSpPr/>
          <p:nvPr/>
        </p:nvSpPr>
        <p:spPr>
          <a:xfrm>
            <a:off x="2013475" y="1597141"/>
            <a:ext cx="157884" cy="18234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7" tIns="40448" rIns="80897" bIns="40448" rtlCol="0" anchor="ctr"/>
          <a:lstStyle/>
          <a:p>
            <a:pPr algn="ctr"/>
            <a:endParaRPr lang="zh-TW" altLang="en-US"/>
          </a:p>
        </p:txBody>
      </p:sp>
      <p:sp>
        <p:nvSpPr>
          <p:cNvPr id="202" name="向右箭號 201"/>
          <p:cNvSpPr/>
          <p:nvPr/>
        </p:nvSpPr>
        <p:spPr>
          <a:xfrm>
            <a:off x="2060341" y="2288223"/>
            <a:ext cx="120318" cy="197944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7" tIns="40448" rIns="80897" bIns="40448" rtlCol="0" anchor="ctr"/>
          <a:lstStyle/>
          <a:p>
            <a:pPr algn="ctr"/>
            <a:endParaRPr lang="zh-TW" altLang="en-US" dirty="0"/>
          </a:p>
        </p:txBody>
      </p:sp>
      <p:sp>
        <p:nvSpPr>
          <p:cNvPr id="203" name="文字方塊 202"/>
          <p:cNvSpPr txBox="1"/>
          <p:nvPr/>
        </p:nvSpPr>
        <p:spPr>
          <a:xfrm>
            <a:off x="1147846" y="2637492"/>
            <a:ext cx="912496" cy="1846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門市經營實務</a:t>
            </a:r>
            <a:r>
              <a:rPr lang="en-US" altLang="zh-TW" sz="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</a:p>
        </p:txBody>
      </p:sp>
      <p:sp>
        <p:nvSpPr>
          <p:cNvPr id="204" name="文字方塊 203"/>
          <p:cNvSpPr txBox="1"/>
          <p:nvPr/>
        </p:nvSpPr>
        <p:spPr>
          <a:xfrm>
            <a:off x="2120343" y="2636912"/>
            <a:ext cx="943820" cy="1846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門市經營實務</a:t>
            </a:r>
            <a:r>
              <a:rPr lang="en-US" altLang="zh-TW" sz="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</a:p>
        </p:txBody>
      </p:sp>
      <p:sp>
        <p:nvSpPr>
          <p:cNvPr id="205" name="向右箭號 204"/>
          <p:cNvSpPr/>
          <p:nvPr/>
        </p:nvSpPr>
        <p:spPr>
          <a:xfrm>
            <a:off x="2051720" y="2636912"/>
            <a:ext cx="120318" cy="19794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7" tIns="40448" rIns="80897" bIns="40448" rtlCol="0" anchor="ctr"/>
          <a:lstStyle/>
          <a:p>
            <a:pPr algn="ctr"/>
            <a:endParaRPr lang="zh-TW" altLang="en-US"/>
          </a:p>
        </p:txBody>
      </p:sp>
      <p:sp>
        <p:nvSpPr>
          <p:cNvPr id="206" name="文字方塊 205"/>
          <p:cNvSpPr txBox="1"/>
          <p:nvPr/>
        </p:nvSpPr>
        <p:spPr>
          <a:xfrm>
            <a:off x="3141862" y="1259917"/>
            <a:ext cx="825558" cy="5539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國語文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</a:p>
          <a:p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英語文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</a:p>
          <a:p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數學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</a:p>
          <a:p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地理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</a:p>
          <a:p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生物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體育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</a:p>
        </p:txBody>
      </p:sp>
      <p:sp>
        <p:nvSpPr>
          <p:cNvPr id="207" name="文字方塊 206"/>
          <p:cNvSpPr txBox="1"/>
          <p:nvPr/>
        </p:nvSpPr>
        <p:spPr>
          <a:xfrm>
            <a:off x="4131312" y="1239741"/>
            <a:ext cx="839502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國語文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</a:p>
          <a:p>
            <a:pPr lvl="0"/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英語文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</a:p>
          <a:p>
            <a:pPr lvl="0"/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數學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</a:p>
          <a:p>
            <a:pPr lvl="0"/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地理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</a:p>
          <a:p>
            <a:pPr lvl="0"/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公民與社會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</a:p>
          <a:p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體育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</a:p>
        </p:txBody>
      </p:sp>
      <p:sp>
        <p:nvSpPr>
          <p:cNvPr id="208" name="文字方塊 207"/>
          <p:cNvSpPr txBox="1"/>
          <p:nvPr/>
        </p:nvSpPr>
        <p:spPr>
          <a:xfrm>
            <a:off x="3149683" y="2204864"/>
            <a:ext cx="809915" cy="2769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會計學</a:t>
            </a:r>
            <a:r>
              <a:rPr lang="en-US" altLang="zh-TW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</a:p>
          <a:p>
            <a:r>
              <a:rPr lang="zh-TW" altLang="en-US" sz="6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經濟學</a:t>
            </a:r>
            <a:r>
              <a:rPr lang="en-US" altLang="zh-TW" sz="6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(4)</a:t>
            </a:r>
          </a:p>
        </p:txBody>
      </p:sp>
      <p:sp>
        <p:nvSpPr>
          <p:cNvPr id="209" name="文字方塊 208"/>
          <p:cNvSpPr txBox="1"/>
          <p:nvPr/>
        </p:nvSpPr>
        <p:spPr>
          <a:xfrm>
            <a:off x="4136529" y="2224557"/>
            <a:ext cx="834285" cy="2769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會計學</a:t>
            </a:r>
            <a:r>
              <a:rPr lang="en-US" altLang="zh-TW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</a:p>
          <a:p>
            <a:r>
              <a:rPr lang="zh-TW" altLang="en-US" sz="6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經濟學</a:t>
            </a:r>
            <a:r>
              <a:rPr lang="en-US" altLang="zh-TW" sz="6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(4)</a:t>
            </a:r>
          </a:p>
        </p:txBody>
      </p:sp>
      <p:sp>
        <p:nvSpPr>
          <p:cNvPr id="210" name="向右箭號 209"/>
          <p:cNvSpPr/>
          <p:nvPr/>
        </p:nvSpPr>
        <p:spPr>
          <a:xfrm>
            <a:off x="3964831" y="1505965"/>
            <a:ext cx="157884" cy="18234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7" tIns="40448" rIns="80897" bIns="40448" rtlCol="0" anchor="ctr"/>
          <a:lstStyle/>
          <a:p>
            <a:pPr algn="ctr"/>
            <a:endParaRPr lang="zh-TW" altLang="en-US"/>
          </a:p>
        </p:txBody>
      </p:sp>
      <p:sp>
        <p:nvSpPr>
          <p:cNvPr id="212" name="文字方塊 211"/>
          <p:cNvSpPr txBox="1"/>
          <p:nvPr/>
        </p:nvSpPr>
        <p:spPr>
          <a:xfrm>
            <a:off x="3143750" y="2564904"/>
            <a:ext cx="85507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數位科技應用</a:t>
            </a:r>
            <a:r>
              <a:rPr lang="en-US" altLang="zh-TW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</a:p>
          <a:p>
            <a:r>
              <a:rPr lang="zh-TW" altLang="en-US" sz="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行銷實務</a:t>
            </a:r>
            <a:r>
              <a:rPr lang="en-US" altLang="zh-TW" sz="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</a:p>
          <a:p>
            <a:r>
              <a:rPr lang="zh-TW" altLang="en-US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會計軟體應用</a:t>
            </a:r>
            <a:r>
              <a:rPr lang="en-US" altLang="zh-TW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</a:p>
        </p:txBody>
      </p:sp>
      <p:sp>
        <p:nvSpPr>
          <p:cNvPr id="213" name="文字方塊 212"/>
          <p:cNvSpPr txBox="1"/>
          <p:nvPr/>
        </p:nvSpPr>
        <p:spPr>
          <a:xfrm>
            <a:off x="4149463" y="2555612"/>
            <a:ext cx="846594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數位科技應用</a:t>
            </a:r>
            <a:r>
              <a:rPr lang="en-US" altLang="zh-TW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</a:p>
          <a:p>
            <a:r>
              <a:rPr lang="zh-TW" altLang="en-US" sz="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行銷實務</a:t>
            </a:r>
            <a:r>
              <a:rPr lang="en-US" altLang="zh-TW" sz="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</a:p>
          <a:p>
            <a:r>
              <a:rPr lang="zh-TW" altLang="en-US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會計軟體應用</a:t>
            </a:r>
            <a:r>
              <a:rPr lang="en-US" altLang="zh-TW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</a:p>
        </p:txBody>
      </p:sp>
      <p:sp>
        <p:nvSpPr>
          <p:cNvPr id="215" name="向右箭號 214"/>
          <p:cNvSpPr/>
          <p:nvPr/>
        </p:nvSpPr>
        <p:spPr>
          <a:xfrm>
            <a:off x="3964830" y="2238539"/>
            <a:ext cx="157884" cy="182349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7" tIns="40448" rIns="80897" bIns="40448" rtlCol="0" anchor="ctr"/>
          <a:lstStyle/>
          <a:p>
            <a:pPr algn="ctr"/>
            <a:endParaRPr lang="zh-TW" altLang="en-US"/>
          </a:p>
        </p:txBody>
      </p:sp>
      <p:sp>
        <p:nvSpPr>
          <p:cNvPr id="216" name="向右箭號 215"/>
          <p:cNvSpPr/>
          <p:nvPr/>
        </p:nvSpPr>
        <p:spPr>
          <a:xfrm>
            <a:off x="3999509" y="2670587"/>
            <a:ext cx="157884" cy="18234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7" tIns="40448" rIns="80897" bIns="40448" rtlCol="0" anchor="ctr"/>
          <a:lstStyle/>
          <a:p>
            <a:pPr algn="ctr"/>
            <a:endParaRPr lang="zh-TW" altLang="en-US"/>
          </a:p>
        </p:txBody>
      </p:sp>
      <p:sp>
        <p:nvSpPr>
          <p:cNvPr id="221" name="向右箭號 220"/>
          <p:cNvSpPr/>
          <p:nvPr/>
        </p:nvSpPr>
        <p:spPr>
          <a:xfrm>
            <a:off x="6004922" y="1358484"/>
            <a:ext cx="157884" cy="18234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7" tIns="40448" rIns="80897" bIns="40448" rtlCol="0" anchor="ctr"/>
          <a:lstStyle/>
          <a:p>
            <a:pPr algn="ctr"/>
            <a:endParaRPr lang="zh-TW" altLang="en-US"/>
          </a:p>
        </p:txBody>
      </p:sp>
      <p:sp>
        <p:nvSpPr>
          <p:cNvPr id="222" name="文字方塊 221"/>
          <p:cNvSpPr txBox="1"/>
          <p:nvPr/>
        </p:nvSpPr>
        <p:spPr>
          <a:xfrm>
            <a:off x="5173263" y="2458885"/>
            <a:ext cx="855071" cy="2769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6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金融與證券投資實務</a:t>
            </a:r>
            <a:r>
              <a:rPr lang="en-US" altLang="zh-TW" sz="6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</a:p>
        </p:txBody>
      </p:sp>
      <p:sp>
        <p:nvSpPr>
          <p:cNvPr id="223" name="文字方塊 222"/>
          <p:cNvSpPr txBox="1"/>
          <p:nvPr/>
        </p:nvSpPr>
        <p:spPr>
          <a:xfrm>
            <a:off x="6164311" y="2513342"/>
            <a:ext cx="846594" cy="18466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zh-TW" altLang="en-US" sz="600" dirty="0">
                <a:solidFill>
                  <a:schemeClr val="tx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商業溝通</a:t>
            </a:r>
            <a:r>
              <a:rPr lang="en-US" altLang="zh-TW" sz="600" dirty="0">
                <a:solidFill>
                  <a:schemeClr val="tx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</a:p>
        </p:txBody>
      </p:sp>
      <p:sp>
        <p:nvSpPr>
          <p:cNvPr id="225" name="向右箭號 224"/>
          <p:cNvSpPr/>
          <p:nvPr/>
        </p:nvSpPr>
        <p:spPr>
          <a:xfrm>
            <a:off x="6029928" y="2544240"/>
            <a:ext cx="157884" cy="18234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7" tIns="40448" rIns="80897" bIns="40448" rtlCol="0" anchor="ctr"/>
          <a:lstStyle/>
          <a:p>
            <a:pPr algn="ctr"/>
            <a:endParaRPr lang="zh-TW" altLang="en-US"/>
          </a:p>
        </p:txBody>
      </p:sp>
      <p:sp>
        <p:nvSpPr>
          <p:cNvPr id="74" name="矩形 73"/>
          <p:cNvSpPr/>
          <p:nvPr/>
        </p:nvSpPr>
        <p:spPr>
          <a:xfrm>
            <a:off x="116580" y="3014053"/>
            <a:ext cx="6981342" cy="108650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7" tIns="40448" rIns="80897" bIns="40448" rtlCol="0" anchor="ctr"/>
          <a:lstStyle/>
          <a:p>
            <a:pPr algn="ctr"/>
            <a:endParaRPr lang="zh-TW" altLang="en-US"/>
          </a:p>
        </p:txBody>
      </p:sp>
      <p:sp>
        <p:nvSpPr>
          <p:cNvPr id="75" name="矩形 74"/>
          <p:cNvSpPr/>
          <p:nvPr/>
        </p:nvSpPr>
        <p:spPr>
          <a:xfrm>
            <a:off x="116579" y="3019484"/>
            <a:ext cx="216781" cy="108107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7" tIns="40448" rIns="80897" bIns="40448" rtlCol="0" anchor="ctr"/>
          <a:lstStyle/>
          <a:p>
            <a:pPr algn="ctr"/>
            <a:r>
              <a:rPr lang="zh-TW" alt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校訂必修</a:t>
            </a:r>
          </a:p>
        </p:txBody>
      </p:sp>
      <p:sp>
        <p:nvSpPr>
          <p:cNvPr id="76" name="文字方塊 75"/>
          <p:cNvSpPr txBox="1"/>
          <p:nvPr/>
        </p:nvSpPr>
        <p:spPr>
          <a:xfrm>
            <a:off x="383365" y="3070417"/>
            <a:ext cx="699544" cy="24622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一般科目</a:t>
            </a:r>
            <a:endParaRPr lang="en-US" altLang="zh-TW" sz="1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8" name="文字方塊 77"/>
          <p:cNvSpPr txBox="1"/>
          <p:nvPr/>
        </p:nvSpPr>
        <p:spPr>
          <a:xfrm>
            <a:off x="372322" y="3454573"/>
            <a:ext cx="699544" cy="24622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專業科目</a:t>
            </a:r>
            <a:endParaRPr lang="en-US" altLang="zh-TW" sz="1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3" name="文字方塊 82"/>
          <p:cNvSpPr txBox="1"/>
          <p:nvPr/>
        </p:nvSpPr>
        <p:spPr>
          <a:xfrm>
            <a:off x="366852" y="3771681"/>
            <a:ext cx="710483" cy="24622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實習科目</a:t>
            </a:r>
          </a:p>
        </p:txBody>
      </p:sp>
      <p:sp>
        <p:nvSpPr>
          <p:cNvPr id="130" name="文字方塊 129"/>
          <p:cNvSpPr txBox="1"/>
          <p:nvPr/>
        </p:nvSpPr>
        <p:spPr>
          <a:xfrm>
            <a:off x="3141862" y="3067288"/>
            <a:ext cx="822968" cy="27699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英文會話（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品格教育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</a:p>
        </p:txBody>
      </p:sp>
      <p:sp>
        <p:nvSpPr>
          <p:cNvPr id="131" name="向右箭號 130"/>
          <p:cNvSpPr/>
          <p:nvPr/>
        </p:nvSpPr>
        <p:spPr>
          <a:xfrm>
            <a:off x="3964829" y="3068960"/>
            <a:ext cx="193060" cy="16263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7" tIns="40448" rIns="80897" bIns="40448" rtlCol="0" anchor="ctr"/>
          <a:lstStyle/>
          <a:p>
            <a:pPr algn="ctr"/>
            <a:endParaRPr lang="zh-TW" altLang="en-US"/>
          </a:p>
        </p:txBody>
      </p:sp>
      <p:sp>
        <p:nvSpPr>
          <p:cNvPr id="133" name="文字方塊 132"/>
          <p:cNvSpPr txBox="1"/>
          <p:nvPr/>
        </p:nvSpPr>
        <p:spPr>
          <a:xfrm>
            <a:off x="4158722" y="3061921"/>
            <a:ext cx="822968" cy="27699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英文會話（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品格教育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</a:p>
        </p:txBody>
      </p:sp>
      <p:sp>
        <p:nvSpPr>
          <p:cNvPr id="134" name="文字方塊 133"/>
          <p:cNvSpPr txBox="1"/>
          <p:nvPr/>
        </p:nvSpPr>
        <p:spPr>
          <a:xfrm>
            <a:off x="5195876" y="3065401"/>
            <a:ext cx="82296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英文會話（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數學演練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</a:p>
          <a:p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國學概要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</a:p>
        </p:txBody>
      </p:sp>
      <p:sp>
        <p:nvSpPr>
          <p:cNvPr id="135" name="向右箭號 134"/>
          <p:cNvSpPr/>
          <p:nvPr/>
        </p:nvSpPr>
        <p:spPr>
          <a:xfrm>
            <a:off x="6018844" y="3081949"/>
            <a:ext cx="193060" cy="16263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7" tIns="40448" rIns="80897" bIns="40448" rtlCol="0" anchor="ctr"/>
          <a:lstStyle/>
          <a:p>
            <a:pPr algn="ctr"/>
            <a:endParaRPr lang="zh-TW" altLang="en-US"/>
          </a:p>
        </p:txBody>
      </p:sp>
      <p:sp>
        <p:nvSpPr>
          <p:cNvPr id="136" name="文字方塊 135"/>
          <p:cNvSpPr txBox="1"/>
          <p:nvPr/>
        </p:nvSpPr>
        <p:spPr>
          <a:xfrm>
            <a:off x="6212736" y="3060034"/>
            <a:ext cx="82296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英文會話（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數學演練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</a:p>
          <a:p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國學概要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</a:p>
        </p:txBody>
      </p:sp>
      <p:sp>
        <p:nvSpPr>
          <p:cNvPr id="146" name="向右箭號 145"/>
          <p:cNvSpPr/>
          <p:nvPr/>
        </p:nvSpPr>
        <p:spPr>
          <a:xfrm>
            <a:off x="6016762" y="3521024"/>
            <a:ext cx="193060" cy="16263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7" tIns="40448" rIns="80897" bIns="40448" rtlCol="0" anchor="ctr"/>
          <a:lstStyle/>
          <a:p>
            <a:pPr algn="ctr"/>
            <a:endParaRPr lang="zh-TW" altLang="en-US"/>
          </a:p>
        </p:txBody>
      </p:sp>
      <p:sp>
        <p:nvSpPr>
          <p:cNvPr id="147" name="文字方塊 146"/>
          <p:cNvSpPr txBox="1"/>
          <p:nvPr/>
        </p:nvSpPr>
        <p:spPr>
          <a:xfrm>
            <a:off x="6209844" y="3463841"/>
            <a:ext cx="822968" cy="1846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TW" altLang="en-US" sz="6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經濟分析</a:t>
            </a:r>
            <a:r>
              <a:rPr lang="en-US" altLang="zh-TW" sz="6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(4)</a:t>
            </a:r>
            <a:endParaRPr lang="en-US" altLang="zh-TW" sz="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8" name="文字方塊 147"/>
          <p:cNvSpPr txBox="1"/>
          <p:nvPr/>
        </p:nvSpPr>
        <p:spPr>
          <a:xfrm>
            <a:off x="5199892" y="3717032"/>
            <a:ext cx="82296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TW" altLang="en-US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專題實作</a:t>
            </a:r>
            <a:r>
              <a:rPr lang="en-US" altLang="zh-TW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</a:p>
          <a:p>
            <a:r>
              <a:rPr lang="zh-TW" altLang="en-US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商業實務</a:t>
            </a:r>
            <a:r>
              <a:rPr lang="en-US" altLang="zh-TW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</a:p>
          <a:p>
            <a:r>
              <a:rPr lang="zh-TW" altLang="en-US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計算機應用</a:t>
            </a:r>
            <a:r>
              <a:rPr lang="en-US" altLang="zh-TW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</a:p>
        </p:txBody>
      </p:sp>
      <p:sp>
        <p:nvSpPr>
          <p:cNvPr id="149" name="向右箭號 148"/>
          <p:cNvSpPr/>
          <p:nvPr/>
        </p:nvSpPr>
        <p:spPr>
          <a:xfrm>
            <a:off x="6038913" y="3801450"/>
            <a:ext cx="193060" cy="16263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7" tIns="40448" rIns="80897" bIns="40448" rtlCol="0" anchor="ctr"/>
          <a:lstStyle/>
          <a:p>
            <a:pPr algn="ctr"/>
            <a:endParaRPr lang="zh-TW" altLang="en-US"/>
          </a:p>
        </p:txBody>
      </p:sp>
      <p:sp>
        <p:nvSpPr>
          <p:cNvPr id="150" name="文字方塊 149"/>
          <p:cNvSpPr txBox="1"/>
          <p:nvPr/>
        </p:nvSpPr>
        <p:spPr>
          <a:xfrm>
            <a:off x="6212734" y="3687415"/>
            <a:ext cx="822968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TW" altLang="en-US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專題實作</a:t>
            </a:r>
            <a:r>
              <a:rPr lang="en-US" altLang="zh-TW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</a:p>
          <a:p>
            <a:r>
              <a:rPr lang="zh-TW" altLang="en-US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商業實務</a:t>
            </a:r>
            <a:r>
              <a:rPr lang="en-US" altLang="zh-TW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</a:p>
          <a:p>
            <a:r>
              <a:rPr lang="zh-TW" altLang="en-US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商業經營實務</a:t>
            </a:r>
            <a:r>
              <a:rPr lang="en-US" altLang="zh-TW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</a:p>
          <a:p>
            <a:r>
              <a:rPr lang="zh-TW" altLang="en-US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計算機應用</a:t>
            </a:r>
            <a:r>
              <a:rPr lang="en-US" altLang="zh-TW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</a:p>
        </p:txBody>
      </p:sp>
      <p:sp>
        <p:nvSpPr>
          <p:cNvPr id="151" name="矩形 150"/>
          <p:cNvSpPr/>
          <p:nvPr/>
        </p:nvSpPr>
        <p:spPr>
          <a:xfrm>
            <a:off x="108142" y="4186343"/>
            <a:ext cx="6981342" cy="1433565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7" tIns="40448" rIns="80897" bIns="40448" rtlCol="0" anchor="ctr"/>
          <a:lstStyle/>
          <a:p>
            <a:pPr algn="ctr"/>
            <a:endParaRPr lang="zh-TW" altLang="en-US"/>
          </a:p>
        </p:txBody>
      </p:sp>
      <p:sp>
        <p:nvSpPr>
          <p:cNvPr id="152" name="矩形 151"/>
          <p:cNvSpPr/>
          <p:nvPr/>
        </p:nvSpPr>
        <p:spPr>
          <a:xfrm>
            <a:off x="109008" y="4180401"/>
            <a:ext cx="216781" cy="14281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7" tIns="40448" rIns="80897" bIns="40448" rtlCol="0" anchor="ctr"/>
          <a:lstStyle/>
          <a:p>
            <a:pPr algn="ctr"/>
            <a:r>
              <a:rPr lang="zh-TW" alt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校訂選修</a:t>
            </a:r>
          </a:p>
        </p:txBody>
      </p:sp>
      <p:sp>
        <p:nvSpPr>
          <p:cNvPr id="153" name="文字方塊 152"/>
          <p:cNvSpPr txBox="1"/>
          <p:nvPr/>
        </p:nvSpPr>
        <p:spPr>
          <a:xfrm>
            <a:off x="375794" y="4208473"/>
            <a:ext cx="699544" cy="24622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一般科目</a:t>
            </a:r>
            <a:endParaRPr lang="en-US" altLang="zh-TW" sz="1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4" name="文字方塊 153"/>
          <p:cNvSpPr txBox="1"/>
          <p:nvPr/>
        </p:nvSpPr>
        <p:spPr>
          <a:xfrm>
            <a:off x="370221" y="4550931"/>
            <a:ext cx="699544" cy="24622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專業科目</a:t>
            </a:r>
          </a:p>
        </p:txBody>
      </p:sp>
      <p:sp>
        <p:nvSpPr>
          <p:cNvPr id="155" name="文字方塊 154"/>
          <p:cNvSpPr txBox="1"/>
          <p:nvPr/>
        </p:nvSpPr>
        <p:spPr>
          <a:xfrm>
            <a:off x="359281" y="4963234"/>
            <a:ext cx="710483" cy="55399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zh-TW" sz="1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1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實習科目</a:t>
            </a:r>
            <a:endParaRPr lang="en-US" altLang="zh-TW" sz="1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zh-TW" altLang="en-US" sz="1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79" name="群組 178"/>
          <p:cNvGrpSpPr/>
          <p:nvPr/>
        </p:nvGrpSpPr>
        <p:grpSpPr>
          <a:xfrm>
            <a:off x="1104112" y="6610263"/>
            <a:ext cx="3755920" cy="226154"/>
            <a:chOff x="2821041" y="6202356"/>
            <a:chExt cx="2825158" cy="226154"/>
          </a:xfrm>
        </p:grpSpPr>
        <p:sp>
          <p:nvSpPr>
            <p:cNvPr id="181" name="矩形 180"/>
            <p:cNvSpPr/>
            <p:nvPr/>
          </p:nvSpPr>
          <p:spPr>
            <a:xfrm>
              <a:off x="2821041" y="6202356"/>
              <a:ext cx="2825158" cy="22615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9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※</a:t>
              </a:r>
              <a:r>
                <a:rPr lang="zh-TW" altLang="en-US" sz="9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課程備註：</a:t>
              </a:r>
              <a:r>
                <a:rPr lang="zh-TW" altLang="en-US" sz="9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lang="zh-TW" altLang="en-US" sz="9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跨班選修                    跨群選修</a:t>
              </a:r>
              <a:endParaRPr lang="zh-TW" altLang="en-US" sz="9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182" name="圖片 181" descr="C:\Users\Admin\Desktop\260x1000a0a0.jpg"/>
            <p:cNvPicPr/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718" b="89969" l="3077" r="99231">
                          <a14:foregroundMark x1="58077" y1="37304" x2="58077" y2="37304"/>
                          <a14:foregroundMark x1="79615" y1="45455" x2="79615" y2="45455"/>
                          <a14:foregroundMark x1="48462" y1="53918" x2="48462" y2="53918"/>
                          <a14:backgroundMark x1="59821" y1="50400" x2="59821" y2="504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8" t="27151" b="26706"/>
            <a:stretch/>
          </p:blipFill>
          <p:spPr bwMode="auto">
            <a:xfrm>
              <a:off x="3804638" y="6230571"/>
              <a:ext cx="312035" cy="15517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83" name="圖片 182" descr="C:\Users\Admin\Desktop\下載.jpg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8" b="89778" l="9778" r="92889">
                        <a14:foregroundMark x1="61778" y1="32000" x2="61778" y2="32000"/>
                        <a14:foregroundMark x1="84889" y1="32000" x2="84889" y2="32000"/>
                        <a14:foregroundMark x1="87556" y1="36444" x2="87556" y2="36444"/>
                        <a14:foregroundMark x1="37333" y1="60000" x2="37333" y2="60000"/>
                        <a14:foregroundMark x1="90222" y1="40000" x2="90222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33" t="21607" r="6372" b="29917"/>
          <a:stretch/>
        </p:blipFill>
        <p:spPr bwMode="auto">
          <a:xfrm>
            <a:off x="3419871" y="6620578"/>
            <a:ext cx="288033" cy="1673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6" name="矩形 305"/>
          <p:cNvSpPr/>
          <p:nvPr/>
        </p:nvSpPr>
        <p:spPr>
          <a:xfrm>
            <a:off x="103687" y="5661248"/>
            <a:ext cx="6981342" cy="922437"/>
          </a:xfrm>
          <a:prstGeom prst="rect">
            <a:avLst/>
          </a:prstGeom>
          <a:noFill/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7" tIns="40448" rIns="80897" bIns="40448" rtlCol="0" anchor="ctr"/>
          <a:lstStyle/>
          <a:p>
            <a:pPr algn="ctr"/>
            <a:endParaRPr lang="zh-TW" altLang="en-US"/>
          </a:p>
        </p:txBody>
      </p:sp>
      <p:sp>
        <p:nvSpPr>
          <p:cNvPr id="307" name="矩形 306"/>
          <p:cNvSpPr/>
          <p:nvPr/>
        </p:nvSpPr>
        <p:spPr>
          <a:xfrm>
            <a:off x="109008" y="5661248"/>
            <a:ext cx="216781" cy="92243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7" tIns="40448" rIns="80897" bIns="40448" rtlCol="0" anchor="ctr"/>
          <a:lstStyle/>
          <a:p>
            <a:pPr algn="ctr"/>
            <a:r>
              <a:rPr lang="zh-TW" alt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必修科目</a:t>
            </a:r>
          </a:p>
        </p:txBody>
      </p:sp>
      <p:sp>
        <p:nvSpPr>
          <p:cNvPr id="311" name="文字方塊 310"/>
          <p:cNvSpPr txBox="1"/>
          <p:nvPr/>
        </p:nvSpPr>
        <p:spPr>
          <a:xfrm>
            <a:off x="1082805" y="6021868"/>
            <a:ext cx="698215" cy="2154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800" dirty="0">
                <a:latin typeface="標楷體" panose="03000509000000000000" pitchFamily="65" charset="-120"/>
                <a:ea typeface="標楷體" panose="03000509000000000000" pitchFamily="65" charset="-120"/>
              </a:rPr>
              <a:t>團體活動</a:t>
            </a:r>
            <a:r>
              <a:rPr lang="en-US" altLang="zh-TW" sz="800" dirty="0"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</a:p>
        </p:txBody>
      </p:sp>
      <p:sp>
        <p:nvSpPr>
          <p:cNvPr id="329" name="文字方塊 328"/>
          <p:cNvSpPr txBox="1"/>
          <p:nvPr/>
        </p:nvSpPr>
        <p:spPr>
          <a:xfrm>
            <a:off x="359281" y="5894648"/>
            <a:ext cx="641566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9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彈性學習</a:t>
            </a:r>
            <a:endParaRPr lang="en-US" altLang="zh-TW" sz="9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9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團體活動</a:t>
            </a:r>
            <a:endParaRPr lang="en-US" altLang="zh-TW" sz="9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31" name="文字方塊 330"/>
          <p:cNvSpPr txBox="1"/>
          <p:nvPr/>
        </p:nvSpPr>
        <p:spPr>
          <a:xfrm>
            <a:off x="1993154" y="5998299"/>
            <a:ext cx="698215" cy="2154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800" dirty="0">
                <a:latin typeface="標楷體" panose="03000509000000000000" pitchFamily="65" charset="-120"/>
                <a:ea typeface="標楷體" panose="03000509000000000000" pitchFamily="65" charset="-120"/>
              </a:rPr>
              <a:t>團體活動</a:t>
            </a:r>
            <a:r>
              <a:rPr lang="en-US" altLang="zh-TW" sz="800" dirty="0"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</a:p>
        </p:txBody>
      </p:sp>
      <p:sp>
        <p:nvSpPr>
          <p:cNvPr id="332" name="文字方塊 331"/>
          <p:cNvSpPr txBox="1"/>
          <p:nvPr/>
        </p:nvSpPr>
        <p:spPr>
          <a:xfrm>
            <a:off x="2883798" y="5998250"/>
            <a:ext cx="927847" cy="2000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700" dirty="0">
                <a:latin typeface="標楷體" panose="03000509000000000000" pitchFamily="65" charset="-120"/>
                <a:ea typeface="標楷體" panose="03000509000000000000" pitchFamily="65" charset="-120"/>
              </a:rPr>
              <a:t>團體活動</a:t>
            </a:r>
            <a:r>
              <a:rPr lang="en-US" altLang="zh-TW" sz="700" dirty="0"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</a:p>
        </p:txBody>
      </p:sp>
      <p:sp>
        <p:nvSpPr>
          <p:cNvPr id="333" name="文字方塊 332"/>
          <p:cNvSpPr txBox="1"/>
          <p:nvPr/>
        </p:nvSpPr>
        <p:spPr>
          <a:xfrm>
            <a:off x="5064613" y="5930111"/>
            <a:ext cx="993588" cy="30777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7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彈性學習</a:t>
            </a:r>
            <a:r>
              <a:rPr lang="en-US" altLang="zh-TW" sz="7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</a:p>
          <a:p>
            <a:r>
              <a:rPr lang="zh-TW" altLang="en-US" sz="7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團體活動</a:t>
            </a:r>
            <a:r>
              <a:rPr lang="en-US" altLang="zh-TW" sz="7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</a:p>
        </p:txBody>
      </p:sp>
      <p:sp>
        <p:nvSpPr>
          <p:cNvPr id="334" name="文字方塊 333"/>
          <p:cNvSpPr txBox="1"/>
          <p:nvPr/>
        </p:nvSpPr>
        <p:spPr>
          <a:xfrm>
            <a:off x="3999509" y="5998249"/>
            <a:ext cx="876210" cy="200055"/>
          </a:xfrm>
          <a:prstGeom prst="rect">
            <a:avLst/>
          </a:prstGeom>
          <a:solidFill>
            <a:srgbClr val="7C609E"/>
          </a:solidFill>
        </p:spPr>
        <p:txBody>
          <a:bodyPr wrap="square" rtlCol="0">
            <a:spAutoFit/>
          </a:bodyPr>
          <a:lstStyle/>
          <a:p>
            <a:r>
              <a:rPr lang="zh-TW" altLang="en-US" sz="700" dirty="0">
                <a:latin typeface="標楷體" panose="03000509000000000000" pitchFamily="65" charset="-120"/>
                <a:ea typeface="標楷體" panose="03000509000000000000" pitchFamily="65" charset="-120"/>
              </a:rPr>
              <a:t>團體活動</a:t>
            </a:r>
            <a:r>
              <a:rPr lang="en-US" altLang="zh-TW" sz="700" dirty="0"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</a:p>
        </p:txBody>
      </p:sp>
      <p:sp>
        <p:nvSpPr>
          <p:cNvPr id="335" name="文字方塊 334"/>
          <p:cNvSpPr txBox="1"/>
          <p:nvPr/>
        </p:nvSpPr>
        <p:spPr>
          <a:xfrm>
            <a:off x="6186449" y="5944387"/>
            <a:ext cx="878449" cy="30777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7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彈性學習</a:t>
            </a:r>
            <a:r>
              <a:rPr lang="en-US" altLang="zh-TW" sz="7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</a:p>
          <a:p>
            <a:r>
              <a:rPr lang="zh-TW" altLang="en-US" sz="7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團體活動</a:t>
            </a:r>
            <a:r>
              <a:rPr lang="en-US" altLang="zh-TW" sz="7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</a:p>
        </p:txBody>
      </p:sp>
      <p:sp>
        <p:nvSpPr>
          <p:cNvPr id="339" name="向右箭號 338"/>
          <p:cNvSpPr/>
          <p:nvPr/>
        </p:nvSpPr>
        <p:spPr>
          <a:xfrm>
            <a:off x="1800094" y="6052284"/>
            <a:ext cx="193060" cy="16263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7" tIns="40448" rIns="80897" bIns="40448" rtlCol="0" anchor="ctr"/>
          <a:lstStyle/>
          <a:p>
            <a:pPr algn="ctr"/>
            <a:endParaRPr lang="zh-TW" altLang="en-US"/>
          </a:p>
        </p:txBody>
      </p:sp>
      <p:sp>
        <p:nvSpPr>
          <p:cNvPr id="340" name="向右箭號 339"/>
          <p:cNvSpPr/>
          <p:nvPr/>
        </p:nvSpPr>
        <p:spPr>
          <a:xfrm>
            <a:off x="3056924" y="1518851"/>
            <a:ext cx="120318" cy="19794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7" tIns="40448" rIns="80897" bIns="40448" rtlCol="0" anchor="ctr"/>
          <a:lstStyle/>
          <a:p>
            <a:pPr algn="ctr"/>
            <a:endParaRPr lang="zh-TW" altLang="en-US"/>
          </a:p>
        </p:txBody>
      </p:sp>
      <p:sp>
        <p:nvSpPr>
          <p:cNvPr id="342" name="向右箭號 341"/>
          <p:cNvSpPr/>
          <p:nvPr/>
        </p:nvSpPr>
        <p:spPr>
          <a:xfrm>
            <a:off x="3056924" y="2654992"/>
            <a:ext cx="120318" cy="19794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7" tIns="40448" rIns="80897" bIns="40448" rtlCol="0" anchor="ctr"/>
          <a:lstStyle/>
          <a:p>
            <a:pPr algn="ctr"/>
            <a:endParaRPr lang="zh-TW" altLang="en-US"/>
          </a:p>
        </p:txBody>
      </p:sp>
      <p:sp>
        <p:nvSpPr>
          <p:cNvPr id="343" name="向右箭號 342"/>
          <p:cNvSpPr/>
          <p:nvPr/>
        </p:nvSpPr>
        <p:spPr>
          <a:xfrm>
            <a:off x="4970814" y="1407266"/>
            <a:ext cx="205449" cy="19794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7" tIns="40448" rIns="80897" bIns="40448" rtlCol="0" anchor="ctr"/>
          <a:lstStyle/>
          <a:p>
            <a:pPr algn="ctr"/>
            <a:endParaRPr lang="zh-TW" altLang="en-US"/>
          </a:p>
        </p:txBody>
      </p:sp>
      <p:sp>
        <p:nvSpPr>
          <p:cNvPr id="345" name="向右箭號 344"/>
          <p:cNvSpPr/>
          <p:nvPr/>
        </p:nvSpPr>
        <p:spPr>
          <a:xfrm>
            <a:off x="4970814" y="2523257"/>
            <a:ext cx="205449" cy="19794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7" tIns="40448" rIns="80897" bIns="40448" rtlCol="0" anchor="ctr"/>
          <a:lstStyle/>
          <a:p>
            <a:pPr algn="ctr"/>
            <a:endParaRPr lang="zh-TW" altLang="en-US"/>
          </a:p>
        </p:txBody>
      </p:sp>
      <p:sp>
        <p:nvSpPr>
          <p:cNvPr id="348" name="向右箭號 347"/>
          <p:cNvSpPr/>
          <p:nvPr/>
        </p:nvSpPr>
        <p:spPr>
          <a:xfrm>
            <a:off x="4980303" y="3106725"/>
            <a:ext cx="195960" cy="16263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7" tIns="40448" rIns="80897" bIns="40448"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>
            <a:off x="7085029" y="1850670"/>
            <a:ext cx="45719" cy="4305568"/>
            <a:chOff x="7675448" y="2078666"/>
            <a:chExt cx="123480" cy="4077571"/>
          </a:xfrm>
        </p:grpSpPr>
        <p:cxnSp>
          <p:nvCxnSpPr>
            <p:cNvPr id="45" name="肘形接點 44"/>
            <p:cNvCxnSpPr>
              <a:stCxn id="124" idx="3"/>
            </p:cNvCxnSpPr>
            <p:nvPr/>
          </p:nvCxnSpPr>
          <p:spPr>
            <a:xfrm>
              <a:off x="7689304" y="2078666"/>
              <a:ext cx="109624" cy="4077571"/>
            </a:xfrm>
            <a:prstGeom prst="bentConnector2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/>
            <p:nvPr/>
          </p:nvCxnSpPr>
          <p:spPr>
            <a:xfrm flipH="1">
              <a:off x="7675448" y="6156237"/>
              <a:ext cx="123480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向右箭號 51"/>
          <p:cNvSpPr/>
          <p:nvPr/>
        </p:nvSpPr>
        <p:spPr>
          <a:xfrm>
            <a:off x="7156562" y="2559587"/>
            <a:ext cx="152017" cy="20217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6" name="向右箭號 355"/>
          <p:cNvSpPr/>
          <p:nvPr/>
        </p:nvSpPr>
        <p:spPr>
          <a:xfrm>
            <a:off x="2692355" y="6044100"/>
            <a:ext cx="193060" cy="16263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7" tIns="40448" rIns="80897" bIns="40448" rtlCol="0" anchor="ctr"/>
          <a:lstStyle/>
          <a:p>
            <a:pPr algn="ctr"/>
            <a:endParaRPr lang="zh-TW" altLang="en-US"/>
          </a:p>
        </p:txBody>
      </p:sp>
      <p:sp>
        <p:nvSpPr>
          <p:cNvPr id="357" name="向右箭號 356"/>
          <p:cNvSpPr/>
          <p:nvPr/>
        </p:nvSpPr>
        <p:spPr>
          <a:xfrm>
            <a:off x="3822750" y="6028844"/>
            <a:ext cx="193060" cy="16263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7" tIns="40448" rIns="80897" bIns="40448" rtlCol="0" anchor="ctr"/>
          <a:lstStyle/>
          <a:p>
            <a:pPr algn="ctr"/>
            <a:endParaRPr lang="zh-TW" altLang="en-US"/>
          </a:p>
        </p:txBody>
      </p:sp>
      <p:sp>
        <p:nvSpPr>
          <p:cNvPr id="358" name="向右箭號 357"/>
          <p:cNvSpPr/>
          <p:nvPr/>
        </p:nvSpPr>
        <p:spPr>
          <a:xfrm>
            <a:off x="4897235" y="6032448"/>
            <a:ext cx="193060" cy="16263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7" tIns="40448" rIns="80897" bIns="40448" rtlCol="0" anchor="ctr"/>
          <a:lstStyle/>
          <a:p>
            <a:pPr algn="ctr"/>
            <a:endParaRPr lang="zh-TW" altLang="en-US"/>
          </a:p>
        </p:txBody>
      </p:sp>
      <p:sp>
        <p:nvSpPr>
          <p:cNvPr id="359" name="向右箭號 358"/>
          <p:cNvSpPr/>
          <p:nvPr/>
        </p:nvSpPr>
        <p:spPr>
          <a:xfrm>
            <a:off x="6026181" y="6052284"/>
            <a:ext cx="193060" cy="16263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7" tIns="40448" rIns="80897" bIns="40448" rtlCol="0" anchor="ctr"/>
          <a:lstStyle/>
          <a:p>
            <a:pPr algn="ctr"/>
            <a:endParaRPr lang="zh-TW" altLang="en-US"/>
          </a:p>
        </p:txBody>
      </p:sp>
      <p:sp>
        <p:nvSpPr>
          <p:cNvPr id="360" name="向右箭號 359"/>
          <p:cNvSpPr/>
          <p:nvPr/>
        </p:nvSpPr>
        <p:spPr>
          <a:xfrm>
            <a:off x="7169429" y="3441888"/>
            <a:ext cx="105610" cy="20217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2" name="向右箭號 361"/>
          <p:cNvSpPr/>
          <p:nvPr/>
        </p:nvSpPr>
        <p:spPr>
          <a:xfrm>
            <a:off x="7178264" y="4506776"/>
            <a:ext cx="105610" cy="20217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8" name="圓角矩形 367"/>
          <p:cNvSpPr/>
          <p:nvPr/>
        </p:nvSpPr>
        <p:spPr>
          <a:xfrm>
            <a:off x="7327365" y="1110143"/>
            <a:ext cx="786318" cy="2591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科專業能力</a:t>
            </a:r>
          </a:p>
        </p:txBody>
      </p:sp>
      <p:sp>
        <p:nvSpPr>
          <p:cNvPr id="369" name="圓角矩形 368"/>
          <p:cNvSpPr/>
          <p:nvPr/>
        </p:nvSpPr>
        <p:spPr>
          <a:xfrm>
            <a:off x="8252436" y="1103358"/>
            <a:ext cx="706513" cy="2591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畢業進路</a:t>
            </a:r>
          </a:p>
        </p:txBody>
      </p:sp>
      <p:sp>
        <p:nvSpPr>
          <p:cNvPr id="161" name="向右箭號 160"/>
          <p:cNvSpPr/>
          <p:nvPr/>
        </p:nvSpPr>
        <p:spPr>
          <a:xfrm>
            <a:off x="3029365" y="2279473"/>
            <a:ext cx="120318" cy="197944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7" tIns="40448" rIns="80897" bIns="40448" rtlCol="0" anchor="ctr"/>
          <a:lstStyle/>
          <a:p>
            <a:pPr algn="ctr"/>
            <a:endParaRPr lang="zh-TW" altLang="en-US" dirty="0"/>
          </a:p>
        </p:txBody>
      </p:sp>
      <p:sp>
        <p:nvSpPr>
          <p:cNvPr id="162" name="文字方塊 161"/>
          <p:cNvSpPr txBox="1"/>
          <p:nvPr/>
        </p:nvSpPr>
        <p:spPr>
          <a:xfrm>
            <a:off x="4181080" y="3775044"/>
            <a:ext cx="822968" cy="18466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zh-TW" altLang="en-US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計算機應用</a:t>
            </a:r>
            <a:r>
              <a:rPr lang="en-US" altLang="zh-TW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</a:p>
        </p:txBody>
      </p:sp>
      <p:sp>
        <p:nvSpPr>
          <p:cNvPr id="163" name="向右箭號 162"/>
          <p:cNvSpPr/>
          <p:nvPr/>
        </p:nvSpPr>
        <p:spPr>
          <a:xfrm>
            <a:off x="5001060" y="3776994"/>
            <a:ext cx="195960" cy="16263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7" tIns="40448" rIns="80897" bIns="40448" rtlCol="0" anchor="ctr"/>
          <a:lstStyle/>
          <a:p>
            <a:pPr algn="ctr"/>
            <a:endParaRPr lang="zh-TW" altLang="en-US"/>
          </a:p>
        </p:txBody>
      </p:sp>
      <p:sp>
        <p:nvSpPr>
          <p:cNvPr id="172" name="向右箭號 171"/>
          <p:cNvSpPr/>
          <p:nvPr/>
        </p:nvSpPr>
        <p:spPr>
          <a:xfrm>
            <a:off x="6047690" y="4634520"/>
            <a:ext cx="193060" cy="16263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7" tIns="40448" rIns="80897" bIns="40448" rtlCol="0" anchor="ctr"/>
          <a:lstStyle/>
          <a:p>
            <a:pPr algn="ctr"/>
            <a:endParaRPr lang="zh-TW" altLang="en-US"/>
          </a:p>
        </p:txBody>
      </p:sp>
      <p:sp>
        <p:nvSpPr>
          <p:cNvPr id="175" name="向右箭號 174"/>
          <p:cNvSpPr/>
          <p:nvPr/>
        </p:nvSpPr>
        <p:spPr>
          <a:xfrm>
            <a:off x="2003960" y="5152907"/>
            <a:ext cx="161268" cy="162632"/>
          </a:xfrm>
          <a:prstGeom prst="rightArrow">
            <a:avLst>
              <a:gd name="adj1" fmla="val 50000"/>
              <a:gd name="adj2" fmla="val 63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7" tIns="40448" rIns="80897" bIns="40448" rtlCol="0" anchor="ctr"/>
          <a:lstStyle/>
          <a:p>
            <a:pPr algn="ctr"/>
            <a:endParaRPr lang="zh-TW" altLang="en-US"/>
          </a:p>
        </p:txBody>
      </p:sp>
      <p:sp>
        <p:nvSpPr>
          <p:cNvPr id="178" name="向右箭號 177"/>
          <p:cNvSpPr/>
          <p:nvPr/>
        </p:nvSpPr>
        <p:spPr>
          <a:xfrm>
            <a:off x="3056924" y="5157192"/>
            <a:ext cx="141558" cy="162632"/>
          </a:xfrm>
          <a:prstGeom prst="rightArrow">
            <a:avLst>
              <a:gd name="adj1" fmla="val 50000"/>
              <a:gd name="adj2" fmla="val 63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7" tIns="40448" rIns="80897" bIns="40448" rtlCol="0" anchor="ctr"/>
          <a:lstStyle/>
          <a:p>
            <a:pPr algn="ctr"/>
            <a:endParaRPr lang="zh-TW" altLang="en-US"/>
          </a:p>
        </p:txBody>
      </p:sp>
      <p:sp>
        <p:nvSpPr>
          <p:cNvPr id="185" name="向右箭號 184"/>
          <p:cNvSpPr/>
          <p:nvPr/>
        </p:nvSpPr>
        <p:spPr>
          <a:xfrm>
            <a:off x="4145437" y="5127989"/>
            <a:ext cx="96530" cy="162632"/>
          </a:xfrm>
          <a:prstGeom prst="rightArrow">
            <a:avLst>
              <a:gd name="adj1" fmla="val 50000"/>
              <a:gd name="adj2" fmla="val 63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7" tIns="40448" rIns="80897" bIns="40448" rtlCol="0" anchor="ctr"/>
          <a:lstStyle/>
          <a:p>
            <a:pPr algn="ctr"/>
            <a:endParaRPr lang="zh-TW" altLang="en-US"/>
          </a:p>
        </p:txBody>
      </p:sp>
      <p:sp>
        <p:nvSpPr>
          <p:cNvPr id="186" name="向右箭號 185"/>
          <p:cNvSpPr/>
          <p:nvPr/>
        </p:nvSpPr>
        <p:spPr>
          <a:xfrm>
            <a:off x="5201058" y="5102820"/>
            <a:ext cx="146284" cy="162632"/>
          </a:xfrm>
          <a:prstGeom prst="rightArrow">
            <a:avLst>
              <a:gd name="adj1" fmla="val 50000"/>
              <a:gd name="adj2" fmla="val 63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7" tIns="40448" rIns="80897" bIns="40448" rtlCol="0" anchor="ctr"/>
          <a:lstStyle/>
          <a:p>
            <a:pPr algn="ctr"/>
            <a:endParaRPr lang="zh-TW" altLang="en-US"/>
          </a:p>
        </p:txBody>
      </p:sp>
      <p:sp>
        <p:nvSpPr>
          <p:cNvPr id="128" name="矩形 127"/>
          <p:cNvSpPr/>
          <p:nvPr/>
        </p:nvSpPr>
        <p:spPr>
          <a:xfrm>
            <a:off x="3851920" y="6597352"/>
            <a:ext cx="76174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TW" altLang="en-US" sz="900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同科單班▲</a:t>
            </a:r>
            <a:endParaRPr lang="zh-TW" altLang="en-US" sz="900" dirty="0"/>
          </a:p>
        </p:txBody>
      </p:sp>
      <p:sp>
        <p:nvSpPr>
          <p:cNvPr id="132" name="文字方塊 131"/>
          <p:cNvSpPr txBox="1"/>
          <p:nvPr/>
        </p:nvSpPr>
        <p:spPr>
          <a:xfrm>
            <a:off x="5191611" y="3454573"/>
            <a:ext cx="822968" cy="1846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TW" altLang="en-US" sz="6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經濟分析</a:t>
            </a:r>
            <a:r>
              <a:rPr lang="en-US" altLang="zh-TW" sz="6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(4)</a:t>
            </a:r>
            <a:endParaRPr lang="en-US" altLang="zh-TW" sz="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7" name="文字方塊 136"/>
          <p:cNvSpPr txBox="1"/>
          <p:nvPr/>
        </p:nvSpPr>
        <p:spPr>
          <a:xfrm>
            <a:off x="1151786" y="3083467"/>
            <a:ext cx="891549" cy="1846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英文會話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</a:p>
        </p:txBody>
      </p:sp>
      <p:sp>
        <p:nvSpPr>
          <p:cNvPr id="138" name="文字方塊 137"/>
          <p:cNvSpPr txBox="1"/>
          <p:nvPr/>
        </p:nvSpPr>
        <p:spPr>
          <a:xfrm>
            <a:off x="2137816" y="3080319"/>
            <a:ext cx="891549" cy="1846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英文會話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</a:p>
        </p:txBody>
      </p:sp>
      <p:sp>
        <p:nvSpPr>
          <p:cNvPr id="139" name="向右箭號 138"/>
          <p:cNvSpPr/>
          <p:nvPr/>
        </p:nvSpPr>
        <p:spPr>
          <a:xfrm>
            <a:off x="2036837" y="3089069"/>
            <a:ext cx="120318" cy="19794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7" tIns="40448" rIns="80897" bIns="40448" rtlCol="0" anchor="ctr"/>
          <a:lstStyle/>
          <a:p>
            <a:pPr algn="ctr"/>
            <a:endParaRPr lang="zh-TW" altLang="en-US"/>
          </a:p>
        </p:txBody>
      </p:sp>
      <p:sp>
        <p:nvSpPr>
          <p:cNvPr id="140" name="向右箭號 139"/>
          <p:cNvSpPr/>
          <p:nvPr/>
        </p:nvSpPr>
        <p:spPr>
          <a:xfrm>
            <a:off x="3032028" y="3080319"/>
            <a:ext cx="120318" cy="19794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7" tIns="40448" rIns="80897" bIns="40448" rtlCol="0" anchor="ctr"/>
          <a:lstStyle/>
          <a:p>
            <a:pPr algn="ctr"/>
            <a:endParaRPr lang="zh-TW" altLang="en-US"/>
          </a:p>
        </p:txBody>
      </p:sp>
      <p:sp>
        <p:nvSpPr>
          <p:cNvPr id="141" name="文字方塊 140"/>
          <p:cNvSpPr txBox="1"/>
          <p:nvPr/>
        </p:nvSpPr>
        <p:spPr>
          <a:xfrm>
            <a:off x="3136630" y="3774298"/>
            <a:ext cx="822968" cy="18466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zh-TW" altLang="en-US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計算機應用</a:t>
            </a:r>
            <a:r>
              <a:rPr lang="en-US" altLang="zh-TW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</a:p>
        </p:txBody>
      </p:sp>
      <p:sp>
        <p:nvSpPr>
          <p:cNvPr id="142" name="向右箭號 141"/>
          <p:cNvSpPr/>
          <p:nvPr/>
        </p:nvSpPr>
        <p:spPr>
          <a:xfrm>
            <a:off x="3978462" y="3797078"/>
            <a:ext cx="193060" cy="16263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7" tIns="40448" rIns="80897" bIns="40448" rtlCol="0" anchor="ctr"/>
          <a:lstStyle/>
          <a:p>
            <a:pPr algn="ctr"/>
            <a:endParaRPr lang="zh-TW" altLang="en-US"/>
          </a:p>
        </p:txBody>
      </p:sp>
      <p:sp>
        <p:nvSpPr>
          <p:cNvPr id="157" name="文字方塊 156"/>
          <p:cNvSpPr txBox="1"/>
          <p:nvPr/>
        </p:nvSpPr>
        <p:spPr>
          <a:xfrm>
            <a:off x="5229936" y="4612486"/>
            <a:ext cx="798560" cy="1846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會計學進階</a:t>
            </a:r>
            <a:r>
              <a:rPr lang="en-US" altLang="zh-TW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</a:p>
        </p:txBody>
      </p:sp>
      <p:sp>
        <p:nvSpPr>
          <p:cNvPr id="159" name="文字方塊 158"/>
          <p:cNvSpPr txBox="1"/>
          <p:nvPr/>
        </p:nvSpPr>
        <p:spPr>
          <a:xfrm>
            <a:off x="6228184" y="4612486"/>
            <a:ext cx="798306" cy="1846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會計學進階</a:t>
            </a:r>
            <a:r>
              <a:rPr lang="en-US" altLang="zh-TW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</a:p>
        </p:txBody>
      </p:sp>
      <p:sp>
        <p:nvSpPr>
          <p:cNvPr id="160" name="文字方塊 159"/>
          <p:cNvSpPr txBox="1"/>
          <p:nvPr/>
        </p:nvSpPr>
        <p:spPr>
          <a:xfrm>
            <a:off x="1104698" y="5130742"/>
            <a:ext cx="891189" cy="1846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記帳實務</a:t>
            </a:r>
            <a:r>
              <a:rPr lang="en-US" altLang="zh-TW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</a:p>
        </p:txBody>
      </p:sp>
      <p:sp>
        <p:nvSpPr>
          <p:cNvPr id="177" name="文字方塊 176"/>
          <p:cNvSpPr txBox="1"/>
          <p:nvPr/>
        </p:nvSpPr>
        <p:spPr>
          <a:xfrm>
            <a:off x="2172974" y="5030261"/>
            <a:ext cx="891189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商業軟體應用實務</a:t>
            </a:r>
            <a:r>
              <a:rPr lang="en-US" altLang="zh-TW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</a:p>
          <a:p>
            <a:r>
              <a:rPr lang="zh-TW" altLang="en-US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記帳實務</a:t>
            </a:r>
            <a:r>
              <a:rPr lang="en-US" altLang="zh-TW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3203848" y="5013176"/>
            <a:ext cx="1000320" cy="369332"/>
            <a:chOff x="3180760" y="5030670"/>
            <a:chExt cx="1000320" cy="36933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90" name="文字方塊 189"/>
            <p:cNvSpPr txBox="1"/>
            <p:nvPr/>
          </p:nvSpPr>
          <p:spPr>
            <a:xfrm>
              <a:off x="3180760" y="5030670"/>
              <a:ext cx="94345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TW" altLang="en-US" sz="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會計實務</a:t>
              </a:r>
              <a:r>
                <a:rPr lang="en-US" altLang="zh-TW" sz="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(2)</a:t>
              </a:r>
            </a:p>
            <a:p>
              <a:r>
                <a:rPr lang="zh-TW" altLang="en-US" sz="6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電腦套裝軟體</a:t>
              </a:r>
              <a:r>
                <a:rPr lang="en-US" altLang="zh-TW" sz="6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(2)</a:t>
              </a:r>
            </a:p>
            <a:p>
              <a:r>
                <a:rPr lang="zh-TW" altLang="en-US" sz="6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多媒體製作與應用</a:t>
              </a:r>
              <a:r>
                <a:rPr lang="en-US" altLang="zh-TW" sz="6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(2) </a:t>
              </a:r>
            </a:p>
          </p:txBody>
        </p:sp>
        <p:pic>
          <p:nvPicPr>
            <p:cNvPr id="191" name="圖片 190" descr="C:\Users\Admin\Desktop\260x1000a0a0.jpg"/>
            <p:cNvPicPr/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718" b="89969" l="3077" r="99231">
                          <a14:foregroundMark x1="58077" y1="37304" x2="58077" y2="37304"/>
                          <a14:foregroundMark x1="79615" y1="45455" x2="79615" y2="45455"/>
                          <a14:foregroundMark x1="48462" y1="53918" x2="48462" y2="53918"/>
                          <a14:backgroundMark x1="59821" y1="50400" x2="59821" y2="504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8" t="27151" b="26706"/>
            <a:stretch/>
          </p:blipFill>
          <p:spPr bwMode="auto">
            <a:xfrm>
              <a:off x="4001044" y="5271628"/>
              <a:ext cx="180036" cy="96392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2" name="圖片 191" descr="C:\Users\Admin\Desktop\260x1000a0a0.jpg"/>
            <p:cNvPicPr/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718" b="89969" l="3077" r="99231">
                          <a14:foregroundMark x1="58077" y1="37304" x2="58077" y2="37304"/>
                          <a14:foregroundMark x1="79615" y1="45455" x2="79615" y2="45455"/>
                          <a14:foregroundMark x1="48462" y1="53918" x2="48462" y2="53918"/>
                          <a14:backgroundMark x1="59821" y1="50400" x2="59821" y2="504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8" t="27151" b="26706"/>
            <a:stretch/>
          </p:blipFill>
          <p:spPr bwMode="auto">
            <a:xfrm>
              <a:off x="3835774" y="5168623"/>
              <a:ext cx="180036" cy="96392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93" name="群組 192"/>
          <p:cNvGrpSpPr/>
          <p:nvPr/>
        </p:nvGrpSpPr>
        <p:grpSpPr>
          <a:xfrm>
            <a:off x="4241967" y="5040722"/>
            <a:ext cx="975837" cy="369332"/>
            <a:chOff x="3180760" y="5030670"/>
            <a:chExt cx="975837" cy="36933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94" name="文字方塊 193"/>
            <p:cNvSpPr txBox="1"/>
            <p:nvPr/>
          </p:nvSpPr>
          <p:spPr>
            <a:xfrm>
              <a:off x="3180760" y="5030670"/>
              <a:ext cx="94345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TW" altLang="en-US" sz="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會計實務</a:t>
              </a:r>
              <a:r>
                <a:rPr lang="en-US" altLang="zh-TW" sz="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(2)</a:t>
              </a:r>
            </a:p>
            <a:p>
              <a:r>
                <a:rPr lang="zh-TW" altLang="en-US" sz="6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電腦套裝軟體</a:t>
              </a:r>
              <a:r>
                <a:rPr lang="en-US" altLang="zh-TW" sz="6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(2)</a:t>
              </a:r>
            </a:p>
            <a:p>
              <a:r>
                <a:rPr lang="zh-TW" altLang="en-US" sz="6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多媒體製作與應用</a:t>
              </a:r>
              <a:r>
                <a:rPr lang="en-US" altLang="zh-TW" sz="6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(2</a:t>
              </a:r>
              <a:r>
                <a:rPr lang="en-US" altLang="zh-TW" sz="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) </a:t>
              </a:r>
            </a:p>
          </p:txBody>
        </p:sp>
        <p:pic>
          <p:nvPicPr>
            <p:cNvPr id="197" name="圖片 196" descr="C:\Users\Admin\Desktop\260x1000a0a0.jpg"/>
            <p:cNvPicPr/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718" b="89969" l="3077" r="99231">
                          <a14:foregroundMark x1="58077" y1="37304" x2="58077" y2="37304"/>
                          <a14:foregroundMark x1="79615" y1="45455" x2="79615" y2="45455"/>
                          <a14:foregroundMark x1="48462" y1="53918" x2="48462" y2="53918"/>
                          <a14:backgroundMark x1="59821" y1="50400" x2="59821" y2="504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8" t="27151" b="26706"/>
            <a:stretch/>
          </p:blipFill>
          <p:spPr bwMode="auto">
            <a:xfrm>
              <a:off x="3976561" y="5250551"/>
              <a:ext cx="180036" cy="96392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8" name="圖片 197" descr="C:\Users\Admin\Desktop\260x1000a0a0.jpg"/>
            <p:cNvPicPr/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718" b="89969" l="3077" r="99231">
                          <a14:foregroundMark x1="58077" y1="37304" x2="58077" y2="37304"/>
                          <a14:foregroundMark x1="79615" y1="45455" x2="79615" y2="45455"/>
                          <a14:foregroundMark x1="48462" y1="53918" x2="48462" y2="53918"/>
                          <a14:backgroundMark x1="59821" y1="50400" x2="59821" y2="504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8" t="27151" b="26706"/>
            <a:stretch/>
          </p:blipFill>
          <p:spPr bwMode="auto">
            <a:xfrm>
              <a:off x="3835774" y="5147794"/>
              <a:ext cx="180036" cy="96392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24" name="文字方塊 223"/>
          <p:cNvSpPr txBox="1"/>
          <p:nvPr/>
        </p:nvSpPr>
        <p:spPr>
          <a:xfrm>
            <a:off x="5349202" y="5082764"/>
            <a:ext cx="79501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實用英文表達</a:t>
            </a:r>
            <a:r>
              <a:rPr lang="en-US" altLang="zh-TW" sz="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</a:p>
          <a:p>
            <a:r>
              <a:rPr lang="zh-TW" altLang="en-US" sz="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投資理財輕鬆學</a:t>
            </a:r>
            <a:r>
              <a:rPr lang="en-US" altLang="zh-TW" sz="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</a:p>
          <a:p>
            <a:r>
              <a:rPr lang="zh-TW" altLang="en-US" sz="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財經新聞導讀</a:t>
            </a:r>
            <a:r>
              <a:rPr lang="en-US" altLang="zh-TW" sz="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</a:p>
        </p:txBody>
      </p:sp>
      <p:sp>
        <p:nvSpPr>
          <p:cNvPr id="145" name="文字方塊 144"/>
          <p:cNvSpPr txBox="1"/>
          <p:nvPr/>
        </p:nvSpPr>
        <p:spPr>
          <a:xfrm>
            <a:off x="5185426" y="1248491"/>
            <a:ext cx="819496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國語文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(2)                    </a:t>
            </a:r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英語文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</a:p>
          <a:p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體育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</a:p>
        </p:txBody>
      </p:sp>
      <p:sp>
        <p:nvSpPr>
          <p:cNvPr id="158" name="文字方塊 157"/>
          <p:cNvSpPr txBox="1"/>
          <p:nvPr/>
        </p:nvSpPr>
        <p:spPr>
          <a:xfrm>
            <a:off x="6183767" y="1235878"/>
            <a:ext cx="894355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國語文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(2)                    </a:t>
            </a:r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英語文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</a:p>
          <a:p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體育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</a:p>
        </p:txBody>
      </p:sp>
      <p:pic>
        <p:nvPicPr>
          <p:cNvPr id="164" name="圖片 163" descr="C:\Users\Admin\Desktop\下載.jpg"/>
          <p:cNvPicPr/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778" b="89778" l="9778" r="92889">
                        <a14:foregroundMark x1="61778" y1="32000" x2="61778" y2="32000"/>
                        <a14:foregroundMark x1="84889" y1="32000" x2="84889" y2="32000"/>
                        <a14:foregroundMark x1="87556" y1="36444" x2="87556" y2="36444"/>
                        <a14:foregroundMark x1="37333" y1="60000" x2="37333" y2="60000"/>
                        <a14:foregroundMark x1="90222" y1="40000" x2="90222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33" t="21607" r="6372" b="29917"/>
          <a:stretch/>
        </p:blipFill>
        <p:spPr bwMode="auto">
          <a:xfrm flipH="1">
            <a:off x="6018844" y="5138742"/>
            <a:ext cx="100646" cy="600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7" name="圖片 166" descr="C:\Users\Admin\Desktop\下載.jpg"/>
          <p:cNvPicPr/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778" b="89778" l="9778" r="92889">
                        <a14:foregroundMark x1="61778" y1="32000" x2="61778" y2="32000"/>
                        <a14:foregroundMark x1="84889" y1="32000" x2="84889" y2="32000"/>
                        <a14:foregroundMark x1="87556" y1="36444" x2="87556" y2="36444"/>
                        <a14:foregroundMark x1="37333" y1="60000" x2="37333" y2="60000"/>
                        <a14:foregroundMark x1="90222" y1="40000" x2="90222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33" t="21607" r="6372" b="29917"/>
          <a:stretch/>
        </p:blipFill>
        <p:spPr bwMode="auto">
          <a:xfrm flipH="1">
            <a:off x="6102689" y="5247224"/>
            <a:ext cx="100646" cy="600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9" name="圖片 168" descr="C:\Users\Admin\Desktop\下載.jpg"/>
          <p:cNvPicPr/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778" b="89778" l="9778" r="92889">
                        <a14:foregroundMark x1="61778" y1="32000" x2="61778" y2="32000"/>
                        <a14:foregroundMark x1="84889" y1="32000" x2="84889" y2="32000"/>
                        <a14:foregroundMark x1="87556" y1="36444" x2="87556" y2="36444"/>
                        <a14:foregroundMark x1="37333" y1="60000" x2="37333" y2="60000"/>
                        <a14:foregroundMark x1="90222" y1="40000" x2="90222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33" t="21607" r="6372" b="29917"/>
          <a:stretch/>
        </p:blipFill>
        <p:spPr bwMode="auto">
          <a:xfrm flipH="1">
            <a:off x="6029507" y="5337909"/>
            <a:ext cx="100646" cy="600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3" name="向右箭號 142"/>
          <p:cNvSpPr/>
          <p:nvPr/>
        </p:nvSpPr>
        <p:spPr>
          <a:xfrm>
            <a:off x="8146383" y="3314621"/>
            <a:ext cx="105610" cy="20217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4" name="向右箭號 214">
            <a:extLst>
              <a:ext uri="{FF2B5EF4-FFF2-40B4-BE49-F238E27FC236}">
                <a16:creationId xmlns:a16="http://schemas.microsoft.com/office/drawing/2014/main" id="{EBCE8EDD-D75F-4A62-B8CA-1B5ED7C2F246}"/>
              </a:ext>
            </a:extLst>
          </p:cNvPr>
          <p:cNvSpPr/>
          <p:nvPr/>
        </p:nvSpPr>
        <p:spPr>
          <a:xfrm>
            <a:off x="7154251" y="1850670"/>
            <a:ext cx="181026" cy="182349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7" tIns="40448" rIns="80897" bIns="40448" rtlCol="0" anchor="ctr"/>
          <a:lstStyle/>
          <a:p>
            <a:pPr algn="ctr"/>
            <a:endParaRPr lang="zh-TW" altLang="en-US"/>
          </a:p>
        </p:txBody>
      </p:sp>
      <p:sp>
        <p:nvSpPr>
          <p:cNvPr id="156" name="文字方塊 155">
            <a:extLst>
              <a:ext uri="{FF2B5EF4-FFF2-40B4-BE49-F238E27FC236}">
                <a16:creationId xmlns:a16="http://schemas.microsoft.com/office/drawing/2014/main" id="{1D902979-5363-484B-834F-E7A475FAE6C5}"/>
              </a:ext>
            </a:extLst>
          </p:cNvPr>
          <p:cNvSpPr txBox="1"/>
          <p:nvPr/>
        </p:nvSpPr>
        <p:spPr>
          <a:xfrm>
            <a:off x="5229936" y="4261064"/>
            <a:ext cx="798560" cy="1846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活用數學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</a:p>
        </p:txBody>
      </p:sp>
      <p:sp>
        <p:nvSpPr>
          <p:cNvPr id="165" name="向右箭號 171">
            <a:extLst>
              <a:ext uri="{FF2B5EF4-FFF2-40B4-BE49-F238E27FC236}">
                <a16:creationId xmlns:a16="http://schemas.microsoft.com/office/drawing/2014/main" id="{EBADC2B1-5F44-47B1-B1CC-B359D845045E}"/>
              </a:ext>
            </a:extLst>
          </p:cNvPr>
          <p:cNvSpPr/>
          <p:nvPr/>
        </p:nvSpPr>
        <p:spPr>
          <a:xfrm>
            <a:off x="6026391" y="4277531"/>
            <a:ext cx="193060" cy="16263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7" tIns="40448" rIns="80897" bIns="40448" rtlCol="0" anchor="ctr"/>
          <a:lstStyle/>
          <a:p>
            <a:pPr algn="ctr"/>
            <a:endParaRPr lang="zh-TW" altLang="en-US"/>
          </a:p>
        </p:txBody>
      </p:sp>
      <p:sp>
        <p:nvSpPr>
          <p:cNvPr id="166" name="文字方塊 165">
            <a:extLst>
              <a:ext uri="{FF2B5EF4-FFF2-40B4-BE49-F238E27FC236}">
                <a16:creationId xmlns:a16="http://schemas.microsoft.com/office/drawing/2014/main" id="{A87BFBBC-4A45-45A9-9378-5B7A574B092E}"/>
              </a:ext>
            </a:extLst>
          </p:cNvPr>
          <p:cNvSpPr txBox="1"/>
          <p:nvPr/>
        </p:nvSpPr>
        <p:spPr>
          <a:xfrm>
            <a:off x="6236237" y="4259398"/>
            <a:ext cx="798306" cy="1846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活用數學</a:t>
            </a:r>
            <a:r>
              <a:rPr lang="en-US" altLang="zh-TW" sz="60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</a:p>
        </p:txBody>
      </p:sp>
      <p:sp>
        <p:nvSpPr>
          <p:cNvPr id="168" name="文字方塊 167">
            <a:extLst>
              <a:ext uri="{FF2B5EF4-FFF2-40B4-BE49-F238E27FC236}">
                <a16:creationId xmlns:a16="http://schemas.microsoft.com/office/drawing/2014/main" id="{18816ED4-E1F6-4490-9B4F-5DA8812841CE}"/>
              </a:ext>
            </a:extLst>
          </p:cNvPr>
          <p:cNvSpPr txBox="1"/>
          <p:nvPr/>
        </p:nvSpPr>
        <p:spPr>
          <a:xfrm>
            <a:off x="3127864" y="4277508"/>
            <a:ext cx="798560" cy="1846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活用數學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</a:p>
        </p:txBody>
      </p:sp>
      <p:sp>
        <p:nvSpPr>
          <p:cNvPr id="170" name="向右箭號 171">
            <a:extLst>
              <a:ext uri="{FF2B5EF4-FFF2-40B4-BE49-F238E27FC236}">
                <a16:creationId xmlns:a16="http://schemas.microsoft.com/office/drawing/2014/main" id="{F9D069F9-6DD5-4C24-A1DA-735237F33FC0}"/>
              </a:ext>
            </a:extLst>
          </p:cNvPr>
          <p:cNvSpPr/>
          <p:nvPr/>
        </p:nvSpPr>
        <p:spPr>
          <a:xfrm>
            <a:off x="3924319" y="4293975"/>
            <a:ext cx="193060" cy="16263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7" tIns="40448" rIns="80897" bIns="40448" rtlCol="0" anchor="ctr"/>
          <a:lstStyle/>
          <a:p>
            <a:pPr algn="ctr"/>
            <a:endParaRPr lang="zh-TW" altLang="en-US"/>
          </a:p>
        </p:txBody>
      </p:sp>
      <p:sp>
        <p:nvSpPr>
          <p:cNvPr id="171" name="文字方塊 170">
            <a:extLst>
              <a:ext uri="{FF2B5EF4-FFF2-40B4-BE49-F238E27FC236}">
                <a16:creationId xmlns:a16="http://schemas.microsoft.com/office/drawing/2014/main" id="{653C6EE6-F76F-4158-80B9-4BAD4F4C83CD}"/>
              </a:ext>
            </a:extLst>
          </p:cNvPr>
          <p:cNvSpPr txBox="1"/>
          <p:nvPr/>
        </p:nvSpPr>
        <p:spPr>
          <a:xfrm>
            <a:off x="4134165" y="4275842"/>
            <a:ext cx="798306" cy="1846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活用數學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</a:p>
        </p:txBody>
      </p:sp>
      <p:sp>
        <p:nvSpPr>
          <p:cNvPr id="173" name="文字方塊 172">
            <a:extLst>
              <a:ext uri="{FF2B5EF4-FFF2-40B4-BE49-F238E27FC236}">
                <a16:creationId xmlns:a16="http://schemas.microsoft.com/office/drawing/2014/main" id="{60A60DED-FB20-4229-9119-AF2B05AEF746}"/>
              </a:ext>
            </a:extLst>
          </p:cNvPr>
          <p:cNvSpPr txBox="1"/>
          <p:nvPr/>
        </p:nvSpPr>
        <p:spPr>
          <a:xfrm>
            <a:off x="1178510" y="4261064"/>
            <a:ext cx="798560" cy="1846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活用數學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</a:p>
        </p:txBody>
      </p:sp>
      <p:sp>
        <p:nvSpPr>
          <p:cNvPr id="174" name="向右箭號 171">
            <a:extLst>
              <a:ext uri="{FF2B5EF4-FFF2-40B4-BE49-F238E27FC236}">
                <a16:creationId xmlns:a16="http://schemas.microsoft.com/office/drawing/2014/main" id="{2C4E8AD6-73E8-48F3-AB83-0FA7DC98FBAF}"/>
              </a:ext>
            </a:extLst>
          </p:cNvPr>
          <p:cNvSpPr/>
          <p:nvPr/>
        </p:nvSpPr>
        <p:spPr>
          <a:xfrm>
            <a:off x="1974965" y="4277531"/>
            <a:ext cx="193060" cy="16263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7" tIns="40448" rIns="80897" bIns="40448" rtlCol="0" anchor="ctr"/>
          <a:lstStyle/>
          <a:p>
            <a:pPr algn="ctr"/>
            <a:endParaRPr lang="zh-TW" altLang="en-US"/>
          </a:p>
        </p:txBody>
      </p:sp>
      <p:sp>
        <p:nvSpPr>
          <p:cNvPr id="176" name="文字方塊 175">
            <a:extLst>
              <a:ext uri="{FF2B5EF4-FFF2-40B4-BE49-F238E27FC236}">
                <a16:creationId xmlns:a16="http://schemas.microsoft.com/office/drawing/2014/main" id="{05288565-C175-49B4-9F3D-4B623CFBA281}"/>
              </a:ext>
            </a:extLst>
          </p:cNvPr>
          <p:cNvSpPr txBox="1"/>
          <p:nvPr/>
        </p:nvSpPr>
        <p:spPr>
          <a:xfrm>
            <a:off x="2184811" y="4259398"/>
            <a:ext cx="798306" cy="1846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活用數學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</a:p>
        </p:txBody>
      </p:sp>
      <p:sp>
        <p:nvSpPr>
          <p:cNvPr id="180" name="向右箭號 171">
            <a:extLst>
              <a:ext uri="{FF2B5EF4-FFF2-40B4-BE49-F238E27FC236}">
                <a16:creationId xmlns:a16="http://schemas.microsoft.com/office/drawing/2014/main" id="{C8D384C9-A960-40B2-94A5-739F8A24B6C4}"/>
              </a:ext>
            </a:extLst>
          </p:cNvPr>
          <p:cNvSpPr/>
          <p:nvPr/>
        </p:nvSpPr>
        <p:spPr>
          <a:xfrm>
            <a:off x="2958822" y="4303403"/>
            <a:ext cx="193060" cy="16263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7" tIns="40448" rIns="80897" bIns="40448" rtlCol="0" anchor="ctr"/>
          <a:lstStyle/>
          <a:p>
            <a:pPr algn="ctr"/>
            <a:endParaRPr lang="zh-TW" altLang="en-US"/>
          </a:p>
        </p:txBody>
      </p:sp>
      <p:sp>
        <p:nvSpPr>
          <p:cNvPr id="184" name="向右箭號 171">
            <a:extLst>
              <a:ext uri="{FF2B5EF4-FFF2-40B4-BE49-F238E27FC236}">
                <a16:creationId xmlns:a16="http://schemas.microsoft.com/office/drawing/2014/main" id="{F9249EE7-99D7-4486-96B7-5C7BB34FF00F}"/>
              </a:ext>
            </a:extLst>
          </p:cNvPr>
          <p:cNvSpPr/>
          <p:nvPr/>
        </p:nvSpPr>
        <p:spPr>
          <a:xfrm>
            <a:off x="4954489" y="4284025"/>
            <a:ext cx="193060" cy="16263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7" tIns="40448" rIns="80897" bIns="40448"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5380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Cameron\AppData\Local\Microsoft\Windows\INetCache\IE\006OBT08\orange-background-1377808315yfg[1].jpg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Cameron\AppData\Local\Microsoft\Windows\INetCache\IE\006OBT08\orange-background-1377808315yfg[1].jpg"/>
          <p:cNvPicPr>
            <a:picLocks noChangeArrowheads="1"/>
          </p:cNvPicPr>
          <p:nvPr/>
        </p:nvPicPr>
        <p:blipFill>
          <a:blip r:embed="rId4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"/>
            <a:ext cx="85320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884000" y="116632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課程規劃</a:t>
            </a:r>
            <a:endPara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部定必修</a:t>
            </a:r>
            <a:r>
              <a:rPr lang="en-US" altLang="zh-TW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TW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專業、實習科目</a:t>
            </a:r>
            <a:endParaRPr lang="en-US" altLang="zh-TW" sz="28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3249167" y="1773935"/>
            <a:ext cx="5149850" cy="1245235"/>
          </a:xfrm>
          <a:custGeom>
            <a:avLst/>
            <a:gdLst/>
            <a:ahLst/>
            <a:cxnLst/>
            <a:rect l="l" t="t" r="r" b="b"/>
            <a:pathLst>
              <a:path w="5149850" h="1245235">
                <a:moveTo>
                  <a:pt x="4942078" y="0"/>
                </a:moveTo>
                <a:lnTo>
                  <a:pt x="0" y="0"/>
                </a:lnTo>
                <a:lnTo>
                  <a:pt x="0" y="1245108"/>
                </a:lnTo>
                <a:lnTo>
                  <a:pt x="4942078" y="1245108"/>
                </a:lnTo>
                <a:lnTo>
                  <a:pt x="4989642" y="1239624"/>
                </a:lnTo>
                <a:lnTo>
                  <a:pt x="5033315" y="1224006"/>
                </a:lnTo>
                <a:lnTo>
                  <a:pt x="5071846" y="1199501"/>
                </a:lnTo>
                <a:lnTo>
                  <a:pt x="5103989" y="1167358"/>
                </a:lnTo>
                <a:lnTo>
                  <a:pt x="5128494" y="1128827"/>
                </a:lnTo>
                <a:lnTo>
                  <a:pt x="5144112" y="1085154"/>
                </a:lnTo>
                <a:lnTo>
                  <a:pt x="5149596" y="1037589"/>
                </a:lnTo>
                <a:lnTo>
                  <a:pt x="5149596" y="207517"/>
                </a:lnTo>
                <a:lnTo>
                  <a:pt x="5144112" y="159953"/>
                </a:lnTo>
                <a:lnTo>
                  <a:pt x="5128494" y="116280"/>
                </a:lnTo>
                <a:lnTo>
                  <a:pt x="5103989" y="77749"/>
                </a:lnTo>
                <a:lnTo>
                  <a:pt x="5071846" y="45606"/>
                </a:lnTo>
                <a:lnTo>
                  <a:pt x="5033315" y="21101"/>
                </a:lnTo>
                <a:lnTo>
                  <a:pt x="4989642" y="5483"/>
                </a:lnTo>
                <a:lnTo>
                  <a:pt x="4942078" y="0"/>
                </a:lnTo>
                <a:close/>
              </a:path>
            </a:pathLst>
          </a:custGeom>
          <a:solidFill>
            <a:srgbClr val="CFD4EA">
              <a:alpha val="90194"/>
            </a:srgbClr>
          </a:solidFill>
        </p:spPr>
        <p:txBody>
          <a:bodyPr wrap="square" lIns="0" tIns="0" rIns="0" bIns="0" rtlCol="0"/>
          <a:lstStyle/>
          <a:p>
            <a:endParaRPr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object 4"/>
          <p:cNvSpPr/>
          <p:nvPr/>
        </p:nvSpPr>
        <p:spPr>
          <a:xfrm>
            <a:off x="3249167" y="1773935"/>
            <a:ext cx="5149850" cy="1245235"/>
          </a:xfrm>
          <a:custGeom>
            <a:avLst/>
            <a:gdLst/>
            <a:ahLst/>
            <a:cxnLst/>
            <a:rect l="l" t="t" r="r" b="b"/>
            <a:pathLst>
              <a:path w="5149850" h="1245235">
                <a:moveTo>
                  <a:pt x="5149596" y="207517"/>
                </a:moveTo>
                <a:lnTo>
                  <a:pt x="5149596" y="1037589"/>
                </a:lnTo>
                <a:lnTo>
                  <a:pt x="5144112" y="1085154"/>
                </a:lnTo>
                <a:lnTo>
                  <a:pt x="5128494" y="1128827"/>
                </a:lnTo>
                <a:lnTo>
                  <a:pt x="5103989" y="1167358"/>
                </a:lnTo>
                <a:lnTo>
                  <a:pt x="5071846" y="1199501"/>
                </a:lnTo>
                <a:lnTo>
                  <a:pt x="5033315" y="1224006"/>
                </a:lnTo>
                <a:lnTo>
                  <a:pt x="4989642" y="1239624"/>
                </a:lnTo>
                <a:lnTo>
                  <a:pt x="4942078" y="1245108"/>
                </a:lnTo>
                <a:lnTo>
                  <a:pt x="0" y="1245108"/>
                </a:lnTo>
                <a:lnTo>
                  <a:pt x="0" y="0"/>
                </a:lnTo>
                <a:lnTo>
                  <a:pt x="4942078" y="0"/>
                </a:lnTo>
                <a:lnTo>
                  <a:pt x="4989642" y="5483"/>
                </a:lnTo>
                <a:lnTo>
                  <a:pt x="5033315" y="21101"/>
                </a:lnTo>
                <a:lnTo>
                  <a:pt x="5071846" y="45606"/>
                </a:lnTo>
                <a:lnTo>
                  <a:pt x="5103989" y="77749"/>
                </a:lnTo>
                <a:lnTo>
                  <a:pt x="5128494" y="116280"/>
                </a:lnTo>
                <a:lnTo>
                  <a:pt x="5144112" y="159953"/>
                </a:lnTo>
                <a:lnTo>
                  <a:pt x="5149596" y="207517"/>
                </a:lnTo>
                <a:close/>
              </a:path>
            </a:pathLst>
          </a:custGeom>
          <a:ln w="12191">
            <a:solidFill>
              <a:srgbClr val="CFD4EA"/>
            </a:solidFill>
          </a:ln>
        </p:spPr>
        <p:txBody>
          <a:bodyPr wrap="square" lIns="0" tIns="0" rIns="0" bIns="0" rtlCol="0"/>
          <a:lstStyle/>
          <a:p>
            <a:endParaRPr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object 5"/>
          <p:cNvSpPr txBox="1"/>
          <p:nvPr/>
        </p:nvSpPr>
        <p:spPr>
          <a:xfrm>
            <a:off x="3484245" y="1835505"/>
            <a:ext cx="1272540" cy="949960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335"/>
              </a:spcBef>
              <a:buFont typeface="Microsoft JhengHei"/>
              <a:buChar char="•"/>
              <a:tabLst>
                <a:tab pos="241300" algn="l"/>
              </a:tabLst>
            </a:pPr>
            <a:r>
              <a:rPr sz="20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商業概論</a:t>
            </a:r>
          </a:p>
          <a:p>
            <a:pPr marL="241300" indent="-228600">
              <a:lnSpc>
                <a:spcPct val="100000"/>
              </a:lnSpc>
              <a:spcBef>
                <a:spcPts val="1240"/>
              </a:spcBef>
              <a:buFont typeface="Microsoft JhengHei"/>
              <a:buChar char="•"/>
              <a:tabLst>
                <a:tab pos="241300" algn="l"/>
              </a:tabLst>
            </a:pPr>
            <a:r>
              <a:rPr sz="20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會計學</a:t>
            </a:r>
          </a:p>
        </p:txBody>
      </p:sp>
      <p:sp>
        <p:nvSpPr>
          <p:cNvPr id="10" name="object 6"/>
          <p:cNvSpPr txBox="1"/>
          <p:nvPr/>
        </p:nvSpPr>
        <p:spPr>
          <a:xfrm>
            <a:off x="5554217" y="1835505"/>
            <a:ext cx="1552575" cy="8903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1600"/>
              </a:lnSpc>
              <a:spcBef>
                <a:spcPts val="100"/>
              </a:spcBef>
            </a:pPr>
            <a:r>
              <a:rPr sz="20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數位科技概論 經濟學</a:t>
            </a:r>
          </a:p>
        </p:txBody>
      </p:sp>
      <p:sp>
        <p:nvSpPr>
          <p:cNvPr id="11" name="object 7"/>
          <p:cNvSpPr/>
          <p:nvPr/>
        </p:nvSpPr>
        <p:spPr>
          <a:xfrm>
            <a:off x="352043" y="1618488"/>
            <a:ext cx="2897505" cy="1556385"/>
          </a:xfrm>
          <a:custGeom>
            <a:avLst/>
            <a:gdLst/>
            <a:ahLst/>
            <a:cxnLst/>
            <a:rect l="l" t="t" r="r" b="b"/>
            <a:pathLst>
              <a:path w="2897505" h="1556385">
                <a:moveTo>
                  <a:pt x="2637790" y="0"/>
                </a:moveTo>
                <a:lnTo>
                  <a:pt x="259334" y="0"/>
                </a:lnTo>
                <a:lnTo>
                  <a:pt x="212717" y="4177"/>
                </a:lnTo>
                <a:lnTo>
                  <a:pt x="168842" y="16221"/>
                </a:lnTo>
                <a:lnTo>
                  <a:pt x="128441" y="35400"/>
                </a:lnTo>
                <a:lnTo>
                  <a:pt x="92246" y="60982"/>
                </a:lnTo>
                <a:lnTo>
                  <a:pt x="60990" y="92236"/>
                </a:lnTo>
                <a:lnTo>
                  <a:pt x="35405" y="128429"/>
                </a:lnTo>
                <a:lnTo>
                  <a:pt x="16224" y="168831"/>
                </a:lnTo>
                <a:lnTo>
                  <a:pt x="4178" y="212710"/>
                </a:lnTo>
                <a:lnTo>
                  <a:pt x="0" y="259334"/>
                </a:lnTo>
                <a:lnTo>
                  <a:pt x="0" y="1296670"/>
                </a:lnTo>
                <a:lnTo>
                  <a:pt x="4178" y="1343293"/>
                </a:lnTo>
                <a:lnTo>
                  <a:pt x="16224" y="1387172"/>
                </a:lnTo>
                <a:lnTo>
                  <a:pt x="35405" y="1427574"/>
                </a:lnTo>
                <a:lnTo>
                  <a:pt x="60990" y="1463767"/>
                </a:lnTo>
                <a:lnTo>
                  <a:pt x="92246" y="1495021"/>
                </a:lnTo>
                <a:lnTo>
                  <a:pt x="128441" y="1520603"/>
                </a:lnTo>
                <a:lnTo>
                  <a:pt x="168842" y="1539782"/>
                </a:lnTo>
                <a:lnTo>
                  <a:pt x="212717" y="1551826"/>
                </a:lnTo>
                <a:lnTo>
                  <a:pt x="259334" y="1556003"/>
                </a:lnTo>
                <a:lnTo>
                  <a:pt x="2637790" y="1556003"/>
                </a:lnTo>
                <a:lnTo>
                  <a:pt x="2684413" y="1551826"/>
                </a:lnTo>
                <a:lnTo>
                  <a:pt x="2728292" y="1539782"/>
                </a:lnTo>
                <a:lnTo>
                  <a:pt x="2768694" y="1520603"/>
                </a:lnTo>
                <a:lnTo>
                  <a:pt x="2804887" y="1495021"/>
                </a:lnTo>
                <a:lnTo>
                  <a:pt x="2836141" y="1463767"/>
                </a:lnTo>
                <a:lnTo>
                  <a:pt x="2861723" y="1427574"/>
                </a:lnTo>
                <a:lnTo>
                  <a:pt x="2880902" y="1387172"/>
                </a:lnTo>
                <a:lnTo>
                  <a:pt x="2892946" y="1343293"/>
                </a:lnTo>
                <a:lnTo>
                  <a:pt x="2897124" y="1296670"/>
                </a:lnTo>
                <a:lnTo>
                  <a:pt x="2897124" y="259334"/>
                </a:lnTo>
                <a:lnTo>
                  <a:pt x="2892946" y="212710"/>
                </a:lnTo>
                <a:lnTo>
                  <a:pt x="2880902" y="168831"/>
                </a:lnTo>
                <a:lnTo>
                  <a:pt x="2861723" y="128429"/>
                </a:lnTo>
                <a:lnTo>
                  <a:pt x="2836141" y="92236"/>
                </a:lnTo>
                <a:lnTo>
                  <a:pt x="2804887" y="60982"/>
                </a:lnTo>
                <a:lnTo>
                  <a:pt x="2768694" y="35400"/>
                </a:lnTo>
                <a:lnTo>
                  <a:pt x="2728292" y="16221"/>
                </a:lnTo>
                <a:lnTo>
                  <a:pt x="2684413" y="4177"/>
                </a:lnTo>
                <a:lnTo>
                  <a:pt x="263779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object 8"/>
          <p:cNvSpPr/>
          <p:nvPr/>
        </p:nvSpPr>
        <p:spPr>
          <a:xfrm>
            <a:off x="352043" y="1618488"/>
            <a:ext cx="2897505" cy="1556385"/>
          </a:xfrm>
          <a:custGeom>
            <a:avLst/>
            <a:gdLst/>
            <a:ahLst/>
            <a:cxnLst/>
            <a:rect l="l" t="t" r="r" b="b"/>
            <a:pathLst>
              <a:path w="2897505" h="1556385">
                <a:moveTo>
                  <a:pt x="0" y="259334"/>
                </a:moveTo>
                <a:lnTo>
                  <a:pt x="4178" y="212710"/>
                </a:lnTo>
                <a:lnTo>
                  <a:pt x="16224" y="168831"/>
                </a:lnTo>
                <a:lnTo>
                  <a:pt x="35405" y="128429"/>
                </a:lnTo>
                <a:lnTo>
                  <a:pt x="60990" y="92236"/>
                </a:lnTo>
                <a:lnTo>
                  <a:pt x="92246" y="60982"/>
                </a:lnTo>
                <a:lnTo>
                  <a:pt x="128441" y="35400"/>
                </a:lnTo>
                <a:lnTo>
                  <a:pt x="168842" y="16221"/>
                </a:lnTo>
                <a:lnTo>
                  <a:pt x="212717" y="4177"/>
                </a:lnTo>
                <a:lnTo>
                  <a:pt x="259334" y="0"/>
                </a:lnTo>
                <a:lnTo>
                  <a:pt x="2637790" y="0"/>
                </a:lnTo>
                <a:lnTo>
                  <a:pt x="2684413" y="4177"/>
                </a:lnTo>
                <a:lnTo>
                  <a:pt x="2728292" y="16221"/>
                </a:lnTo>
                <a:lnTo>
                  <a:pt x="2768694" y="35400"/>
                </a:lnTo>
                <a:lnTo>
                  <a:pt x="2804887" y="60982"/>
                </a:lnTo>
                <a:lnTo>
                  <a:pt x="2836141" y="92236"/>
                </a:lnTo>
                <a:lnTo>
                  <a:pt x="2861723" y="128429"/>
                </a:lnTo>
                <a:lnTo>
                  <a:pt x="2880902" y="168831"/>
                </a:lnTo>
                <a:lnTo>
                  <a:pt x="2892946" y="212710"/>
                </a:lnTo>
                <a:lnTo>
                  <a:pt x="2897124" y="259334"/>
                </a:lnTo>
                <a:lnTo>
                  <a:pt x="2897124" y="1296670"/>
                </a:lnTo>
                <a:lnTo>
                  <a:pt x="2892946" y="1343293"/>
                </a:lnTo>
                <a:lnTo>
                  <a:pt x="2880902" y="1387172"/>
                </a:lnTo>
                <a:lnTo>
                  <a:pt x="2861723" y="1427574"/>
                </a:lnTo>
                <a:lnTo>
                  <a:pt x="2836141" y="1463767"/>
                </a:lnTo>
                <a:lnTo>
                  <a:pt x="2804887" y="1495021"/>
                </a:lnTo>
                <a:lnTo>
                  <a:pt x="2768694" y="1520603"/>
                </a:lnTo>
                <a:lnTo>
                  <a:pt x="2728292" y="1539782"/>
                </a:lnTo>
                <a:lnTo>
                  <a:pt x="2684413" y="1551826"/>
                </a:lnTo>
                <a:lnTo>
                  <a:pt x="2637790" y="1556003"/>
                </a:lnTo>
                <a:lnTo>
                  <a:pt x="259334" y="1556003"/>
                </a:lnTo>
                <a:lnTo>
                  <a:pt x="212717" y="1551826"/>
                </a:lnTo>
                <a:lnTo>
                  <a:pt x="168842" y="1539782"/>
                </a:lnTo>
                <a:lnTo>
                  <a:pt x="128441" y="1520603"/>
                </a:lnTo>
                <a:lnTo>
                  <a:pt x="92246" y="1495021"/>
                </a:lnTo>
                <a:lnTo>
                  <a:pt x="60990" y="1463767"/>
                </a:lnTo>
                <a:lnTo>
                  <a:pt x="35405" y="1427574"/>
                </a:lnTo>
                <a:lnTo>
                  <a:pt x="16224" y="1387172"/>
                </a:lnTo>
                <a:lnTo>
                  <a:pt x="4178" y="1343293"/>
                </a:lnTo>
                <a:lnTo>
                  <a:pt x="0" y="1296670"/>
                </a:lnTo>
                <a:lnTo>
                  <a:pt x="0" y="259334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object 9"/>
          <p:cNvSpPr txBox="1"/>
          <p:nvPr/>
        </p:nvSpPr>
        <p:spPr>
          <a:xfrm>
            <a:off x="565810" y="2125726"/>
            <a:ext cx="24688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部定專業科目</a:t>
            </a:r>
            <a:endParaRPr sz="3200" dirty="0"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</p:txBody>
      </p:sp>
      <p:sp>
        <p:nvSpPr>
          <p:cNvPr id="14" name="object 10"/>
          <p:cNvSpPr/>
          <p:nvPr/>
        </p:nvSpPr>
        <p:spPr>
          <a:xfrm>
            <a:off x="3249167" y="3407664"/>
            <a:ext cx="5149850" cy="1243965"/>
          </a:xfrm>
          <a:custGeom>
            <a:avLst/>
            <a:gdLst/>
            <a:ahLst/>
            <a:cxnLst/>
            <a:rect l="l" t="t" r="r" b="b"/>
            <a:pathLst>
              <a:path w="5149850" h="1243964">
                <a:moveTo>
                  <a:pt x="4942332" y="0"/>
                </a:moveTo>
                <a:lnTo>
                  <a:pt x="0" y="0"/>
                </a:lnTo>
                <a:lnTo>
                  <a:pt x="0" y="1243584"/>
                </a:lnTo>
                <a:lnTo>
                  <a:pt x="4942332" y="1243584"/>
                </a:lnTo>
                <a:lnTo>
                  <a:pt x="4989842" y="1238107"/>
                </a:lnTo>
                <a:lnTo>
                  <a:pt x="5033463" y="1222510"/>
                </a:lnTo>
                <a:lnTo>
                  <a:pt x="5071947" y="1198037"/>
                </a:lnTo>
                <a:lnTo>
                  <a:pt x="5104049" y="1165935"/>
                </a:lnTo>
                <a:lnTo>
                  <a:pt x="5128522" y="1127451"/>
                </a:lnTo>
                <a:lnTo>
                  <a:pt x="5144119" y="1083830"/>
                </a:lnTo>
                <a:lnTo>
                  <a:pt x="5149596" y="1036319"/>
                </a:lnTo>
                <a:lnTo>
                  <a:pt x="5149596" y="207263"/>
                </a:lnTo>
                <a:lnTo>
                  <a:pt x="5144119" y="159753"/>
                </a:lnTo>
                <a:lnTo>
                  <a:pt x="5128522" y="116132"/>
                </a:lnTo>
                <a:lnTo>
                  <a:pt x="5104049" y="77648"/>
                </a:lnTo>
                <a:lnTo>
                  <a:pt x="5071947" y="45546"/>
                </a:lnTo>
                <a:lnTo>
                  <a:pt x="5033463" y="21073"/>
                </a:lnTo>
                <a:lnTo>
                  <a:pt x="4989842" y="5476"/>
                </a:lnTo>
                <a:lnTo>
                  <a:pt x="4942332" y="0"/>
                </a:lnTo>
                <a:close/>
              </a:path>
            </a:pathLst>
          </a:custGeom>
          <a:solidFill>
            <a:srgbClr val="CFE6DF">
              <a:alpha val="90194"/>
            </a:srgbClr>
          </a:solidFill>
        </p:spPr>
        <p:txBody>
          <a:bodyPr wrap="square" lIns="0" tIns="0" rIns="0" bIns="0" rtlCol="0"/>
          <a:lstStyle/>
          <a:p>
            <a:endParaRPr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3249167" y="3407664"/>
            <a:ext cx="5149850" cy="1243965"/>
          </a:xfrm>
          <a:custGeom>
            <a:avLst/>
            <a:gdLst/>
            <a:ahLst/>
            <a:cxnLst/>
            <a:rect l="l" t="t" r="r" b="b"/>
            <a:pathLst>
              <a:path w="5149850" h="1243964">
                <a:moveTo>
                  <a:pt x="5149596" y="207263"/>
                </a:moveTo>
                <a:lnTo>
                  <a:pt x="5149596" y="1036319"/>
                </a:lnTo>
                <a:lnTo>
                  <a:pt x="5144119" y="1083830"/>
                </a:lnTo>
                <a:lnTo>
                  <a:pt x="5128522" y="1127451"/>
                </a:lnTo>
                <a:lnTo>
                  <a:pt x="5104049" y="1165935"/>
                </a:lnTo>
                <a:lnTo>
                  <a:pt x="5071947" y="1198037"/>
                </a:lnTo>
                <a:lnTo>
                  <a:pt x="5033463" y="1222510"/>
                </a:lnTo>
                <a:lnTo>
                  <a:pt x="4989842" y="1238107"/>
                </a:lnTo>
                <a:lnTo>
                  <a:pt x="4942332" y="1243584"/>
                </a:lnTo>
                <a:lnTo>
                  <a:pt x="0" y="1243584"/>
                </a:lnTo>
                <a:lnTo>
                  <a:pt x="0" y="0"/>
                </a:lnTo>
                <a:lnTo>
                  <a:pt x="4942332" y="0"/>
                </a:lnTo>
                <a:lnTo>
                  <a:pt x="4989842" y="5476"/>
                </a:lnTo>
                <a:lnTo>
                  <a:pt x="5033463" y="21073"/>
                </a:lnTo>
                <a:lnTo>
                  <a:pt x="5071947" y="45546"/>
                </a:lnTo>
                <a:lnTo>
                  <a:pt x="5104049" y="77648"/>
                </a:lnTo>
                <a:lnTo>
                  <a:pt x="5128522" y="116132"/>
                </a:lnTo>
                <a:lnTo>
                  <a:pt x="5144119" y="159753"/>
                </a:lnTo>
                <a:lnTo>
                  <a:pt x="5149596" y="207263"/>
                </a:lnTo>
                <a:close/>
              </a:path>
            </a:pathLst>
          </a:custGeom>
          <a:ln w="12192">
            <a:solidFill>
              <a:srgbClr val="CFE6DF"/>
            </a:solidFill>
          </a:ln>
        </p:spPr>
        <p:txBody>
          <a:bodyPr wrap="square" lIns="0" tIns="0" rIns="0" bIns="0" rtlCol="0"/>
          <a:lstStyle/>
          <a:p>
            <a:endParaRPr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object 12"/>
          <p:cNvSpPr txBox="1"/>
          <p:nvPr/>
        </p:nvSpPr>
        <p:spPr>
          <a:xfrm>
            <a:off x="3484245" y="3469233"/>
            <a:ext cx="1781810" cy="949960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335"/>
              </a:spcBef>
              <a:buFont typeface="Microsoft JhengHei"/>
              <a:buChar char="•"/>
              <a:tabLst>
                <a:tab pos="241300" algn="l"/>
              </a:tabLst>
            </a:pPr>
            <a:r>
              <a:rPr sz="20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數位科</a:t>
            </a:r>
            <a:r>
              <a:rPr sz="2000" b="1" spc="-5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技</a:t>
            </a:r>
            <a:r>
              <a:rPr sz="20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應用</a:t>
            </a:r>
          </a:p>
          <a:p>
            <a:pPr marL="241300" indent="-228600">
              <a:lnSpc>
                <a:spcPct val="100000"/>
              </a:lnSpc>
              <a:spcBef>
                <a:spcPts val="1240"/>
              </a:spcBef>
              <a:buFont typeface="Microsoft JhengHei"/>
              <a:buChar char="•"/>
              <a:tabLst>
                <a:tab pos="241300" algn="l"/>
              </a:tabLst>
            </a:pPr>
            <a:r>
              <a:rPr sz="20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商業溝通</a:t>
            </a:r>
          </a:p>
        </p:txBody>
      </p:sp>
      <p:sp>
        <p:nvSpPr>
          <p:cNvPr id="17" name="object 13"/>
          <p:cNvSpPr/>
          <p:nvPr/>
        </p:nvSpPr>
        <p:spPr>
          <a:xfrm>
            <a:off x="352043" y="3252215"/>
            <a:ext cx="2897505" cy="1554480"/>
          </a:xfrm>
          <a:custGeom>
            <a:avLst/>
            <a:gdLst/>
            <a:ahLst/>
            <a:cxnLst/>
            <a:rect l="l" t="t" r="r" b="b"/>
            <a:pathLst>
              <a:path w="2897505" h="1554479">
                <a:moveTo>
                  <a:pt x="2638044" y="0"/>
                </a:moveTo>
                <a:lnTo>
                  <a:pt x="259079" y="0"/>
                </a:lnTo>
                <a:lnTo>
                  <a:pt x="212512" y="4172"/>
                </a:lnTo>
                <a:lnTo>
                  <a:pt x="168681" y="16203"/>
                </a:lnTo>
                <a:lnTo>
                  <a:pt x="128320" y="35362"/>
                </a:lnTo>
                <a:lnTo>
                  <a:pt x="92161" y="60918"/>
                </a:lnTo>
                <a:lnTo>
                  <a:pt x="60934" y="92140"/>
                </a:lnTo>
                <a:lnTo>
                  <a:pt x="35373" y="128298"/>
                </a:lnTo>
                <a:lnTo>
                  <a:pt x="16209" y="168661"/>
                </a:lnTo>
                <a:lnTo>
                  <a:pt x="4174" y="212498"/>
                </a:lnTo>
                <a:lnTo>
                  <a:pt x="0" y="259080"/>
                </a:lnTo>
                <a:lnTo>
                  <a:pt x="0" y="1295400"/>
                </a:lnTo>
                <a:lnTo>
                  <a:pt x="4174" y="1341981"/>
                </a:lnTo>
                <a:lnTo>
                  <a:pt x="16209" y="1385818"/>
                </a:lnTo>
                <a:lnTo>
                  <a:pt x="35373" y="1426181"/>
                </a:lnTo>
                <a:lnTo>
                  <a:pt x="60934" y="1462339"/>
                </a:lnTo>
                <a:lnTo>
                  <a:pt x="92161" y="1493561"/>
                </a:lnTo>
                <a:lnTo>
                  <a:pt x="128320" y="1519117"/>
                </a:lnTo>
                <a:lnTo>
                  <a:pt x="168681" y="1538276"/>
                </a:lnTo>
                <a:lnTo>
                  <a:pt x="212512" y="1550307"/>
                </a:lnTo>
                <a:lnTo>
                  <a:pt x="259079" y="1554480"/>
                </a:lnTo>
                <a:lnTo>
                  <a:pt x="2638044" y="1554480"/>
                </a:lnTo>
                <a:lnTo>
                  <a:pt x="2684625" y="1550307"/>
                </a:lnTo>
                <a:lnTo>
                  <a:pt x="2728462" y="1538276"/>
                </a:lnTo>
                <a:lnTo>
                  <a:pt x="2768825" y="1519117"/>
                </a:lnTo>
                <a:lnTo>
                  <a:pt x="2804983" y="1493561"/>
                </a:lnTo>
                <a:lnTo>
                  <a:pt x="2836205" y="1462339"/>
                </a:lnTo>
                <a:lnTo>
                  <a:pt x="2861761" y="1426181"/>
                </a:lnTo>
                <a:lnTo>
                  <a:pt x="2880920" y="1385818"/>
                </a:lnTo>
                <a:lnTo>
                  <a:pt x="2892951" y="1341981"/>
                </a:lnTo>
                <a:lnTo>
                  <a:pt x="2897124" y="1295400"/>
                </a:lnTo>
                <a:lnTo>
                  <a:pt x="2897124" y="259080"/>
                </a:lnTo>
                <a:lnTo>
                  <a:pt x="2892951" y="212498"/>
                </a:lnTo>
                <a:lnTo>
                  <a:pt x="2880920" y="168661"/>
                </a:lnTo>
                <a:lnTo>
                  <a:pt x="2861761" y="128298"/>
                </a:lnTo>
                <a:lnTo>
                  <a:pt x="2836205" y="92140"/>
                </a:lnTo>
                <a:lnTo>
                  <a:pt x="2804983" y="60918"/>
                </a:lnTo>
                <a:lnTo>
                  <a:pt x="2768825" y="35362"/>
                </a:lnTo>
                <a:lnTo>
                  <a:pt x="2728462" y="16203"/>
                </a:lnTo>
                <a:lnTo>
                  <a:pt x="2684625" y="4172"/>
                </a:lnTo>
                <a:lnTo>
                  <a:pt x="2638044" y="0"/>
                </a:lnTo>
                <a:close/>
              </a:path>
            </a:pathLst>
          </a:custGeom>
          <a:solidFill>
            <a:srgbClr val="43BA8D"/>
          </a:solidFill>
        </p:spPr>
        <p:txBody>
          <a:bodyPr wrap="square" lIns="0" tIns="0" rIns="0" bIns="0" rtlCol="0"/>
          <a:lstStyle/>
          <a:p>
            <a:endParaRPr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object 14"/>
          <p:cNvSpPr/>
          <p:nvPr/>
        </p:nvSpPr>
        <p:spPr>
          <a:xfrm>
            <a:off x="352043" y="3252215"/>
            <a:ext cx="2897505" cy="1554480"/>
          </a:xfrm>
          <a:custGeom>
            <a:avLst/>
            <a:gdLst/>
            <a:ahLst/>
            <a:cxnLst/>
            <a:rect l="l" t="t" r="r" b="b"/>
            <a:pathLst>
              <a:path w="2897505" h="1554479">
                <a:moveTo>
                  <a:pt x="0" y="259080"/>
                </a:moveTo>
                <a:lnTo>
                  <a:pt x="4174" y="212498"/>
                </a:lnTo>
                <a:lnTo>
                  <a:pt x="16209" y="168661"/>
                </a:lnTo>
                <a:lnTo>
                  <a:pt x="35373" y="128298"/>
                </a:lnTo>
                <a:lnTo>
                  <a:pt x="60934" y="92140"/>
                </a:lnTo>
                <a:lnTo>
                  <a:pt x="92161" y="60918"/>
                </a:lnTo>
                <a:lnTo>
                  <a:pt x="128320" y="35362"/>
                </a:lnTo>
                <a:lnTo>
                  <a:pt x="168681" y="16203"/>
                </a:lnTo>
                <a:lnTo>
                  <a:pt x="212512" y="4172"/>
                </a:lnTo>
                <a:lnTo>
                  <a:pt x="259079" y="0"/>
                </a:lnTo>
                <a:lnTo>
                  <a:pt x="2638044" y="0"/>
                </a:lnTo>
                <a:lnTo>
                  <a:pt x="2684625" y="4172"/>
                </a:lnTo>
                <a:lnTo>
                  <a:pt x="2728462" y="16203"/>
                </a:lnTo>
                <a:lnTo>
                  <a:pt x="2768825" y="35362"/>
                </a:lnTo>
                <a:lnTo>
                  <a:pt x="2804983" y="60918"/>
                </a:lnTo>
                <a:lnTo>
                  <a:pt x="2836205" y="92140"/>
                </a:lnTo>
                <a:lnTo>
                  <a:pt x="2861761" y="128298"/>
                </a:lnTo>
                <a:lnTo>
                  <a:pt x="2880920" y="168661"/>
                </a:lnTo>
                <a:lnTo>
                  <a:pt x="2892951" y="212498"/>
                </a:lnTo>
                <a:lnTo>
                  <a:pt x="2897124" y="259080"/>
                </a:lnTo>
                <a:lnTo>
                  <a:pt x="2897124" y="1295400"/>
                </a:lnTo>
                <a:lnTo>
                  <a:pt x="2892951" y="1341981"/>
                </a:lnTo>
                <a:lnTo>
                  <a:pt x="2880920" y="1385818"/>
                </a:lnTo>
                <a:lnTo>
                  <a:pt x="2861761" y="1426181"/>
                </a:lnTo>
                <a:lnTo>
                  <a:pt x="2836205" y="1462339"/>
                </a:lnTo>
                <a:lnTo>
                  <a:pt x="2804983" y="1493561"/>
                </a:lnTo>
                <a:lnTo>
                  <a:pt x="2768825" y="1519117"/>
                </a:lnTo>
                <a:lnTo>
                  <a:pt x="2728462" y="1538276"/>
                </a:lnTo>
                <a:lnTo>
                  <a:pt x="2684625" y="1550307"/>
                </a:lnTo>
                <a:lnTo>
                  <a:pt x="2638044" y="1554480"/>
                </a:lnTo>
                <a:lnTo>
                  <a:pt x="259079" y="1554480"/>
                </a:lnTo>
                <a:lnTo>
                  <a:pt x="212512" y="1550307"/>
                </a:lnTo>
                <a:lnTo>
                  <a:pt x="168681" y="1538276"/>
                </a:lnTo>
                <a:lnTo>
                  <a:pt x="128320" y="1519117"/>
                </a:lnTo>
                <a:lnTo>
                  <a:pt x="92161" y="1493561"/>
                </a:lnTo>
                <a:lnTo>
                  <a:pt x="60934" y="1462339"/>
                </a:lnTo>
                <a:lnTo>
                  <a:pt x="35373" y="1426181"/>
                </a:lnTo>
                <a:lnTo>
                  <a:pt x="16209" y="1385818"/>
                </a:lnTo>
                <a:lnTo>
                  <a:pt x="4174" y="1341981"/>
                </a:lnTo>
                <a:lnTo>
                  <a:pt x="0" y="1295400"/>
                </a:lnTo>
                <a:lnTo>
                  <a:pt x="0" y="25908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object 15"/>
          <p:cNvSpPr txBox="1"/>
          <p:nvPr/>
        </p:nvSpPr>
        <p:spPr>
          <a:xfrm>
            <a:off x="721563" y="3792982"/>
            <a:ext cx="21564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部定實習科目</a:t>
            </a:r>
            <a:endParaRPr sz="2800"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</p:txBody>
      </p:sp>
      <p:sp>
        <p:nvSpPr>
          <p:cNvPr id="20" name="object 16"/>
          <p:cNvSpPr/>
          <p:nvPr/>
        </p:nvSpPr>
        <p:spPr>
          <a:xfrm>
            <a:off x="3249167" y="5041391"/>
            <a:ext cx="5149850" cy="1243965"/>
          </a:xfrm>
          <a:custGeom>
            <a:avLst/>
            <a:gdLst/>
            <a:ahLst/>
            <a:cxnLst/>
            <a:rect l="l" t="t" r="r" b="b"/>
            <a:pathLst>
              <a:path w="5149850" h="1243964">
                <a:moveTo>
                  <a:pt x="4942332" y="0"/>
                </a:moveTo>
                <a:lnTo>
                  <a:pt x="0" y="0"/>
                </a:lnTo>
                <a:lnTo>
                  <a:pt x="0" y="1243583"/>
                </a:lnTo>
                <a:lnTo>
                  <a:pt x="4942332" y="1243583"/>
                </a:lnTo>
                <a:lnTo>
                  <a:pt x="4989842" y="1238109"/>
                </a:lnTo>
                <a:lnTo>
                  <a:pt x="5033463" y="1222516"/>
                </a:lnTo>
                <a:lnTo>
                  <a:pt x="5071947" y="1198049"/>
                </a:lnTo>
                <a:lnTo>
                  <a:pt x="5104049" y="1165951"/>
                </a:lnTo>
                <a:lnTo>
                  <a:pt x="5128522" y="1127467"/>
                </a:lnTo>
                <a:lnTo>
                  <a:pt x="5144119" y="1083842"/>
                </a:lnTo>
                <a:lnTo>
                  <a:pt x="5149596" y="1036319"/>
                </a:lnTo>
                <a:lnTo>
                  <a:pt x="5149596" y="207263"/>
                </a:lnTo>
                <a:lnTo>
                  <a:pt x="5144119" y="159753"/>
                </a:lnTo>
                <a:lnTo>
                  <a:pt x="5128522" y="116132"/>
                </a:lnTo>
                <a:lnTo>
                  <a:pt x="5104049" y="77648"/>
                </a:lnTo>
                <a:lnTo>
                  <a:pt x="5071947" y="45546"/>
                </a:lnTo>
                <a:lnTo>
                  <a:pt x="5033463" y="21073"/>
                </a:lnTo>
                <a:lnTo>
                  <a:pt x="4989842" y="5476"/>
                </a:lnTo>
                <a:lnTo>
                  <a:pt x="4942332" y="0"/>
                </a:lnTo>
                <a:close/>
              </a:path>
            </a:pathLst>
          </a:custGeom>
          <a:solidFill>
            <a:srgbClr val="D4E2CF">
              <a:alpha val="90194"/>
            </a:srgbClr>
          </a:solidFill>
        </p:spPr>
        <p:txBody>
          <a:bodyPr wrap="square" lIns="0" tIns="0" rIns="0" bIns="0" rtlCol="0"/>
          <a:lstStyle/>
          <a:p>
            <a:endParaRPr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1" name="object 17"/>
          <p:cNvSpPr/>
          <p:nvPr/>
        </p:nvSpPr>
        <p:spPr>
          <a:xfrm>
            <a:off x="3249167" y="5041391"/>
            <a:ext cx="5149850" cy="1243965"/>
          </a:xfrm>
          <a:custGeom>
            <a:avLst/>
            <a:gdLst/>
            <a:ahLst/>
            <a:cxnLst/>
            <a:rect l="l" t="t" r="r" b="b"/>
            <a:pathLst>
              <a:path w="5149850" h="1243964">
                <a:moveTo>
                  <a:pt x="5149596" y="207263"/>
                </a:moveTo>
                <a:lnTo>
                  <a:pt x="5149596" y="1036319"/>
                </a:lnTo>
                <a:lnTo>
                  <a:pt x="5144119" y="1083842"/>
                </a:lnTo>
                <a:lnTo>
                  <a:pt x="5128522" y="1127467"/>
                </a:lnTo>
                <a:lnTo>
                  <a:pt x="5104049" y="1165951"/>
                </a:lnTo>
                <a:lnTo>
                  <a:pt x="5071947" y="1198049"/>
                </a:lnTo>
                <a:lnTo>
                  <a:pt x="5033463" y="1222516"/>
                </a:lnTo>
                <a:lnTo>
                  <a:pt x="4989842" y="1238109"/>
                </a:lnTo>
                <a:lnTo>
                  <a:pt x="4942332" y="1243583"/>
                </a:lnTo>
                <a:lnTo>
                  <a:pt x="0" y="1243583"/>
                </a:lnTo>
                <a:lnTo>
                  <a:pt x="0" y="0"/>
                </a:lnTo>
                <a:lnTo>
                  <a:pt x="4942332" y="0"/>
                </a:lnTo>
                <a:lnTo>
                  <a:pt x="4989842" y="5476"/>
                </a:lnTo>
                <a:lnTo>
                  <a:pt x="5033463" y="21073"/>
                </a:lnTo>
                <a:lnTo>
                  <a:pt x="5071947" y="45546"/>
                </a:lnTo>
                <a:lnTo>
                  <a:pt x="5104049" y="77648"/>
                </a:lnTo>
                <a:lnTo>
                  <a:pt x="5128522" y="116132"/>
                </a:lnTo>
                <a:lnTo>
                  <a:pt x="5144119" y="159753"/>
                </a:lnTo>
                <a:lnTo>
                  <a:pt x="5149596" y="207263"/>
                </a:lnTo>
                <a:close/>
              </a:path>
            </a:pathLst>
          </a:custGeom>
          <a:ln w="12192">
            <a:solidFill>
              <a:srgbClr val="D4E2CF"/>
            </a:solidFill>
          </a:ln>
        </p:spPr>
        <p:txBody>
          <a:bodyPr wrap="square" lIns="0" tIns="0" rIns="0" bIns="0" rtlCol="0"/>
          <a:lstStyle/>
          <a:p>
            <a:endParaRPr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3" name="object 19"/>
          <p:cNvSpPr txBox="1"/>
          <p:nvPr/>
        </p:nvSpPr>
        <p:spPr>
          <a:xfrm>
            <a:off x="3484245" y="5103808"/>
            <a:ext cx="1783080" cy="940001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330"/>
              </a:spcBef>
              <a:buFont typeface="Microsoft JhengHei"/>
              <a:buChar char="•"/>
              <a:tabLst>
                <a:tab pos="241300" algn="l"/>
              </a:tabLst>
            </a:pPr>
            <a:r>
              <a:rPr lang="zh-TW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門市經營</a:t>
            </a:r>
            <a:r>
              <a:rPr sz="2000" b="1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實務</a:t>
            </a:r>
            <a:endParaRPr sz="2000" b="1" dirty="0"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  <a:p>
            <a:pPr marL="241300" indent="-228600">
              <a:lnSpc>
                <a:spcPct val="100000"/>
              </a:lnSpc>
              <a:spcBef>
                <a:spcPts val="1235"/>
              </a:spcBef>
              <a:buFont typeface="Microsoft JhengHei"/>
              <a:buChar char="•"/>
              <a:tabLst>
                <a:tab pos="241300" algn="l"/>
              </a:tabLst>
            </a:pPr>
            <a:r>
              <a:rPr sz="2000" b="1" spc="5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會計軟體應用</a:t>
            </a:r>
            <a:endParaRPr sz="2000" b="1" dirty="0"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</p:txBody>
      </p:sp>
      <p:sp>
        <p:nvSpPr>
          <p:cNvPr id="24" name="object 20"/>
          <p:cNvSpPr/>
          <p:nvPr/>
        </p:nvSpPr>
        <p:spPr>
          <a:xfrm>
            <a:off x="352043" y="4884420"/>
            <a:ext cx="2897505" cy="1556385"/>
          </a:xfrm>
          <a:custGeom>
            <a:avLst/>
            <a:gdLst/>
            <a:ahLst/>
            <a:cxnLst/>
            <a:rect l="l" t="t" r="r" b="b"/>
            <a:pathLst>
              <a:path w="2897505" h="1556385">
                <a:moveTo>
                  <a:pt x="2637790" y="0"/>
                </a:moveTo>
                <a:lnTo>
                  <a:pt x="259334" y="0"/>
                </a:lnTo>
                <a:lnTo>
                  <a:pt x="212717" y="4177"/>
                </a:lnTo>
                <a:lnTo>
                  <a:pt x="168842" y="16221"/>
                </a:lnTo>
                <a:lnTo>
                  <a:pt x="128441" y="35400"/>
                </a:lnTo>
                <a:lnTo>
                  <a:pt x="92246" y="60982"/>
                </a:lnTo>
                <a:lnTo>
                  <a:pt x="60990" y="92236"/>
                </a:lnTo>
                <a:lnTo>
                  <a:pt x="35405" y="128429"/>
                </a:lnTo>
                <a:lnTo>
                  <a:pt x="16224" y="168831"/>
                </a:lnTo>
                <a:lnTo>
                  <a:pt x="4178" y="212710"/>
                </a:lnTo>
                <a:lnTo>
                  <a:pt x="0" y="259333"/>
                </a:lnTo>
                <a:lnTo>
                  <a:pt x="0" y="1296669"/>
                </a:lnTo>
                <a:lnTo>
                  <a:pt x="4178" y="1343283"/>
                </a:lnTo>
                <a:lnTo>
                  <a:pt x="16224" y="1387156"/>
                </a:lnTo>
                <a:lnTo>
                  <a:pt x="35405" y="1427557"/>
                </a:lnTo>
                <a:lnTo>
                  <a:pt x="60990" y="1463752"/>
                </a:lnTo>
                <a:lnTo>
                  <a:pt x="92246" y="1495009"/>
                </a:lnTo>
                <a:lnTo>
                  <a:pt x="128441" y="1520595"/>
                </a:lnTo>
                <a:lnTo>
                  <a:pt x="168842" y="1539778"/>
                </a:lnTo>
                <a:lnTo>
                  <a:pt x="212717" y="1551825"/>
                </a:lnTo>
                <a:lnTo>
                  <a:pt x="259334" y="1556003"/>
                </a:lnTo>
                <a:lnTo>
                  <a:pt x="2637790" y="1556003"/>
                </a:lnTo>
                <a:lnTo>
                  <a:pt x="2684413" y="1551825"/>
                </a:lnTo>
                <a:lnTo>
                  <a:pt x="2728292" y="1539778"/>
                </a:lnTo>
                <a:lnTo>
                  <a:pt x="2768694" y="1520595"/>
                </a:lnTo>
                <a:lnTo>
                  <a:pt x="2804887" y="1495009"/>
                </a:lnTo>
                <a:lnTo>
                  <a:pt x="2836141" y="1463752"/>
                </a:lnTo>
                <a:lnTo>
                  <a:pt x="2861723" y="1427557"/>
                </a:lnTo>
                <a:lnTo>
                  <a:pt x="2880902" y="1387156"/>
                </a:lnTo>
                <a:lnTo>
                  <a:pt x="2892946" y="1343283"/>
                </a:lnTo>
                <a:lnTo>
                  <a:pt x="2897124" y="1296669"/>
                </a:lnTo>
                <a:lnTo>
                  <a:pt x="2897124" y="259333"/>
                </a:lnTo>
                <a:lnTo>
                  <a:pt x="2892946" y="212710"/>
                </a:lnTo>
                <a:lnTo>
                  <a:pt x="2880902" y="168831"/>
                </a:lnTo>
                <a:lnTo>
                  <a:pt x="2861723" y="128429"/>
                </a:lnTo>
                <a:lnTo>
                  <a:pt x="2836141" y="92236"/>
                </a:lnTo>
                <a:lnTo>
                  <a:pt x="2804887" y="60982"/>
                </a:lnTo>
                <a:lnTo>
                  <a:pt x="2768694" y="35400"/>
                </a:lnTo>
                <a:lnTo>
                  <a:pt x="2728292" y="16221"/>
                </a:lnTo>
                <a:lnTo>
                  <a:pt x="2684413" y="4177"/>
                </a:lnTo>
                <a:lnTo>
                  <a:pt x="2637790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" name="object 21"/>
          <p:cNvSpPr/>
          <p:nvPr/>
        </p:nvSpPr>
        <p:spPr>
          <a:xfrm>
            <a:off x="352043" y="4884420"/>
            <a:ext cx="2897505" cy="1556385"/>
          </a:xfrm>
          <a:custGeom>
            <a:avLst/>
            <a:gdLst/>
            <a:ahLst/>
            <a:cxnLst/>
            <a:rect l="l" t="t" r="r" b="b"/>
            <a:pathLst>
              <a:path w="2897505" h="1556385">
                <a:moveTo>
                  <a:pt x="0" y="259333"/>
                </a:moveTo>
                <a:lnTo>
                  <a:pt x="4178" y="212710"/>
                </a:lnTo>
                <a:lnTo>
                  <a:pt x="16224" y="168831"/>
                </a:lnTo>
                <a:lnTo>
                  <a:pt x="35405" y="128429"/>
                </a:lnTo>
                <a:lnTo>
                  <a:pt x="60990" y="92236"/>
                </a:lnTo>
                <a:lnTo>
                  <a:pt x="92246" y="60982"/>
                </a:lnTo>
                <a:lnTo>
                  <a:pt x="128441" y="35400"/>
                </a:lnTo>
                <a:lnTo>
                  <a:pt x="168842" y="16221"/>
                </a:lnTo>
                <a:lnTo>
                  <a:pt x="212717" y="4177"/>
                </a:lnTo>
                <a:lnTo>
                  <a:pt x="259334" y="0"/>
                </a:lnTo>
                <a:lnTo>
                  <a:pt x="2637790" y="0"/>
                </a:lnTo>
                <a:lnTo>
                  <a:pt x="2684413" y="4177"/>
                </a:lnTo>
                <a:lnTo>
                  <a:pt x="2728292" y="16221"/>
                </a:lnTo>
                <a:lnTo>
                  <a:pt x="2768694" y="35400"/>
                </a:lnTo>
                <a:lnTo>
                  <a:pt x="2804887" y="60982"/>
                </a:lnTo>
                <a:lnTo>
                  <a:pt x="2836141" y="92236"/>
                </a:lnTo>
                <a:lnTo>
                  <a:pt x="2861723" y="128429"/>
                </a:lnTo>
                <a:lnTo>
                  <a:pt x="2880902" y="168831"/>
                </a:lnTo>
                <a:lnTo>
                  <a:pt x="2892946" y="212710"/>
                </a:lnTo>
                <a:lnTo>
                  <a:pt x="2897124" y="259333"/>
                </a:lnTo>
                <a:lnTo>
                  <a:pt x="2897124" y="1296669"/>
                </a:lnTo>
                <a:lnTo>
                  <a:pt x="2892946" y="1343283"/>
                </a:lnTo>
                <a:lnTo>
                  <a:pt x="2880902" y="1387156"/>
                </a:lnTo>
                <a:lnTo>
                  <a:pt x="2861723" y="1427557"/>
                </a:lnTo>
                <a:lnTo>
                  <a:pt x="2836141" y="1463752"/>
                </a:lnTo>
                <a:lnTo>
                  <a:pt x="2804887" y="1495009"/>
                </a:lnTo>
                <a:lnTo>
                  <a:pt x="2768694" y="1520595"/>
                </a:lnTo>
                <a:lnTo>
                  <a:pt x="2728292" y="1539778"/>
                </a:lnTo>
                <a:lnTo>
                  <a:pt x="2684413" y="1551825"/>
                </a:lnTo>
                <a:lnTo>
                  <a:pt x="2637790" y="1556003"/>
                </a:lnTo>
                <a:lnTo>
                  <a:pt x="259334" y="1556003"/>
                </a:lnTo>
                <a:lnTo>
                  <a:pt x="212717" y="1551825"/>
                </a:lnTo>
                <a:lnTo>
                  <a:pt x="168842" y="1539778"/>
                </a:lnTo>
                <a:lnTo>
                  <a:pt x="128441" y="1520595"/>
                </a:lnTo>
                <a:lnTo>
                  <a:pt x="92246" y="1495009"/>
                </a:lnTo>
                <a:lnTo>
                  <a:pt x="60990" y="1463752"/>
                </a:lnTo>
                <a:lnTo>
                  <a:pt x="35405" y="1427557"/>
                </a:lnTo>
                <a:lnTo>
                  <a:pt x="16224" y="1387156"/>
                </a:lnTo>
                <a:lnTo>
                  <a:pt x="4178" y="1343283"/>
                </a:lnTo>
                <a:lnTo>
                  <a:pt x="0" y="1296669"/>
                </a:lnTo>
                <a:lnTo>
                  <a:pt x="0" y="259333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object 22"/>
          <p:cNvSpPr txBox="1"/>
          <p:nvPr/>
        </p:nvSpPr>
        <p:spPr>
          <a:xfrm>
            <a:off x="611560" y="5121810"/>
            <a:ext cx="2373630" cy="973455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0"/>
              </a:spcBef>
            </a:pPr>
            <a:r>
              <a:rPr lang="zh-TW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商業與財會</a:t>
            </a:r>
            <a:endParaRPr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sz="2400" b="1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技能領</a:t>
            </a:r>
            <a:r>
              <a:rPr sz="2400" b="1" spc="-5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域</a:t>
            </a:r>
            <a:endParaRPr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</p:txBody>
      </p:sp>
      <p:sp>
        <p:nvSpPr>
          <p:cNvPr id="27" name="object 19"/>
          <p:cNvSpPr txBox="1"/>
          <p:nvPr/>
        </p:nvSpPr>
        <p:spPr>
          <a:xfrm>
            <a:off x="5796136" y="5085184"/>
            <a:ext cx="2376264" cy="940001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30"/>
              </a:spcBef>
              <a:tabLst>
                <a:tab pos="241300" algn="l"/>
              </a:tabLst>
            </a:pPr>
            <a:r>
              <a:rPr lang="zh-TW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行銷實務</a:t>
            </a:r>
            <a:endParaRPr sz="2000" b="1" dirty="0"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  <a:tabLst>
                <a:tab pos="241300" algn="l"/>
              </a:tabLst>
            </a:pPr>
            <a:r>
              <a:rPr lang="zh-TW" altLang="en-US" sz="2000" b="1" spc="5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金融與證券投資實務</a:t>
            </a:r>
            <a:endParaRPr sz="2000" b="1" dirty="0"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354628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object 115"/>
          <p:cNvSpPr/>
          <p:nvPr/>
        </p:nvSpPr>
        <p:spPr>
          <a:xfrm>
            <a:off x="3903846" y="4655808"/>
            <a:ext cx="1172210" cy="372110"/>
          </a:xfrm>
          <a:custGeom>
            <a:avLst/>
            <a:gdLst/>
            <a:ahLst/>
            <a:cxnLst/>
            <a:rect l="l" t="t" r="r" b="b"/>
            <a:pathLst>
              <a:path w="1172210" h="372110">
                <a:moveTo>
                  <a:pt x="1134745" y="0"/>
                </a:moveTo>
                <a:lnTo>
                  <a:pt x="37211" y="0"/>
                </a:lnTo>
                <a:lnTo>
                  <a:pt x="22717" y="2921"/>
                </a:lnTo>
                <a:lnTo>
                  <a:pt x="10890" y="10890"/>
                </a:lnTo>
                <a:lnTo>
                  <a:pt x="2921" y="22717"/>
                </a:lnTo>
                <a:lnTo>
                  <a:pt x="0" y="37210"/>
                </a:lnTo>
                <a:lnTo>
                  <a:pt x="0" y="334644"/>
                </a:lnTo>
                <a:lnTo>
                  <a:pt x="2921" y="349138"/>
                </a:lnTo>
                <a:lnTo>
                  <a:pt x="10890" y="360965"/>
                </a:lnTo>
                <a:lnTo>
                  <a:pt x="22717" y="368934"/>
                </a:lnTo>
                <a:lnTo>
                  <a:pt x="37211" y="371855"/>
                </a:lnTo>
                <a:lnTo>
                  <a:pt x="1134745" y="371855"/>
                </a:lnTo>
                <a:lnTo>
                  <a:pt x="1149238" y="368934"/>
                </a:lnTo>
                <a:lnTo>
                  <a:pt x="1161065" y="360965"/>
                </a:lnTo>
                <a:lnTo>
                  <a:pt x="1169035" y="349138"/>
                </a:lnTo>
                <a:lnTo>
                  <a:pt x="1171956" y="334644"/>
                </a:lnTo>
                <a:lnTo>
                  <a:pt x="1171956" y="37210"/>
                </a:lnTo>
                <a:lnTo>
                  <a:pt x="1169035" y="22717"/>
                </a:lnTo>
                <a:lnTo>
                  <a:pt x="1161065" y="10890"/>
                </a:lnTo>
                <a:lnTo>
                  <a:pt x="1149238" y="2921"/>
                </a:lnTo>
                <a:lnTo>
                  <a:pt x="1134745" y="0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15"/>
          <p:cNvSpPr/>
          <p:nvPr/>
        </p:nvSpPr>
        <p:spPr>
          <a:xfrm>
            <a:off x="3923928" y="4235830"/>
            <a:ext cx="1172210" cy="372110"/>
          </a:xfrm>
          <a:custGeom>
            <a:avLst/>
            <a:gdLst/>
            <a:ahLst/>
            <a:cxnLst/>
            <a:rect l="l" t="t" r="r" b="b"/>
            <a:pathLst>
              <a:path w="1172210" h="372110">
                <a:moveTo>
                  <a:pt x="1134745" y="0"/>
                </a:moveTo>
                <a:lnTo>
                  <a:pt x="37211" y="0"/>
                </a:lnTo>
                <a:lnTo>
                  <a:pt x="22717" y="2921"/>
                </a:lnTo>
                <a:lnTo>
                  <a:pt x="10890" y="10890"/>
                </a:lnTo>
                <a:lnTo>
                  <a:pt x="2921" y="22717"/>
                </a:lnTo>
                <a:lnTo>
                  <a:pt x="0" y="37210"/>
                </a:lnTo>
                <a:lnTo>
                  <a:pt x="0" y="334644"/>
                </a:lnTo>
                <a:lnTo>
                  <a:pt x="2921" y="349138"/>
                </a:lnTo>
                <a:lnTo>
                  <a:pt x="10890" y="360965"/>
                </a:lnTo>
                <a:lnTo>
                  <a:pt x="22717" y="368934"/>
                </a:lnTo>
                <a:lnTo>
                  <a:pt x="37211" y="371855"/>
                </a:lnTo>
                <a:lnTo>
                  <a:pt x="1134745" y="371855"/>
                </a:lnTo>
                <a:lnTo>
                  <a:pt x="1149238" y="368934"/>
                </a:lnTo>
                <a:lnTo>
                  <a:pt x="1161065" y="360965"/>
                </a:lnTo>
                <a:lnTo>
                  <a:pt x="1169035" y="349138"/>
                </a:lnTo>
                <a:lnTo>
                  <a:pt x="1171956" y="334644"/>
                </a:lnTo>
                <a:lnTo>
                  <a:pt x="1171956" y="37210"/>
                </a:lnTo>
                <a:lnTo>
                  <a:pt x="1169035" y="22717"/>
                </a:lnTo>
                <a:lnTo>
                  <a:pt x="1161065" y="10890"/>
                </a:lnTo>
                <a:lnTo>
                  <a:pt x="1149238" y="2921"/>
                </a:lnTo>
                <a:lnTo>
                  <a:pt x="1134745" y="0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8" descr="C:\Users\Cameron\AppData\Local\Microsoft\Windows\INetCache\IE\006OBT08\orange-background-1377808315yfg[1].jpg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0" y="-27384"/>
            <a:ext cx="91440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Cameron\AppData\Local\Microsoft\Windows\INetCache\IE\006OBT08\orange-background-1377808315yfg[1].jpg"/>
          <p:cNvPicPr>
            <a:picLocks noChangeArrowheads="1"/>
          </p:cNvPicPr>
          <p:nvPr/>
        </p:nvPicPr>
        <p:blipFill>
          <a:blip r:embed="rId4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-27384"/>
            <a:ext cx="85320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899592" y="116632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課程規劃</a:t>
            </a:r>
            <a:endPara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112</a:t>
            </a:r>
            <a:r>
              <a:rPr lang="zh-TW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學年度入學校訂科目</a:t>
            </a:r>
            <a:endParaRPr lang="en-US" altLang="zh-TW" sz="28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object 79"/>
          <p:cNvSpPr/>
          <p:nvPr/>
        </p:nvSpPr>
        <p:spPr>
          <a:xfrm>
            <a:off x="3957240" y="2105465"/>
            <a:ext cx="1187450" cy="347305"/>
          </a:xfrm>
          <a:custGeom>
            <a:avLst/>
            <a:gdLst/>
            <a:ahLst/>
            <a:cxnLst/>
            <a:rect l="l" t="t" r="r" b="b"/>
            <a:pathLst>
              <a:path w="1187450" h="707389">
                <a:moveTo>
                  <a:pt x="1116457" y="0"/>
                </a:moveTo>
                <a:lnTo>
                  <a:pt x="70739" y="0"/>
                </a:lnTo>
                <a:lnTo>
                  <a:pt x="43183" y="5552"/>
                </a:lnTo>
                <a:lnTo>
                  <a:pt x="20700" y="20700"/>
                </a:lnTo>
                <a:lnTo>
                  <a:pt x="5552" y="43183"/>
                </a:lnTo>
                <a:lnTo>
                  <a:pt x="0" y="70738"/>
                </a:lnTo>
                <a:lnTo>
                  <a:pt x="0" y="636396"/>
                </a:lnTo>
                <a:lnTo>
                  <a:pt x="5552" y="663952"/>
                </a:lnTo>
                <a:lnTo>
                  <a:pt x="20701" y="686435"/>
                </a:lnTo>
                <a:lnTo>
                  <a:pt x="43183" y="701583"/>
                </a:lnTo>
                <a:lnTo>
                  <a:pt x="70739" y="707136"/>
                </a:lnTo>
                <a:lnTo>
                  <a:pt x="1116457" y="707136"/>
                </a:lnTo>
                <a:lnTo>
                  <a:pt x="1144012" y="701583"/>
                </a:lnTo>
                <a:lnTo>
                  <a:pt x="1166495" y="686435"/>
                </a:lnTo>
                <a:lnTo>
                  <a:pt x="1181643" y="663952"/>
                </a:lnTo>
                <a:lnTo>
                  <a:pt x="1187196" y="636396"/>
                </a:lnTo>
                <a:lnTo>
                  <a:pt x="1187196" y="70738"/>
                </a:lnTo>
                <a:lnTo>
                  <a:pt x="1181643" y="43183"/>
                </a:lnTo>
                <a:lnTo>
                  <a:pt x="1166495" y="20700"/>
                </a:lnTo>
                <a:lnTo>
                  <a:pt x="1144012" y="5552"/>
                </a:lnTo>
                <a:lnTo>
                  <a:pt x="1116457" y="0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9"/>
          <p:cNvSpPr/>
          <p:nvPr/>
        </p:nvSpPr>
        <p:spPr>
          <a:xfrm>
            <a:off x="3960614" y="3212976"/>
            <a:ext cx="1187450" cy="800089"/>
          </a:xfrm>
          <a:custGeom>
            <a:avLst/>
            <a:gdLst/>
            <a:ahLst/>
            <a:cxnLst/>
            <a:rect l="l" t="t" r="r" b="b"/>
            <a:pathLst>
              <a:path w="1187450" h="707389">
                <a:moveTo>
                  <a:pt x="1116457" y="0"/>
                </a:moveTo>
                <a:lnTo>
                  <a:pt x="70739" y="0"/>
                </a:lnTo>
                <a:lnTo>
                  <a:pt x="43183" y="5552"/>
                </a:lnTo>
                <a:lnTo>
                  <a:pt x="20700" y="20700"/>
                </a:lnTo>
                <a:lnTo>
                  <a:pt x="5552" y="43183"/>
                </a:lnTo>
                <a:lnTo>
                  <a:pt x="0" y="70738"/>
                </a:lnTo>
                <a:lnTo>
                  <a:pt x="0" y="636396"/>
                </a:lnTo>
                <a:lnTo>
                  <a:pt x="5552" y="663952"/>
                </a:lnTo>
                <a:lnTo>
                  <a:pt x="20701" y="686435"/>
                </a:lnTo>
                <a:lnTo>
                  <a:pt x="43183" y="701583"/>
                </a:lnTo>
                <a:lnTo>
                  <a:pt x="70739" y="707136"/>
                </a:lnTo>
                <a:lnTo>
                  <a:pt x="1116457" y="707136"/>
                </a:lnTo>
                <a:lnTo>
                  <a:pt x="1144012" y="701583"/>
                </a:lnTo>
                <a:lnTo>
                  <a:pt x="1166495" y="686435"/>
                </a:lnTo>
                <a:lnTo>
                  <a:pt x="1181643" y="663952"/>
                </a:lnTo>
                <a:lnTo>
                  <a:pt x="1187196" y="636396"/>
                </a:lnTo>
                <a:lnTo>
                  <a:pt x="1187196" y="70738"/>
                </a:lnTo>
                <a:lnTo>
                  <a:pt x="1181643" y="43183"/>
                </a:lnTo>
                <a:lnTo>
                  <a:pt x="1166495" y="20700"/>
                </a:lnTo>
                <a:lnTo>
                  <a:pt x="1144012" y="5552"/>
                </a:lnTo>
                <a:lnTo>
                  <a:pt x="1116457" y="0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"/>
          <p:cNvSpPr/>
          <p:nvPr/>
        </p:nvSpPr>
        <p:spPr>
          <a:xfrm>
            <a:off x="1890695" y="1124744"/>
            <a:ext cx="1996439" cy="393700"/>
          </a:xfrm>
          <a:custGeom>
            <a:avLst/>
            <a:gdLst/>
            <a:ahLst/>
            <a:cxnLst/>
            <a:rect l="l" t="t" r="r" b="b"/>
            <a:pathLst>
              <a:path w="1996439" h="393700">
                <a:moveTo>
                  <a:pt x="1957070" y="0"/>
                </a:moveTo>
                <a:lnTo>
                  <a:pt x="39319" y="0"/>
                </a:lnTo>
                <a:lnTo>
                  <a:pt x="24013" y="3097"/>
                </a:lnTo>
                <a:lnTo>
                  <a:pt x="11515" y="11541"/>
                </a:lnTo>
                <a:lnTo>
                  <a:pt x="3089" y="24056"/>
                </a:lnTo>
                <a:lnTo>
                  <a:pt x="0" y="39370"/>
                </a:lnTo>
                <a:lnTo>
                  <a:pt x="0" y="353822"/>
                </a:lnTo>
                <a:lnTo>
                  <a:pt x="3089" y="369135"/>
                </a:lnTo>
                <a:lnTo>
                  <a:pt x="11515" y="381650"/>
                </a:lnTo>
                <a:lnTo>
                  <a:pt x="24013" y="390094"/>
                </a:lnTo>
                <a:lnTo>
                  <a:pt x="39319" y="393192"/>
                </a:lnTo>
                <a:lnTo>
                  <a:pt x="1957070" y="393192"/>
                </a:lnTo>
                <a:lnTo>
                  <a:pt x="1972383" y="390094"/>
                </a:lnTo>
                <a:lnTo>
                  <a:pt x="1984898" y="381650"/>
                </a:lnTo>
                <a:lnTo>
                  <a:pt x="1993342" y="369135"/>
                </a:lnTo>
                <a:lnTo>
                  <a:pt x="1996439" y="353822"/>
                </a:lnTo>
                <a:lnTo>
                  <a:pt x="1996439" y="39370"/>
                </a:lnTo>
                <a:lnTo>
                  <a:pt x="1993342" y="24056"/>
                </a:lnTo>
                <a:lnTo>
                  <a:pt x="1984898" y="11541"/>
                </a:lnTo>
                <a:lnTo>
                  <a:pt x="1972383" y="3097"/>
                </a:lnTo>
                <a:lnTo>
                  <a:pt x="1957070" y="0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1963847" y="1193325"/>
            <a:ext cx="1873250" cy="257810"/>
          </a:xfrm>
          <a:custGeom>
            <a:avLst/>
            <a:gdLst/>
            <a:ahLst/>
            <a:cxnLst/>
            <a:rect l="l" t="t" r="r" b="b"/>
            <a:pathLst>
              <a:path w="1873250" h="257810">
                <a:moveTo>
                  <a:pt x="0" y="257555"/>
                </a:moveTo>
                <a:lnTo>
                  <a:pt x="1872995" y="257555"/>
                </a:lnTo>
                <a:lnTo>
                  <a:pt x="1872995" y="0"/>
                </a:lnTo>
                <a:lnTo>
                  <a:pt x="0" y="0"/>
                </a:lnTo>
                <a:lnTo>
                  <a:pt x="0" y="257555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5"/>
          <p:cNvSpPr txBox="1"/>
          <p:nvPr/>
        </p:nvSpPr>
        <p:spPr>
          <a:xfrm>
            <a:off x="2482135" y="1169322"/>
            <a:ext cx="8375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選修科目</a:t>
            </a:r>
            <a:endParaRPr sz="1600" dirty="0">
              <a:latin typeface="Microsoft JhengHei"/>
              <a:cs typeface="Microsoft JhengHei"/>
            </a:endParaRPr>
          </a:p>
        </p:txBody>
      </p:sp>
      <p:sp>
        <p:nvSpPr>
          <p:cNvPr id="15" name="object 10"/>
          <p:cNvSpPr/>
          <p:nvPr/>
        </p:nvSpPr>
        <p:spPr>
          <a:xfrm>
            <a:off x="1886124" y="1674653"/>
            <a:ext cx="1996439" cy="358140"/>
          </a:xfrm>
          <a:custGeom>
            <a:avLst/>
            <a:gdLst/>
            <a:ahLst/>
            <a:cxnLst/>
            <a:rect l="l" t="t" r="r" b="b"/>
            <a:pathLst>
              <a:path w="1996439" h="358139">
                <a:moveTo>
                  <a:pt x="1960626" y="0"/>
                </a:moveTo>
                <a:lnTo>
                  <a:pt x="35813" y="0"/>
                </a:lnTo>
                <a:lnTo>
                  <a:pt x="21875" y="2809"/>
                </a:lnTo>
                <a:lnTo>
                  <a:pt x="10491" y="10477"/>
                </a:lnTo>
                <a:lnTo>
                  <a:pt x="2815" y="21859"/>
                </a:lnTo>
                <a:lnTo>
                  <a:pt x="0" y="35813"/>
                </a:lnTo>
                <a:lnTo>
                  <a:pt x="0" y="322325"/>
                </a:lnTo>
                <a:lnTo>
                  <a:pt x="2815" y="336280"/>
                </a:lnTo>
                <a:lnTo>
                  <a:pt x="10491" y="347662"/>
                </a:lnTo>
                <a:lnTo>
                  <a:pt x="21875" y="355330"/>
                </a:lnTo>
                <a:lnTo>
                  <a:pt x="35813" y="358139"/>
                </a:lnTo>
                <a:lnTo>
                  <a:pt x="1960626" y="358139"/>
                </a:lnTo>
                <a:lnTo>
                  <a:pt x="1974580" y="355330"/>
                </a:lnTo>
                <a:lnTo>
                  <a:pt x="1985962" y="347662"/>
                </a:lnTo>
                <a:lnTo>
                  <a:pt x="1993630" y="336280"/>
                </a:lnTo>
                <a:lnTo>
                  <a:pt x="1996439" y="322325"/>
                </a:lnTo>
                <a:lnTo>
                  <a:pt x="1996439" y="35813"/>
                </a:lnTo>
                <a:lnTo>
                  <a:pt x="1993630" y="21859"/>
                </a:lnTo>
                <a:lnTo>
                  <a:pt x="1985962" y="10477"/>
                </a:lnTo>
                <a:lnTo>
                  <a:pt x="1974580" y="2809"/>
                </a:lnTo>
                <a:lnTo>
                  <a:pt x="1960626" y="0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2"/>
          <p:cNvSpPr txBox="1"/>
          <p:nvPr/>
        </p:nvSpPr>
        <p:spPr>
          <a:xfrm>
            <a:off x="1986834" y="1701576"/>
            <a:ext cx="1445793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600" b="1" dirty="0"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</p:txBody>
      </p:sp>
      <p:sp>
        <p:nvSpPr>
          <p:cNvPr id="18" name="object 13"/>
          <p:cNvSpPr/>
          <p:nvPr/>
        </p:nvSpPr>
        <p:spPr>
          <a:xfrm>
            <a:off x="1896791" y="2794644"/>
            <a:ext cx="1996439" cy="358140"/>
          </a:xfrm>
          <a:custGeom>
            <a:avLst/>
            <a:gdLst/>
            <a:ahLst/>
            <a:cxnLst/>
            <a:rect l="l" t="t" r="r" b="b"/>
            <a:pathLst>
              <a:path w="1996439" h="358139">
                <a:moveTo>
                  <a:pt x="1960626" y="0"/>
                </a:moveTo>
                <a:lnTo>
                  <a:pt x="35814" y="0"/>
                </a:lnTo>
                <a:lnTo>
                  <a:pt x="21875" y="2809"/>
                </a:lnTo>
                <a:lnTo>
                  <a:pt x="10491" y="10477"/>
                </a:lnTo>
                <a:lnTo>
                  <a:pt x="2815" y="21859"/>
                </a:lnTo>
                <a:lnTo>
                  <a:pt x="0" y="35814"/>
                </a:lnTo>
                <a:lnTo>
                  <a:pt x="0" y="322326"/>
                </a:lnTo>
                <a:lnTo>
                  <a:pt x="2815" y="336280"/>
                </a:lnTo>
                <a:lnTo>
                  <a:pt x="10491" y="347662"/>
                </a:lnTo>
                <a:lnTo>
                  <a:pt x="21875" y="355330"/>
                </a:lnTo>
                <a:lnTo>
                  <a:pt x="35814" y="358140"/>
                </a:lnTo>
                <a:lnTo>
                  <a:pt x="1960626" y="358140"/>
                </a:lnTo>
                <a:lnTo>
                  <a:pt x="1974580" y="355330"/>
                </a:lnTo>
                <a:lnTo>
                  <a:pt x="1985962" y="347662"/>
                </a:lnTo>
                <a:lnTo>
                  <a:pt x="1993630" y="336280"/>
                </a:lnTo>
                <a:lnTo>
                  <a:pt x="1996440" y="322326"/>
                </a:lnTo>
                <a:lnTo>
                  <a:pt x="1996440" y="35814"/>
                </a:lnTo>
                <a:lnTo>
                  <a:pt x="1993630" y="21859"/>
                </a:lnTo>
                <a:lnTo>
                  <a:pt x="1985962" y="10477"/>
                </a:lnTo>
                <a:lnTo>
                  <a:pt x="1974580" y="2809"/>
                </a:lnTo>
                <a:lnTo>
                  <a:pt x="1960626" y="0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4"/>
          <p:cNvSpPr/>
          <p:nvPr/>
        </p:nvSpPr>
        <p:spPr>
          <a:xfrm>
            <a:off x="1969944" y="2855604"/>
            <a:ext cx="1873250" cy="234950"/>
          </a:xfrm>
          <a:custGeom>
            <a:avLst/>
            <a:gdLst/>
            <a:ahLst/>
            <a:cxnLst/>
            <a:rect l="l" t="t" r="r" b="b"/>
            <a:pathLst>
              <a:path w="1873250" h="234950">
                <a:moveTo>
                  <a:pt x="0" y="234696"/>
                </a:moveTo>
                <a:lnTo>
                  <a:pt x="1872996" y="234696"/>
                </a:lnTo>
                <a:lnTo>
                  <a:pt x="1872996" y="0"/>
                </a:lnTo>
                <a:lnTo>
                  <a:pt x="0" y="0"/>
                </a:lnTo>
                <a:lnTo>
                  <a:pt x="0" y="234696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5"/>
          <p:cNvSpPr txBox="1"/>
          <p:nvPr/>
        </p:nvSpPr>
        <p:spPr>
          <a:xfrm>
            <a:off x="1997503" y="2821314"/>
            <a:ext cx="836294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會計實務</a:t>
            </a:r>
            <a:endParaRPr sz="1600" dirty="0"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</p:txBody>
      </p:sp>
      <p:sp>
        <p:nvSpPr>
          <p:cNvPr id="21" name="object 22"/>
          <p:cNvSpPr/>
          <p:nvPr/>
        </p:nvSpPr>
        <p:spPr>
          <a:xfrm>
            <a:off x="3964860" y="1136937"/>
            <a:ext cx="1172210" cy="393700"/>
          </a:xfrm>
          <a:custGeom>
            <a:avLst/>
            <a:gdLst/>
            <a:ahLst/>
            <a:cxnLst/>
            <a:rect l="l" t="t" r="r" b="b"/>
            <a:pathLst>
              <a:path w="1172210" h="393700">
                <a:moveTo>
                  <a:pt x="1132585" y="0"/>
                </a:moveTo>
                <a:lnTo>
                  <a:pt x="39369" y="0"/>
                </a:lnTo>
                <a:lnTo>
                  <a:pt x="24056" y="3097"/>
                </a:lnTo>
                <a:lnTo>
                  <a:pt x="11541" y="11541"/>
                </a:lnTo>
                <a:lnTo>
                  <a:pt x="3097" y="24056"/>
                </a:lnTo>
                <a:lnTo>
                  <a:pt x="0" y="39369"/>
                </a:lnTo>
                <a:lnTo>
                  <a:pt x="0" y="353821"/>
                </a:lnTo>
                <a:lnTo>
                  <a:pt x="3097" y="369135"/>
                </a:lnTo>
                <a:lnTo>
                  <a:pt x="11541" y="381650"/>
                </a:lnTo>
                <a:lnTo>
                  <a:pt x="24056" y="390094"/>
                </a:lnTo>
                <a:lnTo>
                  <a:pt x="39369" y="393191"/>
                </a:lnTo>
                <a:lnTo>
                  <a:pt x="1132585" y="393191"/>
                </a:lnTo>
                <a:lnTo>
                  <a:pt x="1147899" y="390094"/>
                </a:lnTo>
                <a:lnTo>
                  <a:pt x="1160414" y="381650"/>
                </a:lnTo>
                <a:lnTo>
                  <a:pt x="1168858" y="369135"/>
                </a:lnTo>
                <a:lnTo>
                  <a:pt x="1171955" y="353821"/>
                </a:lnTo>
                <a:lnTo>
                  <a:pt x="1171955" y="39369"/>
                </a:lnTo>
                <a:lnTo>
                  <a:pt x="1168858" y="24056"/>
                </a:lnTo>
                <a:lnTo>
                  <a:pt x="1160414" y="11541"/>
                </a:lnTo>
                <a:lnTo>
                  <a:pt x="1147899" y="3097"/>
                </a:lnTo>
                <a:lnTo>
                  <a:pt x="1132585" y="0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3"/>
          <p:cNvSpPr/>
          <p:nvPr/>
        </p:nvSpPr>
        <p:spPr>
          <a:xfrm>
            <a:off x="4015151" y="1205516"/>
            <a:ext cx="1099185" cy="257810"/>
          </a:xfrm>
          <a:custGeom>
            <a:avLst/>
            <a:gdLst/>
            <a:ahLst/>
            <a:cxnLst/>
            <a:rect l="l" t="t" r="r" b="b"/>
            <a:pathLst>
              <a:path w="1099185" h="257810">
                <a:moveTo>
                  <a:pt x="0" y="257556"/>
                </a:moveTo>
                <a:lnTo>
                  <a:pt x="1098803" y="257556"/>
                </a:lnTo>
                <a:lnTo>
                  <a:pt x="1098803" y="0"/>
                </a:lnTo>
                <a:lnTo>
                  <a:pt x="0" y="0"/>
                </a:lnTo>
                <a:lnTo>
                  <a:pt x="0" y="257556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4"/>
          <p:cNvSpPr txBox="1"/>
          <p:nvPr/>
        </p:nvSpPr>
        <p:spPr>
          <a:xfrm>
            <a:off x="4146597" y="1181259"/>
            <a:ext cx="8362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辦理方式</a:t>
            </a:r>
            <a:endParaRPr sz="1600">
              <a:latin typeface="Microsoft JhengHei"/>
              <a:cs typeface="Microsoft JhengHei"/>
            </a:endParaRPr>
          </a:p>
        </p:txBody>
      </p:sp>
      <p:sp>
        <p:nvSpPr>
          <p:cNvPr id="24" name="object 25"/>
          <p:cNvSpPr/>
          <p:nvPr/>
        </p:nvSpPr>
        <p:spPr>
          <a:xfrm>
            <a:off x="3969431" y="1674653"/>
            <a:ext cx="1172210" cy="372110"/>
          </a:xfrm>
          <a:custGeom>
            <a:avLst/>
            <a:gdLst/>
            <a:ahLst/>
            <a:cxnLst/>
            <a:rect l="l" t="t" r="r" b="b"/>
            <a:pathLst>
              <a:path w="1172210" h="372110">
                <a:moveTo>
                  <a:pt x="1134745" y="0"/>
                </a:moveTo>
                <a:lnTo>
                  <a:pt x="37211" y="0"/>
                </a:lnTo>
                <a:lnTo>
                  <a:pt x="22717" y="2921"/>
                </a:lnTo>
                <a:lnTo>
                  <a:pt x="10890" y="10890"/>
                </a:lnTo>
                <a:lnTo>
                  <a:pt x="2921" y="22717"/>
                </a:lnTo>
                <a:lnTo>
                  <a:pt x="0" y="37210"/>
                </a:lnTo>
                <a:lnTo>
                  <a:pt x="0" y="334644"/>
                </a:lnTo>
                <a:lnTo>
                  <a:pt x="2921" y="349138"/>
                </a:lnTo>
                <a:lnTo>
                  <a:pt x="10890" y="360965"/>
                </a:lnTo>
                <a:lnTo>
                  <a:pt x="22717" y="368934"/>
                </a:lnTo>
                <a:lnTo>
                  <a:pt x="37211" y="371855"/>
                </a:lnTo>
                <a:lnTo>
                  <a:pt x="1134745" y="371855"/>
                </a:lnTo>
                <a:lnTo>
                  <a:pt x="1149238" y="368934"/>
                </a:lnTo>
                <a:lnTo>
                  <a:pt x="1161065" y="360965"/>
                </a:lnTo>
                <a:lnTo>
                  <a:pt x="1169035" y="349138"/>
                </a:lnTo>
                <a:lnTo>
                  <a:pt x="1171956" y="334644"/>
                </a:lnTo>
                <a:lnTo>
                  <a:pt x="1171956" y="37210"/>
                </a:lnTo>
                <a:lnTo>
                  <a:pt x="1169035" y="22717"/>
                </a:lnTo>
                <a:lnTo>
                  <a:pt x="1161065" y="10890"/>
                </a:lnTo>
                <a:lnTo>
                  <a:pt x="1149238" y="2921"/>
                </a:lnTo>
                <a:lnTo>
                  <a:pt x="1134745" y="0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endParaRPr sz="160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" name="object 26"/>
          <p:cNvSpPr/>
          <p:nvPr/>
        </p:nvSpPr>
        <p:spPr>
          <a:xfrm>
            <a:off x="4012104" y="1738660"/>
            <a:ext cx="1099185" cy="243840"/>
          </a:xfrm>
          <a:custGeom>
            <a:avLst/>
            <a:gdLst/>
            <a:ahLst/>
            <a:cxnLst/>
            <a:rect l="l" t="t" r="r" b="b"/>
            <a:pathLst>
              <a:path w="1099185" h="243839">
                <a:moveTo>
                  <a:pt x="0" y="243839"/>
                </a:moveTo>
                <a:lnTo>
                  <a:pt x="1098803" y="243839"/>
                </a:lnTo>
                <a:lnTo>
                  <a:pt x="1098803" y="0"/>
                </a:lnTo>
                <a:lnTo>
                  <a:pt x="0" y="0"/>
                </a:lnTo>
                <a:lnTo>
                  <a:pt x="0" y="243839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endParaRPr sz="160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object 27"/>
          <p:cNvSpPr txBox="1"/>
          <p:nvPr/>
        </p:nvSpPr>
        <p:spPr>
          <a:xfrm>
            <a:off x="4144183" y="1708307"/>
            <a:ext cx="836294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同科單班</a:t>
            </a:r>
            <a:endParaRPr sz="1600" dirty="0"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</p:txBody>
      </p:sp>
      <p:sp>
        <p:nvSpPr>
          <p:cNvPr id="27" name="object 30"/>
          <p:cNvSpPr/>
          <p:nvPr/>
        </p:nvSpPr>
        <p:spPr>
          <a:xfrm>
            <a:off x="5196251" y="1136937"/>
            <a:ext cx="1172210" cy="393700"/>
          </a:xfrm>
          <a:custGeom>
            <a:avLst/>
            <a:gdLst/>
            <a:ahLst/>
            <a:cxnLst/>
            <a:rect l="l" t="t" r="r" b="b"/>
            <a:pathLst>
              <a:path w="1172210" h="393700">
                <a:moveTo>
                  <a:pt x="1132586" y="0"/>
                </a:moveTo>
                <a:lnTo>
                  <a:pt x="39370" y="0"/>
                </a:lnTo>
                <a:lnTo>
                  <a:pt x="24056" y="3097"/>
                </a:lnTo>
                <a:lnTo>
                  <a:pt x="11541" y="11541"/>
                </a:lnTo>
                <a:lnTo>
                  <a:pt x="3097" y="24056"/>
                </a:lnTo>
                <a:lnTo>
                  <a:pt x="0" y="39369"/>
                </a:lnTo>
                <a:lnTo>
                  <a:pt x="0" y="353821"/>
                </a:lnTo>
                <a:lnTo>
                  <a:pt x="3097" y="369135"/>
                </a:lnTo>
                <a:lnTo>
                  <a:pt x="11541" y="381650"/>
                </a:lnTo>
                <a:lnTo>
                  <a:pt x="24056" y="390094"/>
                </a:lnTo>
                <a:lnTo>
                  <a:pt x="39370" y="393191"/>
                </a:lnTo>
                <a:lnTo>
                  <a:pt x="1132586" y="393191"/>
                </a:lnTo>
                <a:lnTo>
                  <a:pt x="1147899" y="390094"/>
                </a:lnTo>
                <a:lnTo>
                  <a:pt x="1160414" y="381650"/>
                </a:lnTo>
                <a:lnTo>
                  <a:pt x="1168858" y="369135"/>
                </a:lnTo>
                <a:lnTo>
                  <a:pt x="1171955" y="353821"/>
                </a:lnTo>
                <a:lnTo>
                  <a:pt x="1171955" y="39369"/>
                </a:lnTo>
                <a:lnTo>
                  <a:pt x="1168858" y="24056"/>
                </a:lnTo>
                <a:lnTo>
                  <a:pt x="1160414" y="11541"/>
                </a:lnTo>
                <a:lnTo>
                  <a:pt x="1147899" y="3097"/>
                </a:lnTo>
                <a:lnTo>
                  <a:pt x="1132586" y="0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31"/>
          <p:cNvSpPr/>
          <p:nvPr/>
        </p:nvSpPr>
        <p:spPr>
          <a:xfrm>
            <a:off x="5246543" y="1205516"/>
            <a:ext cx="1099185" cy="257810"/>
          </a:xfrm>
          <a:custGeom>
            <a:avLst/>
            <a:gdLst/>
            <a:ahLst/>
            <a:cxnLst/>
            <a:rect l="l" t="t" r="r" b="b"/>
            <a:pathLst>
              <a:path w="1099185" h="257810">
                <a:moveTo>
                  <a:pt x="0" y="257556"/>
                </a:moveTo>
                <a:lnTo>
                  <a:pt x="1098803" y="257556"/>
                </a:lnTo>
                <a:lnTo>
                  <a:pt x="1098803" y="0"/>
                </a:lnTo>
                <a:lnTo>
                  <a:pt x="0" y="0"/>
                </a:lnTo>
                <a:lnTo>
                  <a:pt x="0" y="257556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32"/>
          <p:cNvSpPr txBox="1"/>
          <p:nvPr/>
        </p:nvSpPr>
        <p:spPr>
          <a:xfrm>
            <a:off x="5378624" y="1181259"/>
            <a:ext cx="8369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開設學期</a:t>
            </a:r>
            <a:endParaRPr sz="1600" dirty="0">
              <a:latin typeface="Microsoft JhengHei"/>
              <a:cs typeface="Microsoft JhengHei"/>
            </a:endParaRPr>
          </a:p>
        </p:txBody>
      </p:sp>
      <p:sp>
        <p:nvSpPr>
          <p:cNvPr id="30" name="object 33"/>
          <p:cNvSpPr/>
          <p:nvPr/>
        </p:nvSpPr>
        <p:spPr>
          <a:xfrm>
            <a:off x="5200824" y="1674653"/>
            <a:ext cx="1172210" cy="372110"/>
          </a:xfrm>
          <a:custGeom>
            <a:avLst/>
            <a:gdLst/>
            <a:ahLst/>
            <a:cxnLst/>
            <a:rect l="l" t="t" r="r" b="b"/>
            <a:pathLst>
              <a:path w="1172210" h="372110">
                <a:moveTo>
                  <a:pt x="1134744" y="0"/>
                </a:moveTo>
                <a:lnTo>
                  <a:pt x="37211" y="0"/>
                </a:lnTo>
                <a:lnTo>
                  <a:pt x="22717" y="2921"/>
                </a:lnTo>
                <a:lnTo>
                  <a:pt x="10890" y="10890"/>
                </a:lnTo>
                <a:lnTo>
                  <a:pt x="2921" y="22717"/>
                </a:lnTo>
                <a:lnTo>
                  <a:pt x="0" y="37210"/>
                </a:lnTo>
                <a:lnTo>
                  <a:pt x="0" y="334644"/>
                </a:lnTo>
                <a:lnTo>
                  <a:pt x="2921" y="349138"/>
                </a:lnTo>
                <a:lnTo>
                  <a:pt x="10890" y="360965"/>
                </a:lnTo>
                <a:lnTo>
                  <a:pt x="22717" y="368934"/>
                </a:lnTo>
                <a:lnTo>
                  <a:pt x="37211" y="371855"/>
                </a:lnTo>
                <a:lnTo>
                  <a:pt x="1134744" y="371855"/>
                </a:lnTo>
                <a:lnTo>
                  <a:pt x="1149238" y="368934"/>
                </a:lnTo>
                <a:lnTo>
                  <a:pt x="1161065" y="360965"/>
                </a:lnTo>
                <a:lnTo>
                  <a:pt x="1169034" y="349138"/>
                </a:lnTo>
                <a:lnTo>
                  <a:pt x="1171955" y="334644"/>
                </a:lnTo>
                <a:lnTo>
                  <a:pt x="1171955" y="37210"/>
                </a:lnTo>
                <a:lnTo>
                  <a:pt x="1169034" y="22717"/>
                </a:lnTo>
                <a:lnTo>
                  <a:pt x="1161065" y="10890"/>
                </a:lnTo>
                <a:lnTo>
                  <a:pt x="1149238" y="2921"/>
                </a:lnTo>
                <a:lnTo>
                  <a:pt x="1134744" y="0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endParaRPr sz="160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1" name="object 34"/>
          <p:cNvSpPr/>
          <p:nvPr/>
        </p:nvSpPr>
        <p:spPr>
          <a:xfrm>
            <a:off x="5243495" y="1738660"/>
            <a:ext cx="1099185" cy="243840"/>
          </a:xfrm>
          <a:custGeom>
            <a:avLst/>
            <a:gdLst/>
            <a:ahLst/>
            <a:cxnLst/>
            <a:rect l="l" t="t" r="r" b="b"/>
            <a:pathLst>
              <a:path w="1099185" h="243839">
                <a:moveTo>
                  <a:pt x="0" y="243839"/>
                </a:moveTo>
                <a:lnTo>
                  <a:pt x="1098803" y="243839"/>
                </a:lnTo>
                <a:lnTo>
                  <a:pt x="1098803" y="0"/>
                </a:lnTo>
                <a:lnTo>
                  <a:pt x="0" y="0"/>
                </a:lnTo>
                <a:lnTo>
                  <a:pt x="0" y="243839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endParaRPr sz="160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2" name="object 35"/>
          <p:cNvSpPr txBox="1"/>
          <p:nvPr/>
        </p:nvSpPr>
        <p:spPr>
          <a:xfrm>
            <a:off x="5476794" y="1708307"/>
            <a:ext cx="63373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一年級</a:t>
            </a:r>
            <a:endParaRPr sz="1600" dirty="0"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</p:txBody>
      </p:sp>
      <p:sp>
        <p:nvSpPr>
          <p:cNvPr id="33" name="object 36"/>
          <p:cNvSpPr/>
          <p:nvPr/>
        </p:nvSpPr>
        <p:spPr>
          <a:xfrm>
            <a:off x="5200824" y="2780928"/>
            <a:ext cx="1172210" cy="372110"/>
          </a:xfrm>
          <a:custGeom>
            <a:avLst/>
            <a:gdLst/>
            <a:ahLst/>
            <a:cxnLst/>
            <a:rect l="l" t="t" r="r" b="b"/>
            <a:pathLst>
              <a:path w="1172210" h="372110">
                <a:moveTo>
                  <a:pt x="1134744" y="0"/>
                </a:moveTo>
                <a:lnTo>
                  <a:pt x="37211" y="0"/>
                </a:lnTo>
                <a:lnTo>
                  <a:pt x="22717" y="2921"/>
                </a:lnTo>
                <a:lnTo>
                  <a:pt x="10890" y="10890"/>
                </a:lnTo>
                <a:lnTo>
                  <a:pt x="2921" y="22717"/>
                </a:lnTo>
                <a:lnTo>
                  <a:pt x="0" y="37211"/>
                </a:lnTo>
                <a:lnTo>
                  <a:pt x="0" y="334645"/>
                </a:lnTo>
                <a:lnTo>
                  <a:pt x="2921" y="349138"/>
                </a:lnTo>
                <a:lnTo>
                  <a:pt x="10890" y="360965"/>
                </a:lnTo>
                <a:lnTo>
                  <a:pt x="22717" y="368935"/>
                </a:lnTo>
                <a:lnTo>
                  <a:pt x="37211" y="371856"/>
                </a:lnTo>
                <a:lnTo>
                  <a:pt x="1134744" y="371856"/>
                </a:lnTo>
                <a:lnTo>
                  <a:pt x="1149238" y="368935"/>
                </a:lnTo>
                <a:lnTo>
                  <a:pt x="1161065" y="360965"/>
                </a:lnTo>
                <a:lnTo>
                  <a:pt x="1169034" y="349138"/>
                </a:lnTo>
                <a:lnTo>
                  <a:pt x="1171955" y="334645"/>
                </a:lnTo>
                <a:lnTo>
                  <a:pt x="1171955" y="37211"/>
                </a:lnTo>
                <a:lnTo>
                  <a:pt x="1169034" y="22717"/>
                </a:lnTo>
                <a:lnTo>
                  <a:pt x="1161065" y="10890"/>
                </a:lnTo>
                <a:lnTo>
                  <a:pt x="1149238" y="2921"/>
                </a:lnTo>
                <a:lnTo>
                  <a:pt x="1134744" y="0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7"/>
          <p:cNvSpPr/>
          <p:nvPr/>
        </p:nvSpPr>
        <p:spPr>
          <a:xfrm>
            <a:off x="5243495" y="2844937"/>
            <a:ext cx="1099185" cy="243840"/>
          </a:xfrm>
          <a:custGeom>
            <a:avLst/>
            <a:gdLst/>
            <a:ahLst/>
            <a:cxnLst/>
            <a:rect l="l" t="t" r="r" b="b"/>
            <a:pathLst>
              <a:path w="1099185" h="243839">
                <a:moveTo>
                  <a:pt x="0" y="243839"/>
                </a:moveTo>
                <a:lnTo>
                  <a:pt x="1098803" y="243839"/>
                </a:lnTo>
                <a:lnTo>
                  <a:pt x="1098803" y="0"/>
                </a:lnTo>
                <a:lnTo>
                  <a:pt x="0" y="0"/>
                </a:lnTo>
                <a:lnTo>
                  <a:pt x="0" y="243839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8"/>
          <p:cNvSpPr txBox="1"/>
          <p:nvPr/>
        </p:nvSpPr>
        <p:spPr>
          <a:xfrm>
            <a:off x="5476413" y="2814583"/>
            <a:ext cx="63373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二年級</a:t>
            </a:r>
            <a:endParaRPr sz="1600" dirty="0"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</p:txBody>
      </p:sp>
      <p:sp>
        <p:nvSpPr>
          <p:cNvPr id="36" name="object 65"/>
          <p:cNvSpPr/>
          <p:nvPr/>
        </p:nvSpPr>
        <p:spPr>
          <a:xfrm>
            <a:off x="6416975" y="1132365"/>
            <a:ext cx="579120" cy="393700"/>
          </a:xfrm>
          <a:custGeom>
            <a:avLst/>
            <a:gdLst/>
            <a:ahLst/>
            <a:cxnLst/>
            <a:rect l="l" t="t" r="r" b="b"/>
            <a:pathLst>
              <a:path w="579120" h="393700">
                <a:moveTo>
                  <a:pt x="539750" y="0"/>
                </a:moveTo>
                <a:lnTo>
                  <a:pt x="39369" y="0"/>
                </a:lnTo>
                <a:lnTo>
                  <a:pt x="24056" y="3097"/>
                </a:lnTo>
                <a:lnTo>
                  <a:pt x="11541" y="11541"/>
                </a:lnTo>
                <a:lnTo>
                  <a:pt x="3097" y="24056"/>
                </a:lnTo>
                <a:lnTo>
                  <a:pt x="0" y="39369"/>
                </a:lnTo>
                <a:lnTo>
                  <a:pt x="0" y="353822"/>
                </a:lnTo>
                <a:lnTo>
                  <a:pt x="3097" y="369135"/>
                </a:lnTo>
                <a:lnTo>
                  <a:pt x="11541" y="381650"/>
                </a:lnTo>
                <a:lnTo>
                  <a:pt x="24056" y="390094"/>
                </a:lnTo>
                <a:lnTo>
                  <a:pt x="39369" y="393191"/>
                </a:lnTo>
                <a:lnTo>
                  <a:pt x="539750" y="393191"/>
                </a:lnTo>
                <a:lnTo>
                  <a:pt x="555063" y="390094"/>
                </a:lnTo>
                <a:lnTo>
                  <a:pt x="567578" y="381650"/>
                </a:lnTo>
                <a:lnTo>
                  <a:pt x="576022" y="369135"/>
                </a:lnTo>
                <a:lnTo>
                  <a:pt x="579119" y="353822"/>
                </a:lnTo>
                <a:lnTo>
                  <a:pt x="579119" y="39369"/>
                </a:lnTo>
                <a:lnTo>
                  <a:pt x="576022" y="24056"/>
                </a:lnTo>
                <a:lnTo>
                  <a:pt x="567578" y="11541"/>
                </a:lnTo>
                <a:lnTo>
                  <a:pt x="555063" y="3097"/>
                </a:lnTo>
                <a:lnTo>
                  <a:pt x="539750" y="0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66"/>
          <p:cNvSpPr/>
          <p:nvPr/>
        </p:nvSpPr>
        <p:spPr>
          <a:xfrm>
            <a:off x="6441360" y="1200944"/>
            <a:ext cx="544195" cy="257810"/>
          </a:xfrm>
          <a:custGeom>
            <a:avLst/>
            <a:gdLst/>
            <a:ahLst/>
            <a:cxnLst/>
            <a:rect l="l" t="t" r="r" b="b"/>
            <a:pathLst>
              <a:path w="544195" h="257810">
                <a:moveTo>
                  <a:pt x="0" y="257555"/>
                </a:moveTo>
                <a:lnTo>
                  <a:pt x="544067" y="257555"/>
                </a:lnTo>
                <a:lnTo>
                  <a:pt x="544067" y="0"/>
                </a:lnTo>
                <a:lnTo>
                  <a:pt x="0" y="0"/>
                </a:lnTo>
                <a:lnTo>
                  <a:pt x="0" y="257555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67"/>
          <p:cNvSpPr txBox="1"/>
          <p:nvPr/>
        </p:nvSpPr>
        <p:spPr>
          <a:xfrm>
            <a:off x="6472856" y="1211739"/>
            <a:ext cx="482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學分數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39" name="object 68"/>
          <p:cNvSpPr/>
          <p:nvPr/>
        </p:nvSpPr>
        <p:spPr>
          <a:xfrm>
            <a:off x="6415451" y="1674653"/>
            <a:ext cx="570230" cy="372110"/>
          </a:xfrm>
          <a:custGeom>
            <a:avLst/>
            <a:gdLst/>
            <a:ahLst/>
            <a:cxnLst/>
            <a:rect l="l" t="t" r="r" b="b"/>
            <a:pathLst>
              <a:path w="570229" h="372110">
                <a:moveTo>
                  <a:pt x="532764" y="0"/>
                </a:moveTo>
                <a:lnTo>
                  <a:pt x="37211" y="0"/>
                </a:lnTo>
                <a:lnTo>
                  <a:pt x="22717" y="2921"/>
                </a:lnTo>
                <a:lnTo>
                  <a:pt x="10890" y="10890"/>
                </a:lnTo>
                <a:lnTo>
                  <a:pt x="2921" y="22717"/>
                </a:lnTo>
                <a:lnTo>
                  <a:pt x="0" y="37210"/>
                </a:lnTo>
                <a:lnTo>
                  <a:pt x="0" y="334644"/>
                </a:lnTo>
                <a:lnTo>
                  <a:pt x="2921" y="349138"/>
                </a:lnTo>
                <a:lnTo>
                  <a:pt x="10890" y="360965"/>
                </a:lnTo>
                <a:lnTo>
                  <a:pt x="22717" y="368934"/>
                </a:lnTo>
                <a:lnTo>
                  <a:pt x="37211" y="371855"/>
                </a:lnTo>
                <a:lnTo>
                  <a:pt x="532764" y="371855"/>
                </a:lnTo>
                <a:lnTo>
                  <a:pt x="547258" y="368934"/>
                </a:lnTo>
                <a:lnTo>
                  <a:pt x="559085" y="360965"/>
                </a:lnTo>
                <a:lnTo>
                  <a:pt x="567054" y="349138"/>
                </a:lnTo>
                <a:lnTo>
                  <a:pt x="569976" y="334644"/>
                </a:lnTo>
                <a:lnTo>
                  <a:pt x="569976" y="37210"/>
                </a:lnTo>
                <a:lnTo>
                  <a:pt x="567054" y="22717"/>
                </a:lnTo>
                <a:lnTo>
                  <a:pt x="559085" y="10890"/>
                </a:lnTo>
                <a:lnTo>
                  <a:pt x="547258" y="2921"/>
                </a:lnTo>
                <a:lnTo>
                  <a:pt x="532764" y="0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endParaRPr sz="160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0" name="object 69"/>
          <p:cNvSpPr/>
          <p:nvPr/>
        </p:nvSpPr>
        <p:spPr>
          <a:xfrm>
            <a:off x="6436787" y="1738660"/>
            <a:ext cx="533400" cy="243840"/>
          </a:xfrm>
          <a:custGeom>
            <a:avLst/>
            <a:gdLst/>
            <a:ahLst/>
            <a:cxnLst/>
            <a:rect l="l" t="t" r="r" b="b"/>
            <a:pathLst>
              <a:path w="533400" h="243839">
                <a:moveTo>
                  <a:pt x="0" y="243839"/>
                </a:moveTo>
                <a:lnTo>
                  <a:pt x="533400" y="243839"/>
                </a:lnTo>
                <a:lnTo>
                  <a:pt x="533400" y="0"/>
                </a:lnTo>
                <a:lnTo>
                  <a:pt x="0" y="0"/>
                </a:lnTo>
                <a:lnTo>
                  <a:pt x="0" y="243839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pPr algn="ctr"/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endParaRPr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1" name="object 70"/>
          <p:cNvSpPr/>
          <p:nvPr/>
        </p:nvSpPr>
        <p:spPr>
          <a:xfrm>
            <a:off x="6427643" y="2787025"/>
            <a:ext cx="568960" cy="365760"/>
          </a:xfrm>
          <a:custGeom>
            <a:avLst/>
            <a:gdLst/>
            <a:ahLst/>
            <a:cxnLst/>
            <a:rect l="l" t="t" r="r" b="b"/>
            <a:pathLst>
              <a:path w="568960" h="365760">
                <a:moveTo>
                  <a:pt x="531876" y="0"/>
                </a:moveTo>
                <a:lnTo>
                  <a:pt x="36575" y="0"/>
                </a:lnTo>
                <a:lnTo>
                  <a:pt x="22342" y="2875"/>
                </a:lnTo>
                <a:lnTo>
                  <a:pt x="10715" y="10715"/>
                </a:lnTo>
                <a:lnTo>
                  <a:pt x="2875" y="22342"/>
                </a:lnTo>
                <a:lnTo>
                  <a:pt x="0" y="36575"/>
                </a:lnTo>
                <a:lnTo>
                  <a:pt x="0" y="329184"/>
                </a:lnTo>
                <a:lnTo>
                  <a:pt x="2875" y="343417"/>
                </a:lnTo>
                <a:lnTo>
                  <a:pt x="10715" y="355044"/>
                </a:lnTo>
                <a:lnTo>
                  <a:pt x="22342" y="362884"/>
                </a:lnTo>
                <a:lnTo>
                  <a:pt x="36575" y="365760"/>
                </a:lnTo>
                <a:lnTo>
                  <a:pt x="531876" y="365760"/>
                </a:lnTo>
                <a:lnTo>
                  <a:pt x="546109" y="362884"/>
                </a:lnTo>
                <a:lnTo>
                  <a:pt x="557736" y="355044"/>
                </a:lnTo>
                <a:lnTo>
                  <a:pt x="565576" y="343417"/>
                </a:lnTo>
                <a:lnTo>
                  <a:pt x="568451" y="329184"/>
                </a:lnTo>
                <a:lnTo>
                  <a:pt x="568451" y="36575"/>
                </a:lnTo>
                <a:lnTo>
                  <a:pt x="565576" y="22342"/>
                </a:lnTo>
                <a:lnTo>
                  <a:pt x="557736" y="10715"/>
                </a:lnTo>
                <a:lnTo>
                  <a:pt x="546109" y="2875"/>
                </a:lnTo>
                <a:lnTo>
                  <a:pt x="531876" y="0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71"/>
          <p:cNvSpPr/>
          <p:nvPr/>
        </p:nvSpPr>
        <p:spPr>
          <a:xfrm>
            <a:off x="6447456" y="2851032"/>
            <a:ext cx="535305" cy="239395"/>
          </a:xfrm>
          <a:custGeom>
            <a:avLst/>
            <a:gdLst/>
            <a:ahLst/>
            <a:cxnLst/>
            <a:rect l="l" t="t" r="r" b="b"/>
            <a:pathLst>
              <a:path w="535304" h="239394">
                <a:moveTo>
                  <a:pt x="0" y="239267"/>
                </a:moveTo>
                <a:lnTo>
                  <a:pt x="534924" y="239267"/>
                </a:lnTo>
                <a:lnTo>
                  <a:pt x="534924" y="0"/>
                </a:lnTo>
                <a:lnTo>
                  <a:pt x="0" y="0"/>
                </a:lnTo>
                <a:lnTo>
                  <a:pt x="0" y="239267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pPr algn="ctr"/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</a:t>
            </a:r>
          </a:p>
          <a:p>
            <a:pPr algn="ctr"/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3" name="object 115"/>
          <p:cNvSpPr/>
          <p:nvPr/>
        </p:nvSpPr>
        <p:spPr>
          <a:xfrm>
            <a:off x="3966383" y="2791597"/>
            <a:ext cx="1172210" cy="372110"/>
          </a:xfrm>
          <a:custGeom>
            <a:avLst/>
            <a:gdLst/>
            <a:ahLst/>
            <a:cxnLst/>
            <a:rect l="l" t="t" r="r" b="b"/>
            <a:pathLst>
              <a:path w="1172210" h="372110">
                <a:moveTo>
                  <a:pt x="1134745" y="0"/>
                </a:moveTo>
                <a:lnTo>
                  <a:pt x="37211" y="0"/>
                </a:lnTo>
                <a:lnTo>
                  <a:pt x="22717" y="2921"/>
                </a:lnTo>
                <a:lnTo>
                  <a:pt x="10890" y="10890"/>
                </a:lnTo>
                <a:lnTo>
                  <a:pt x="2921" y="22717"/>
                </a:lnTo>
                <a:lnTo>
                  <a:pt x="0" y="37210"/>
                </a:lnTo>
                <a:lnTo>
                  <a:pt x="0" y="334644"/>
                </a:lnTo>
                <a:lnTo>
                  <a:pt x="2921" y="349138"/>
                </a:lnTo>
                <a:lnTo>
                  <a:pt x="10890" y="360965"/>
                </a:lnTo>
                <a:lnTo>
                  <a:pt x="22717" y="368934"/>
                </a:lnTo>
                <a:lnTo>
                  <a:pt x="37211" y="371855"/>
                </a:lnTo>
                <a:lnTo>
                  <a:pt x="1134745" y="371855"/>
                </a:lnTo>
                <a:lnTo>
                  <a:pt x="1149238" y="368934"/>
                </a:lnTo>
                <a:lnTo>
                  <a:pt x="1161065" y="360965"/>
                </a:lnTo>
                <a:lnTo>
                  <a:pt x="1169035" y="349138"/>
                </a:lnTo>
                <a:lnTo>
                  <a:pt x="1171956" y="334644"/>
                </a:lnTo>
                <a:lnTo>
                  <a:pt x="1171956" y="37210"/>
                </a:lnTo>
                <a:lnTo>
                  <a:pt x="1169035" y="22717"/>
                </a:lnTo>
                <a:lnTo>
                  <a:pt x="1161065" y="10890"/>
                </a:lnTo>
                <a:lnTo>
                  <a:pt x="1149238" y="2921"/>
                </a:lnTo>
                <a:lnTo>
                  <a:pt x="1134745" y="0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16"/>
          <p:cNvSpPr/>
          <p:nvPr/>
        </p:nvSpPr>
        <p:spPr>
          <a:xfrm>
            <a:off x="4009056" y="2857128"/>
            <a:ext cx="1099185" cy="242570"/>
          </a:xfrm>
          <a:custGeom>
            <a:avLst/>
            <a:gdLst/>
            <a:ahLst/>
            <a:cxnLst/>
            <a:rect l="l" t="t" r="r" b="b"/>
            <a:pathLst>
              <a:path w="1099185" h="242569">
                <a:moveTo>
                  <a:pt x="0" y="242315"/>
                </a:moveTo>
                <a:lnTo>
                  <a:pt x="1098803" y="242315"/>
                </a:lnTo>
                <a:lnTo>
                  <a:pt x="1098803" y="0"/>
                </a:lnTo>
                <a:lnTo>
                  <a:pt x="0" y="0"/>
                </a:lnTo>
                <a:lnTo>
                  <a:pt x="0" y="242315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17"/>
          <p:cNvSpPr txBox="1"/>
          <p:nvPr/>
        </p:nvSpPr>
        <p:spPr>
          <a:xfrm>
            <a:off x="4141770" y="2825887"/>
            <a:ext cx="836294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同科單班</a:t>
            </a:r>
            <a:endParaRPr sz="1600" dirty="0"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</p:txBody>
      </p:sp>
      <p:sp>
        <p:nvSpPr>
          <p:cNvPr id="46" name="object 10"/>
          <p:cNvSpPr/>
          <p:nvPr/>
        </p:nvSpPr>
        <p:spPr>
          <a:xfrm>
            <a:off x="1876012" y="2094631"/>
            <a:ext cx="1996439" cy="358140"/>
          </a:xfrm>
          <a:custGeom>
            <a:avLst/>
            <a:gdLst/>
            <a:ahLst/>
            <a:cxnLst/>
            <a:rect l="l" t="t" r="r" b="b"/>
            <a:pathLst>
              <a:path w="1996439" h="358139">
                <a:moveTo>
                  <a:pt x="1960626" y="0"/>
                </a:moveTo>
                <a:lnTo>
                  <a:pt x="35813" y="0"/>
                </a:lnTo>
                <a:lnTo>
                  <a:pt x="21875" y="2809"/>
                </a:lnTo>
                <a:lnTo>
                  <a:pt x="10491" y="10477"/>
                </a:lnTo>
                <a:lnTo>
                  <a:pt x="2815" y="21859"/>
                </a:lnTo>
                <a:lnTo>
                  <a:pt x="0" y="35813"/>
                </a:lnTo>
                <a:lnTo>
                  <a:pt x="0" y="322325"/>
                </a:lnTo>
                <a:lnTo>
                  <a:pt x="2815" y="336280"/>
                </a:lnTo>
                <a:lnTo>
                  <a:pt x="10491" y="347662"/>
                </a:lnTo>
                <a:lnTo>
                  <a:pt x="21875" y="355330"/>
                </a:lnTo>
                <a:lnTo>
                  <a:pt x="35813" y="358139"/>
                </a:lnTo>
                <a:lnTo>
                  <a:pt x="1960626" y="358139"/>
                </a:lnTo>
                <a:lnTo>
                  <a:pt x="1974580" y="355330"/>
                </a:lnTo>
                <a:lnTo>
                  <a:pt x="1985962" y="347662"/>
                </a:lnTo>
                <a:lnTo>
                  <a:pt x="1993630" y="336280"/>
                </a:lnTo>
                <a:lnTo>
                  <a:pt x="1996439" y="322325"/>
                </a:lnTo>
                <a:lnTo>
                  <a:pt x="1996439" y="35813"/>
                </a:lnTo>
                <a:lnTo>
                  <a:pt x="1993630" y="21859"/>
                </a:lnTo>
                <a:lnTo>
                  <a:pt x="1985962" y="10477"/>
                </a:lnTo>
                <a:lnTo>
                  <a:pt x="1974580" y="2809"/>
                </a:lnTo>
                <a:lnTo>
                  <a:pt x="1960626" y="0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11"/>
          <p:cNvSpPr/>
          <p:nvPr/>
        </p:nvSpPr>
        <p:spPr>
          <a:xfrm>
            <a:off x="2012837" y="2157114"/>
            <a:ext cx="1873250" cy="234950"/>
          </a:xfrm>
          <a:custGeom>
            <a:avLst/>
            <a:gdLst/>
            <a:ahLst/>
            <a:cxnLst/>
            <a:rect l="l" t="t" r="r" b="b"/>
            <a:pathLst>
              <a:path w="1873250" h="234950">
                <a:moveTo>
                  <a:pt x="0" y="234696"/>
                </a:moveTo>
                <a:lnTo>
                  <a:pt x="1872995" y="234696"/>
                </a:lnTo>
                <a:lnTo>
                  <a:pt x="1872995" y="0"/>
                </a:lnTo>
                <a:lnTo>
                  <a:pt x="0" y="0"/>
                </a:lnTo>
                <a:lnTo>
                  <a:pt x="0" y="234696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12"/>
          <p:cNvSpPr txBox="1"/>
          <p:nvPr/>
        </p:nvSpPr>
        <p:spPr>
          <a:xfrm>
            <a:off x="2005228" y="2121554"/>
            <a:ext cx="17386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TW" altLang="en-US" sz="1600" b="1" spc="-5" dirty="0">
                <a:solidFill>
                  <a:srgbClr val="001F5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商業軟體應用</a:t>
            </a:r>
            <a:r>
              <a:rPr sz="1600" b="1" spc="-5" dirty="0" err="1">
                <a:solidFill>
                  <a:srgbClr val="001F5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實務</a:t>
            </a:r>
            <a:endParaRPr sz="1600" b="1" dirty="0"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</p:txBody>
      </p:sp>
      <p:sp>
        <p:nvSpPr>
          <p:cNvPr id="49" name="object 27"/>
          <p:cNvSpPr txBox="1"/>
          <p:nvPr/>
        </p:nvSpPr>
        <p:spPr>
          <a:xfrm>
            <a:off x="4132818" y="2136329"/>
            <a:ext cx="836294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TW" altLang="en-US" sz="1600" b="1" spc="-5" dirty="0">
                <a:solidFill>
                  <a:srgbClr val="001F5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同科單班</a:t>
            </a:r>
            <a:endParaRPr lang="zh-TW" altLang="en-US" sz="1600" dirty="0"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</p:txBody>
      </p:sp>
      <p:sp>
        <p:nvSpPr>
          <p:cNvPr id="50" name="object 33"/>
          <p:cNvSpPr/>
          <p:nvPr/>
        </p:nvSpPr>
        <p:spPr>
          <a:xfrm>
            <a:off x="5190712" y="2094631"/>
            <a:ext cx="1172210" cy="358139"/>
          </a:xfrm>
          <a:custGeom>
            <a:avLst/>
            <a:gdLst/>
            <a:ahLst/>
            <a:cxnLst/>
            <a:rect l="l" t="t" r="r" b="b"/>
            <a:pathLst>
              <a:path w="1172210" h="372110">
                <a:moveTo>
                  <a:pt x="1134744" y="0"/>
                </a:moveTo>
                <a:lnTo>
                  <a:pt x="37211" y="0"/>
                </a:lnTo>
                <a:lnTo>
                  <a:pt x="22717" y="2921"/>
                </a:lnTo>
                <a:lnTo>
                  <a:pt x="10890" y="10890"/>
                </a:lnTo>
                <a:lnTo>
                  <a:pt x="2921" y="22717"/>
                </a:lnTo>
                <a:lnTo>
                  <a:pt x="0" y="37210"/>
                </a:lnTo>
                <a:lnTo>
                  <a:pt x="0" y="334644"/>
                </a:lnTo>
                <a:lnTo>
                  <a:pt x="2921" y="349138"/>
                </a:lnTo>
                <a:lnTo>
                  <a:pt x="10890" y="360965"/>
                </a:lnTo>
                <a:lnTo>
                  <a:pt x="22717" y="368934"/>
                </a:lnTo>
                <a:lnTo>
                  <a:pt x="37211" y="371855"/>
                </a:lnTo>
                <a:lnTo>
                  <a:pt x="1134744" y="371855"/>
                </a:lnTo>
                <a:lnTo>
                  <a:pt x="1149238" y="368934"/>
                </a:lnTo>
                <a:lnTo>
                  <a:pt x="1161065" y="360965"/>
                </a:lnTo>
                <a:lnTo>
                  <a:pt x="1169034" y="349138"/>
                </a:lnTo>
                <a:lnTo>
                  <a:pt x="1171955" y="334644"/>
                </a:lnTo>
                <a:lnTo>
                  <a:pt x="1171955" y="37210"/>
                </a:lnTo>
                <a:lnTo>
                  <a:pt x="1169034" y="22717"/>
                </a:lnTo>
                <a:lnTo>
                  <a:pt x="1161065" y="10890"/>
                </a:lnTo>
                <a:lnTo>
                  <a:pt x="1149238" y="2921"/>
                </a:lnTo>
                <a:lnTo>
                  <a:pt x="1134744" y="0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endParaRPr sz="160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1" name="object 34"/>
          <p:cNvSpPr/>
          <p:nvPr/>
        </p:nvSpPr>
        <p:spPr>
          <a:xfrm>
            <a:off x="5261888" y="2158638"/>
            <a:ext cx="1099185" cy="243840"/>
          </a:xfrm>
          <a:custGeom>
            <a:avLst/>
            <a:gdLst/>
            <a:ahLst/>
            <a:cxnLst/>
            <a:rect l="l" t="t" r="r" b="b"/>
            <a:pathLst>
              <a:path w="1099185" h="243839">
                <a:moveTo>
                  <a:pt x="0" y="243839"/>
                </a:moveTo>
                <a:lnTo>
                  <a:pt x="1098803" y="243839"/>
                </a:lnTo>
                <a:lnTo>
                  <a:pt x="1098803" y="0"/>
                </a:lnTo>
                <a:lnTo>
                  <a:pt x="0" y="0"/>
                </a:lnTo>
                <a:lnTo>
                  <a:pt x="0" y="243839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endParaRPr sz="160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2" name="object 35"/>
          <p:cNvSpPr txBox="1"/>
          <p:nvPr/>
        </p:nvSpPr>
        <p:spPr>
          <a:xfrm>
            <a:off x="5495187" y="2128285"/>
            <a:ext cx="63373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一年級</a:t>
            </a:r>
            <a:endParaRPr sz="1600"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</p:txBody>
      </p:sp>
      <p:sp>
        <p:nvSpPr>
          <p:cNvPr id="53" name="object 68"/>
          <p:cNvSpPr/>
          <p:nvPr/>
        </p:nvSpPr>
        <p:spPr>
          <a:xfrm>
            <a:off x="6405339" y="2094631"/>
            <a:ext cx="570230" cy="372110"/>
          </a:xfrm>
          <a:custGeom>
            <a:avLst/>
            <a:gdLst/>
            <a:ahLst/>
            <a:cxnLst/>
            <a:rect l="l" t="t" r="r" b="b"/>
            <a:pathLst>
              <a:path w="570229" h="372110">
                <a:moveTo>
                  <a:pt x="532764" y="0"/>
                </a:moveTo>
                <a:lnTo>
                  <a:pt x="37211" y="0"/>
                </a:lnTo>
                <a:lnTo>
                  <a:pt x="22717" y="2921"/>
                </a:lnTo>
                <a:lnTo>
                  <a:pt x="10890" y="10890"/>
                </a:lnTo>
                <a:lnTo>
                  <a:pt x="2921" y="22717"/>
                </a:lnTo>
                <a:lnTo>
                  <a:pt x="0" y="37210"/>
                </a:lnTo>
                <a:lnTo>
                  <a:pt x="0" y="334644"/>
                </a:lnTo>
                <a:lnTo>
                  <a:pt x="2921" y="349138"/>
                </a:lnTo>
                <a:lnTo>
                  <a:pt x="10890" y="360965"/>
                </a:lnTo>
                <a:lnTo>
                  <a:pt x="22717" y="368934"/>
                </a:lnTo>
                <a:lnTo>
                  <a:pt x="37211" y="371855"/>
                </a:lnTo>
                <a:lnTo>
                  <a:pt x="532764" y="371855"/>
                </a:lnTo>
                <a:lnTo>
                  <a:pt x="547258" y="368934"/>
                </a:lnTo>
                <a:lnTo>
                  <a:pt x="559085" y="360965"/>
                </a:lnTo>
                <a:lnTo>
                  <a:pt x="567054" y="349138"/>
                </a:lnTo>
                <a:lnTo>
                  <a:pt x="569976" y="334644"/>
                </a:lnTo>
                <a:lnTo>
                  <a:pt x="569976" y="37210"/>
                </a:lnTo>
                <a:lnTo>
                  <a:pt x="567054" y="22717"/>
                </a:lnTo>
                <a:lnTo>
                  <a:pt x="559085" y="10890"/>
                </a:lnTo>
                <a:lnTo>
                  <a:pt x="547258" y="2921"/>
                </a:lnTo>
                <a:lnTo>
                  <a:pt x="532764" y="0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endParaRPr sz="160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4" name="object 69"/>
          <p:cNvSpPr/>
          <p:nvPr/>
        </p:nvSpPr>
        <p:spPr>
          <a:xfrm>
            <a:off x="6455180" y="2158638"/>
            <a:ext cx="520389" cy="243840"/>
          </a:xfrm>
          <a:custGeom>
            <a:avLst/>
            <a:gdLst/>
            <a:ahLst/>
            <a:cxnLst/>
            <a:rect l="l" t="t" r="r" b="b"/>
            <a:pathLst>
              <a:path w="533400" h="243839">
                <a:moveTo>
                  <a:pt x="0" y="243839"/>
                </a:moveTo>
                <a:lnTo>
                  <a:pt x="533400" y="243839"/>
                </a:lnTo>
                <a:lnTo>
                  <a:pt x="533400" y="0"/>
                </a:lnTo>
                <a:lnTo>
                  <a:pt x="0" y="0"/>
                </a:lnTo>
                <a:lnTo>
                  <a:pt x="0" y="243839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pPr algn="ctr"/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</a:p>
        </p:txBody>
      </p:sp>
      <p:sp>
        <p:nvSpPr>
          <p:cNvPr id="62" name="object 36"/>
          <p:cNvSpPr/>
          <p:nvPr/>
        </p:nvSpPr>
        <p:spPr>
          <a:xfrm>
            <a:off x="5211212" y="3632954"/>
            <a:ext cx="1172210" cy="372110"/>
          </a:xfrm>
          <a:custGeom>
            <a:avLst/>
            <a:gdLst/>
            <a:ahLst/>
            <a:cxnLst/>
            <a:rect l="l" t="t" r="r" b="b"/>
            <a:pathLst>
              <a:path w="1172210" h="372110">
                <a:moveTo>
                  <a:pt x="1134744" y="0"/>
                </a:moveTo>
                <a:lnTo>
                  <a:pt x="37211" y="0"/>
                </a:lnTo>
                <a:lnTo>
                  <a:pt x="22717" y="2921"/>
                </a:lnTo>
                <a:lnTo>
                  <a:pt x="10890" y="10890"/>
                </a:lnTo>
                <a:lnTo>
                  <a:pt x="2921" y="22717"/>
                </a:lnTo>
                <a:lnTo>
                  <a:pt x="0" y="37211"/>
                </a:lnTo>
                <a:lnTo>
                  <a:pt x="0" y="334645"/>
                </a:lnTo>
                <a:lnTo>
                  <a:pt x="2921" y="349138"/>
                </a:lnTo>
                <a:lnTo>
                  <a:pt x="10890" y="360965"/>
                </a:lnTo>
                <a:lnTo>
                  <a:pt x="22717" y="368935"/>
                </a:lnTo>
                <a:lnTo>
                  <a:pt x="37211" y="371856"/>
                </a:lnTo>
                <a:lnTo>
                  <a:pt x="1134744" y="371856"/>
                </a:lnTo>
                <a:lnTo>
                  <a:pt x="1149238" y="368935"/>
                </a:lnTo>
                <a:lnTo>
                  <a:pt x="1161065" y="360965"/>
                </a:lnTo>
                <a:lnTo>
                  <a:pt x="1169034" y="349138"/>
                </a:lnTo>
                <a:lnTo>
                  <a:pt x="1171955" y="334645"/>
                </a:lnTo>
                <a:lnTo>
                  <a:pt x="1171955" y="37211"/>
                </a:lnTo>
                <a:lnTo>
                  <a:pt x="1169034" y="22717"/>
                </a:lnTo>
                <a:lnTo>
                  <a:pt x="1161065" y="10890"/>
                </a:lnTo>
                <a:lnTo>
                  <a:pt x="1149238" y="2921"/>
                </a:lnTo>
                <a:lnTo>
                  <a:pt x="1134744" y="0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13"/>
          <p:cNvSpPr/>
          <p:nvPr/>
        </p:nvSpPr>
        <p:spPr>
          <a:xfrm>
            <a:off x="1885677" y="3645024"/>
            <a:ext cx="1996439" cy="358140"/>
          </a:xfrm>
          <a:custGeom>
            <a:avLst/>
            <a:gdLst/>
            <a:ahLst/>
            <a:cxnLst/>
            <a:rect l="l" t="t" r="r" b="b"/>
            <a:pathLst>
              <a:path w="1996439" h="358139">
                <a:moveTo>
                  <a:pt x="1960626" y="0"/>
                </a:moveTo>
                <a:lnTo>
                  <a:pt x="35814" y="0"/>
                </a:lnTo>
                <a:lnTo>
                  <a:pt x="21875" y="2809"/>
                </a:lnTo>
                <a:lnTo>
                  <a:pt x="10491" y="10477"/>
                </a:lnTo>
                <a:lnTo>
                  <a:pt x="2815" y="21859"/>
                </a:lnTo>
                <a:lnTo>
                  <a:pt x="0" y="35814"/>
                </a:lnTo>
                <a:lnTo>
                  <a:pt x="0" y="322326"/>
                </a:lnTo>
                <a:lnTo>
                  <a:pt x="2815" y="336280"/>
                </a:lnTo>
                <a:lnTo>
                  <a:pt x="10491" y="347662"/>
                </a:lnTo>
                <a:lnTo>
                  <a:pt x="21875" y="355330"/>
                </a:lnTo>
                <a:lnTo>
                  <a:pt x="35814" y="358140"/>
                </a:lnTo>
                <a:lnTo>
                  <a:pt x="1960626" y="358140"/>
                </a:lnTo>
                <a:lnTo>
                  <a:pt x="1974580" y="355330"/>
                </a:lnTo>
                <a:lnTo>
                  <a:pt x="1985962" y="347662"/>
                </a:lnTo>
                <a:lnTo>
                  <a:pt x="1993630" y="336280"/>
                </a:lnTo>
                <a:lnTo>
                  <a:pt x="1996440" y="322326"/>
                </a:lnTo>
                <a:lnTo>
                  <a:pt x="1996440" y="35814"/>
                </a:lnTo>
                <a:lnTo>
                  <a:pt x="1993630" y="21859"/>
                </a:lnTo>
                <a:lnTo>
                  <a:pt x="1985962" y="10477"/>
                </a:lnTo>
                <a:lnTo>
                  <a:pt x="1974580" y="2809"/>
                </a:lnTo>
                <a:lnTo>
                  <a:pt x="1960626" y="0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14"/>
          <p:cNvSpPr/>
          <p:nvPr/>
        </p:nvSpPr>
        <p:spPr>
          <a:xfrm>
            <a:off x="1958830" y="3705984"/>
            <a:ext cx="1873250" cy="234950"/>
          </a:xfrm>
          <a:custGeom>
            <a:avLst/>
            <a:gdLst/>
            <a:ahLst/>
            <a:cxnLst/>
            <a:rect l="l" t="t" r="r" b="b"/>
            <a:pathLst>
              <a:path w="1873250" h="234950">
                <a:moveTo>
                  <a:pt x="0" y="234696"/>
                </a:moveTo>
                <a:lnTo>
                  <a:pt x="1872996" y="234696"/>
                </a:lnTo>
                <a:lnTo>
                  <a:pt x="1872996" y="0"/>
                </a:lnTo>
                <a:lnTo>
                  <a:pt x="0" y="0"/>
                </a:lnTo>
                <a:lnTo>
                  <a:pt x="0" y="234696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15"/>
          <p:cNvSpPr txBox="1"/>
          <p:nvPr/>
        </p:nvSpPr>
        <p:spPr>
          <a:xfrm>
            <a:off x="1986388" y="3671694"/>
            <a:ext cx="1331777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TW" altLang="en-US" sz="1600" b="1" spc="-5" dirty="0">
                <a:solidFill>
                  <a:srgbClr val="001F5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電腦套裝軟體</a:t>
            </a:r>
            <a:endParaRPr sz="1600" dirty="0"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</p:txBody>
      </p:sp>
      <p:sp>
        <p:nvSpPr>
          <p:cNvPr id="66" name="object 37"/>
          <p:cNvSpPr/>
          <p:nvPr/>
        </p:nvSpPr>
        <p:spPr>
          <a:xfrm>
            <a:off x="5232381" y="3677741"/>
            <a:ext cx="1099185" cy="243840"/>
          </a:xfrm>
          <a:custGeom>
            <a:avLst/>
            <a:gdLst/>
            <a:ahLst/>
            <a:cxnLst/>
            <a:rect l="l" t="t" r="r" b="b"/>
            <a:pathLst>
              <a:path w="1099185" h="243839">
                <a:moveTo>
                  <a:pt x="0" y="243839"/>
                </a:moveTo>
                <a:lnTo>
                  <a:pt x="1098803" y="243839"/>
                </a:lnTo>
                <a:lnTo>
                  <a:pt x="1098803" y="0"/>
                </a:lnTo>
                <a:lnTo>
                  <a:pt x="0" y="0"/>
                </a:lnTo>
                <a:lnTo>
                  <a:pt x="0" y="243839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38"/>
          <p:cNvSpPr txBox="1"/>
          <p:nvPr/>
        </p:nvSpPr>
        <p:spPr>
          <a:xfrm>
            <a:off x="5465299" y="3651491"/>
            <a:ext cx="63373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二年級</a:t>
            </a:r>
            <a:endParaRPr sz="1600" dirty="0"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</p:txBody>
      </p:sp>
      <p:sp>
        <p:nvSpPr>
          <p:cNvPr id="68" name="object 70"/>
          <p:cNvSpPr/>
          <p:nvPr/>
        </p:nvSpPr>
        <p:spPr>
          <a:xfrm>
            <a:off x="6416528" y="3623933"/>
            <a:ext cx="603743" cy="365760"/>
          </a:xfrm>
          <a:custGeom>
            <a:avLst/>
            <a:gdLst/>
            <a:ahLst/>
            <a:cxnLst/>
            <a:rect l="l" t="t" r="r" b="b"/>
            <a:pathLst>
              <a:path w="568960" h="365760">
                <a:moveTo>
                  <a:pt x="531876" y="0"/>
                </a:moveTo>
                <a:lnTo>
                  <a:pt x="36575" y="0"/>
                </a:lnTo>
                <a:lnTo>
                  <a:pt x="22342" y="2875"/>
                </a:lnTo>
                <a:lnTo>
                  <a:pt x="10715" y="10715"/>
                </a:lnTo>
                <a:lnTo>
                  <a:pt x="2875" y="22342"/>
                </a:lnTo>
                <a:lnTo>
                  <a:pt x="0" y="36575"/>
                </a:lnTo>
                <a:lnTo>
                  <a:pt x="0" y="329184"/>
                </a:lnTo>
                <a:lnTo>
                  <a:pt x="2875" y="343417"/>
                </a:lnTo>
                <a:lnTo>
                  <a:pt x="10715" y="355044"/>
                </a:lnTo>
                <a:lnTo>
                  <a:pt x="22342" y="362884"/>
                </a:lnTo>
                <a:lnTo>
                  <a:pt x="36575" y="365760"/>
                </a:lnTo>
                <a:lnTo>
                  <a:pt x="531876" y="365760"/>
                </a:lnTo>
                <a:lnTo>
                  <a:pt x="546109" y="362884"/>
                </a:lnTo>
                <a:lnTo>
                  <a:pt x="557736" y="355044"/>
                </a:lnTo>
                <a:lnTo>
                  <a:pt x="565576" y="343417"/>
                </a:lnTo>
                <a:lnTo>
                  <a:pt x="568451" y="329184"/>
                </a:lnTo>
                <a:lnTo>
                  <a:pt x="568451" y="36575"/>
                </a:lnTo>
                <a:lnTo>
                  <a:pt x="565576" y="22342"/>
                </a:lnTo>
                <a:lnTo>
                  <a:pt x="557736" y="10715"/>
                </a:lnTo>
                <a:lnTo>
                  <a:pt x="546109" y="2875"/>
                </a:lnTo>
                <a:lnTo>
                  <a:pt x="531876" y="0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71"/>
          <p:cNvSpPr/>
          <p:nvPr/>
        </p:nvSpPr>
        <p:spPr>
          <a:xfrm>
            <a:off x="6484968" y="3700045"/>
            <a:ext cx="511128" cy="239395"/>
          </a:xfrm>
          <a:custGeom>
            <a:avLst/>
            <a:gdLst/>
            <a:ahLst/>
            <a:cxnLst/>
            <a:rect l="l" t="t" r="r" b="b"/>
            <a:pathLst>
              <a:path w="535304" h="239394">
                <a:moveTo>
                  <a:pt x="0" y="239267"/>
                </a:moveTo>
                <a:lnTo>
                  <a:pt x="534924" y="239267"/>
                </a:lnTo>
                <a:lnTo>
                  <a:pt x="534924" y="0"/>
                </a:lnTo>
                <a:lnTo>
                  <a:pt x="0" y="0"/>
                </a:lnTo>
                <a:lnTo>
                  <a:pt x="0" y="239267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pPr algn="ctr"/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</a:p>
          <a:p>
            <a:pPr algn="ctr"/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0" name="object 117"/>
          <p:cNvSpPr txBox="1"/>
          <p:nvPr/>
        </p:nvSpPr>
        <p:spPr>
          <a:xfrm>
            <a:off x="4124761" y="3501008"/>
            <a:ext cx="836294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 err="1">
                <a:solidFill>
                  <a:srgbClr val="001F5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同科</a:t>
            </a:r>
            <a:r>
              <a:rPr lang="zh-TW" altLang="en-US" sz="1600" b="1" spc="-5" dirty="0">
                <a:solidFill>
                  <a:srgbClr val="001F5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跨</a:t>
            </a:r>
            <a:r>
              <a:rPr sz="1600" b="1" spc="-5" dirty="0">
                <a:solidFill>
                  <a:srgbClr val="001F5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班</a:t>
            </a:r>
            <a:endParaRPr sz="1600" dirty="0"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</p:txBody>
      </p:sp>
      <p:cxnSp>
        <p:nvCxnSpPr>
          <p:cNvPr id="71" name="直線接點 70"/>
          <p:cNvCxnSpPr/>
          <p:nvPr/>
        </p:nvCxnSpPr>
        <p:spPr>
          <a:xfrm>
            <a:off x="1896791" y="1602645"/>
            <a:ext cx="50998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接點 72"/>
          <p:cNvCxnSpPr/>
          <p:nvPr/>
        </p:nvCxnSpPr>
        <p:spPr>
          <a:xfrm>
            <a:off x="1870375" y="4149080"/>
            <a:ext cx="50998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bject 81"/>
          <p:cNvSpPr/>
          <p:nvPr/>
        </p:nvSpPr>
        <p:spPr>
          <a:xfrm>
            <a:off x="5210472" y="5119473"/>
            <a:ext cx="554990" cy="1142359"/>
          </a:xfrm>
          <a:custGeom>
            <a:avLst/>
            <a:gdLst/>
            <a:ahLst/>
            <a:cxnLst/>
            <a:rect l="l" t="t" r="r" b="b"/>
            <a:pathLst>
              <a:path w="554989" h="708660">
                <a:moveTo>
                  <a:pt x="499237" y="0"/>
                </a:moveTo>
                <a:lnTo>
                  <a:pt x="55499" y="0"/>
                </a:lnTo>
                <a:lnTo>
                  <a:pt x="33914" y="4367"/>
                </a:lnTo>
                <a:lnTo>
                  <a:pt x="16271" y="16271"/>
                </a:lnTo>
                <a:lnTo>
                  <a:pt x="4367" y="33914"/>
                </a:lnTo>
                <a:lnTo>
                  <a:pt x="0" y="55499"/>
                </a:lnTo>
                <a:lnTo>
                  <a:pt x="0" y="653161"/>
                </a:lnTo>
                <a:lnTo>
                  <a:pt x="4367" y="674745"/>
                </a:lnTo>
                <a:lnTo>
                  <a:pt x="16271" y="692388"/>
                </a:lnTo>
                <a:lnTo>
                  <a:pt x="33914" y="704292"/>
                </a:lnTo>
                <a:lnTo>
                  <a:pt x="55499" y="708660"/>
                </a:lnTo>
                <a:lnTo>
                  <a:pt x="499237" y="708660"/>
                </a:lnTo>
                <a:lnTo>
                  <a:pt x="520821" y="704292"/>
                </a:lnTo>
                <a:lnTo>
                  <a:pt x="538464" y="692388"/>
                </a:lnTo>
                <a:lnTo>
                  <a:pt x="550368" y="674745"/>
                </a:lnTo>
                <a:lnTo>
                  <a:pt x="554736" y="653161"/>
                </a:lnTo>
                <a:lnTo>
                  <a:pt x="554736" y="55499"/>
                </a:lnTo>
                <a:lnTo>
                  <a:pt x="550368" y="33914"/>
                </a:lnTo>
                <a:lnTo>
                  <a:pt x="538464" y="16271"/>
                </a:lnTo>
                <a:lnTo>
                  <a:pt x="520821" y="4367"/>
                </a:lnTo>
                <a:lnTo>
                  <a:pt x="499237" y="0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82"/>
          <p:cNvSpPr/>
          <p:nvPr/>
        </p:nvSpPr>
        <p:spPr>
          <a:xfrm>
            <a:off x="5246543" y="5496563"/>
            <a:ext cx="472812" cy="333370"/>
          </a:xfrm>
          <a:custGeom>
            <a:avLst/>
            <a:gdLst/>
            <a:ahLst/>
            <a:cxnLst/>
            <a:rect l="l" t="t" r="r" b="b"/>
            <a:pathLst>
              <a:path w="521335" h="463550">
                <a:moveTo>
                  <a:pt x="0" y="463296"/>
                </a:moveTo>
                <a:lnTo>
                  <a:pt x="521208" y="463296"/>
                </a:lnTo>
                <a:lnTo>
                  <a:pt x="521208" y="0"/>
                </a:lnTo>
                <a:lnTo>
                  <a:pt x="0" y="0"/>
                </a:lnTo>
                <a:lnTo>
                  <a:pt x="0" y="463296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三上</a:t>
            </a:r>
            <a:endParaRPr sz="1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6" name="object 13"/>
          <p:cNvSpPr/>
          <p:nvPr/>
        </p:nvSpPr>
        <p:spPr>
          <a:xfrm>
            <a:off x="1837753" y="5533874"/>
            <a:ext cx="1996439" cy="358140"/>
          </a:xfrm>
          <a:custGeom>
            <a:avLst/>
            <a:gdLst/>
            <a:ahLst/>
            <a:cxnLst/>
            <a:rect l="l" t="t" r="r" b="b"/>
            <a:pathLst>
              <a:path w="1996439" h="358139">
                <a:moveTo>
                  <a:pt x="1960626" y="0"/>
                </a:moveTo>
                <a:lnTo>
                  <a:pt x="35814" y="0"/>
                </a:lnTo>
                <a:lnTo>
                  <a:pt x="21875" y="2809"/>
                </a:lnTo>
                <a:lnTo>
                  <a:pt x="10491" y="10477"/>
                </a:lnTo>
                <a:lnTo>
                  <a:pt x="2815" y="21859"/>
                </a:lnTo>
                <a:lnTo>
                  <a:pt x="0" y="35814"/>
                </a:lnTo>
                <a:lnTo>
                  <a:pt x="0" y="322326"/>
                </a:lnTo>
                <a:lnTo>
                  <a:pt x="2815" y="336280"/>
                </a:lnTo>
                <a:lnTo>
                  <a:pt x="10491" y="347662"/>
                </a:lnTo>
                <a:lnTo>
                  <a:pt x="21875" y="355330"/>
                </a:lnTo>
                <a:lnTo>
                  <a:pt x="35814" y="358140"/>
                </a:lnTo>
                <a:lnTo>
                  <a:pt x="1960626" y="358140"/>
                </a:lnTo>
                <a:lnTo>
                  <a:pt x="1974580" y="355330"/>
                </a:lnTo>
                <a:lnTo>
                  <a:pt x="1985962" y="347662"/>
                </a:lnTo>
                <a:lnTo>
                  <a:pt x="1993630" y="336280"/>
                </a:lnTo>
                <a:lnTo>
                  <a:pt x="1996440" y="322326"/>
                </a:lnTo>
                <a:lnTo>
                  <a:pt x="1996440" y="35814"/>
                </a:lnTo>
                <a:lnTo>
                  <a:pt x="1993630" y="21859"/>
                </a:lnTo>
                <a:lnTo>
                  <a:pt x="1985962" y="10477"/>
                </a:lnTo>
                <a:lnTo>
                  <a:pt x="1974580" y="2809"/>
                </a:lnTo>
                <a:lnTo>
                  <a:pt x="1960626" y="0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14"/>
          <p:cNvSpPr/>
          <p:nvPr/>
        </p:nvSpPr>
        <p:spPr>
          <a:xfrm>
            <a:off x="1910906" y="5594834"/>
            <a:ext cx="1873250" cy="234950"/>
          </a:xfrm>
          <a:custGeom>
            <a:avLst/>
            <a:gdLst/>
            <a:ahLst/>
            <a:cxnLst/>
            <a:rect l="l" t="t" r="r" b="b"/>
            <a:pathLst>
              <a:path w="1873250" h="234950">
                <a:moveTo>
                  <a:pt x="0" y="234696"/>
                </a:moveTo>
                <a:lnTo>
                  <a:pt x="1872996" y="234696"/>
                </a:lnTo>
                <a:lnTo>
                  <a:pt x="1872996" y="0"/>
                </a:lnTo>
                <a:lnTo>
                  <a:pt x="0" y="0"/>
                </a:lnTo>
                <a:lnTo>
                  <a:pt x="0" y="234696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15"/>
          <p:cNvSpPr txBox="1"/>
          <p:nvPr/>
        </p:nvSpPr>
        <p:spPr>
          <a:xfrm>
            <a:off x="1938465" y="5560544"/>
            <a:ext cx="1484004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TW" altLang="en-US" sz="1600" b="1" spc="-5" dirty="0">
                <a:solidFill>
                  <a:srgbClr val="001F5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實用英文表達</a:t>
            </a:r>
            <a:endParaRPr sz="1600" dirty="0"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</p:txBody>
      </p:sp>
      <p:sp>
        <p:nvSpPr>
          <p:cNvPr id="90" name="object 13"/>
          <p:cNvSpPr/>
          <p:nvPr/>
        </p:nvSpPr>
        <p:spPr>
          <a:xfrm>
            <a:off x="1848452" y="5092803"/>
            <a:ext cx="1996439" cy="358140"/>
          </a:xfrm>
          <a:custGeom>
            <a:avLst/>
            <a:gdLst/>
            <a:ahLst/>
            <a:cxnLst/>
            <a:rect l="l" t="t" r="r" b="b"/>
            <a:pathLst>
              <a:path w="1996439" h="358139">
                <a:moveTo>
                  <a:pt x="1960626" y="0"/>
                </a:moveTo>
                <a:lnTo>
                  <a:pt x="35814" y="0"/>
                </a:lnTo>
                <a:lnTo>
                  <a:pt x="21875" y="2809"/>
                </a:lnTo>
                <a:lnTo>
                  <a:pt x="10491" y="10477"/>
                </a:lnTo>
                <a:lnTo>
                  <a:pt x="2815" y="21859"/>
                </a:lnTo>
                <a:lnTo>
                  <a:pt x="0" y="35814"/>
                </a:lnTo>
                <a:lnTo>
                  <a:pt x="0" y="322326"/>
                </a:lnTo>
                <a:lnTo>
                  <a:pt x="2815" y="336280"/>
                </a:lnTo>
                <a:lnTo>
                  <a:pt x="10491" y="347662"/>
                </a:lnTo>
                <a:lnTo>
                  <a:pt x="21875" y="355330"/>
                </a:lnTo>
                <a:lnTo>
                  <a:pt x="35814" y="358140"/>
                </a:lnTo>
                <a:lnTo>
                  <a:pt x="1960626" y="358140"/>
                </a:lnTo>
                <a:lnTo>
                  <a:pt x="1974580" y="355330"/>
                </a:lnTo>
                <a:lnTo>
                  <a:pt x="1985962" y="347662"/>
                </a:lnTo>
                <a:lnTo>
                  <a:pt x="1993630" y="336280"/>
                </a:lnTo>
                <a:lnTo>
                  <a:pt x="1996440" y="322326"/>
                </a:lnTo>
                <a:lnTo>
                  <a:pt x="1996440" y="35814"/>
                </a:lnTo>
                <a:lnTo>
                  <a:pt x="1993630" y="21859"/>
                </a:lnTo>
                <a:lnTo>
                  <a:pt x="1985962" y="10477"/>
                </a:lnTo>
                <a:lnTo>
                  <a:pt x="1974580" y="2809"/>
                </a:lnTo>
                <a:lnTo>
                  <a:pt x="1960626" y="0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14"/>
          <p:cNvSpPr/>
          <p:nvPr/>
        </p:nvSpPr>
        <p:spPr>
          <a:xfrm>
            <a:off x="1921605" y="5153763"/>
            <a:ext cx="1873250" cy="234950"/>
          </a:xfrm>
          <a:custGeom>
            <a:avLst/>
            <a:gdLst/>
            <a:ahLst/>
            <a:cxnLst/>
            <a:rect l="l" t="t" r="r" b="b"/>
            <a:pathLst>
              <a:path w="1873250" h="234950">
                <a:moveTo>
                  <a:pt x="0" y="234696"/>
                </a:moveTo>
                <a:lnTo>
                  <a:pt x="1872996" y="234696"/>
                </a:lnTo>
                <a:lnTo>
                  <a:pt x="1872996" y="0"/>
                </a:lnTo>
                <a:lnTo>
                  <a:pt x="0" y="0"/>
                </a:lnTo>
                <a:lnTo>
                  <a:pt x="0" y="234696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15"/>
          <p:cNvSpPr txBox="1"/>
          <p:nvPr/>
        </p:nvSpPr>
        <p:spPr>
          <a:xfrm>
            <a:off x="1949163" y="5119473"/>
            <a:ext cx="1845692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TW" altLang="en-US" sz="1600" b="1" spc="-5" dirty="0">
                <a:solidFill>
                  <a:srgbClr val="001F5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財經新聞導讀</a:t>
            </a:r>
            <a:endParaRPr sz="1600" dirty="0"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</p:txBody>
      </p:sp>
      <p:sp>
        <p:nvSpPr>
          <p:cNvPr id="93" name="object 70"/>
          <p:cNvSpPr/>
          <p:nvPr/>
        </p:nvSpPr>
        <p:spPr>
          <a:xfrm>
            <a:off x="6379304" y="5085184"/>
            <a:ext cx="568960" cy="1165812"/>
          </a:xfrm>
          <a:custGeom>
            <a:avLst/>
            <a:gdLst/>
            <a:ahLst/>
            <a:cxnLst/>
            <a:rect l="l" t="t" r="r" b="b"/>
            <a:pathLst>
              <a:path w="568960" h="365760">
                <a:moveTo>
                  <a:pt x="531876" y="0"/>
                </a:moveTo>
                <a:lnTo>
                  <a:pt x="36575" y="0"/>
                </a:lnTo>
                <a:lnTo>
                  <a:pt x="22342" y="2875"/>
                </a:lnTo>
                <a:lnTo>
                  <a:pt x="10715" y="10715"/>
                </a:lnTo>
                <a:lnTo>
                  <a:pt x="2875" y="22342"/>
                </a:lnTo>
                <a:lnTo>
                  <a:pt x="0" y="36575"/>
                </a:lnTo>
                <a:lnTo>
                  <a:pt x="0" y="329184"/>
                </a:lnTo>
                <a:lnTo>
                  <a:pt x="2875" y="343417"/>
                </a:lnTo>
                <a:lnTo>
                  <a:pt x="10715" y="355044"/>
                </a:lnTo>
                <a:lnTo>
                  <a:pt x="22342" y="362884"/>
                </a:lnTo>
                <a:lnTo>
                  <a:pt x="36575" y="365760"/>
                </a:lnTo>
                <a:lnTo>
                  <a:pt x="531876" y="365760"/>
                </a:lnTo>
                <a:lnTo>
                  <a:pt x="546109" y="362884"/>
                </a:lnTo>
                <a:lnTo>
                  <a:pt x="557736" y="355044"/>
                </a:lnTo>
                <a:lnTo>
                  <a:pt x="565576" y="343417"/>
                </a:lnTo>
                <a:lnTo>
                  <a:pt x="568451" y="329184"/>
                </a:lnTo>
                <a:lnTo>
                  <a:pt x="568451" y="36575"/>
                </a:lnTo>
                <a:lnTo>
                  <a:pt x="565576" y="22342"/>
                </a:lnTo>
                <a:lnTo>
                  <a:pt x="557736" y="10715"/>
                </a:lnTo>
                <a:lnTo>
                  <a:pt x="546109" y="2875"/>
                </a:lnTo>
                <a:lnTo>
                  <a:pt x="531876" y="0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71"/>
          <p:cNvSpPr/>
          <p:nvPr/>
        </p:nvSpPr>
        <p:spPr>
          <a:xfrm>
            <a:off x="6399117" y="5510503"/>
            <a:ext cx="535305" cy="239395"/>
          </a:xfrm>
          <a:custGeom>
            <a:avLst/>
            <a:gdLst/>
            <a:ahLst/>
            <a:cxnLst/>
            <a:rect l="l" t="t" r="r" b="b"/>
            <a:pathLst>
              <a:path w="535304" h="239394">
                <a:moveTo>
                  <a:pt x="0" y="239267"/>
                </a:moveTo>
                <a:lnTo>
                  <a:pt x="534924" y="239267"/>
                </a:lnTo>
                <a:lnTo>
                  <a:pt x="534924" y="0"/>
                </a:lnTo>
                <a:lnTo>
                  <a:pt x="0" y="0"/>
                </a:lnTo>
                <a:lnTo>
                  <a:pt x="0" y="239267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pPr algn="ctr"/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5" name="object 115"/>
          <p:cNvSpPr/>
          <p:nvPr/>
        </p:nvSpPr>
        <p:spPr>
          <a:xfrm>
            <a:off x="3918044" y="5089756"/>
            <a:ext cx="1172210" cy="1234306"/>
          </a:xfrm>
          <a:custGeom>
            <a:avLst/>
            <a:gdLst/>
            <a:ahLst/>
            <a:cxnLst/>
            <a:rect l="l" t="t" r="r" b="b"/>
            <a:pathLst>
              <a:path w="1172210" h="372110">
                <a:moveTo>
                  <a:pt x="1134745" y="0"/>
                </a:moveTo>
                <a:lnTo>
                  <a:pt x="37211" y="0"/>
                </a:lnTo>
                <a:lnTo>
                  <a:pt x="22717" y="2921"/>
                </a:lnTo>
                <a:lnTo>
                  <a:pt x="10890" y="10890"/>
                </a:lnTo>
                <a:lnTo>
                  <a:pt x="2921" y="22717"/>
                </a:lnTo>
                <a:lnTo>
                  <a:pt x="0" y="37210"/>
                </a:lnTo>
                <a:lnTo>
                  <a:pt x="0" y="334644"/>
                </a:lnTo>
                <a:lnTo>
                  <a:pt x="2921" y="349138"/>
                </a:lnTo>
                <a:lnTo>
                  <a:pt x="10890" y="360965"/>
                </a:lnTo>
                <a:lnTo>
                  <a:pt x="22717" y="368934"/>
                </a:lnTo>
                <a:lnTo>
                  <a:pt x="37211" y="371855"/>
                </a:lnTo>
                <a:lnTo>
                  <a:pt x="1134745" y="371855"/>
                </a:lnTo>
                <a:lnTo>
                  <a:pt x="1149238" y="368934"/>
                </a:lnTo>
                <a:lnTo>
                  <a:pt x="1161065" y="360965"/>
                </a:lnTo>
                <a:lnTo>
                  <a:pt x="1169035" y="349138"/>
                </a:lnTo>
                <a:lnTo>
                  <a:pt x="1171956" y="334644"/>
                </a:lnTo>
                <a:lnTo>
                  <a:pt x="1171956" y="37210"/>
                </a:lnTo>
                <a:lnTo>
                  <a:pt x="1169035" y="22717"/>
                </a:lnTo>
                <a:lnTo>
                  <a:pt x="1161065" y="10890"/>
                </a:lnTo>
                <a:lnTo>
                  <a:pt x="1149238" y="2921"/>
                </a:lnTo>
                <a:lnTo>
                  <a:pt x="1134745" y="0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116"/>
          <p:cNvSpPr/>
          <p:nvPr/>
        </p:nvSpPr>
        <p:spPr>
          <a:xfrm>
            <a:off x="3960717" y="5155287"/>
            <a:ext cx="1099185" cy="242570"/>
          </a:xfrm>
          <a:custGeom>
            <a:avLst/>
            <a:gdLst/>
            <a:ahLst/>
            <a:cxnLst/>
            <a:rect l="l" t="t" r="r" b="b"/>
            <a:pathLst>
              <a:path w="1099185" h="242569">
                <a:moveTo>
                  <a:pt x="0" y="242315"/>
                </a:moveTo>
                <a:lnTo>
                  <a:pt x="1098803" y="242315"/>
                </a:lnTo>
                <a:lnTo>
                  <a:pt x="1098803" y="0"/>
                </a:lnTo>
                <a:lnTo>
                  <a:pt x="0" y="0"/>
                </a:lnTo>
                <a:lnTo>
                  <a:pt x="0" y="242315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117"/>
          <p:cNvSpPr txBox="1"/>
          <p:nvPr/>
        </p:nvSpPr>
        <p:spPr>
          <a:xfrm>
            <a:off x="4093431" y="5563502"/>
            <a:ext cx="836294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同</a:t>
            </a:r>
            <a:r>
              <a:rPr lang="zh-TW" altLang="en-US" sz="1600" b="1" spc="-5" dirty="0">
                <a:solidFill>
                  <a:srgbClr val="001F5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校跨群</a:t>
            </a:r>
            <a:endParaRPr sz="1600" dirty="0"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</p:txBody>
      </p:sp>
      <p:sp>
        <p:nvSpPr>
          <p:cNvPr id="109" name="object 13"/>
          <p:cNvSpPr/>
          <p:nvPr/>
        </p:nvSpPr>
        <p:spPr>
          <a:xfrm>
            <a:off x="1907704" y="3212976"/>
            <a:ext cx="1996439" cy="358140"/>
          </a:xfrm>
          <a:custGeom>
            <a:avLst/>
            <a:gdLst/>
            <a:ahLst/>
            <a:cxnLst/>
            <a:rect l="l" t="t" r="r" b="b"/>
            <a:pathLst>
              <a:path w="1996439" h="358139">
                <a:moveTo>
                  <a:pt x="1960626" y="0"/>
                </a:moveTo>
                <a:lnTo>
                  <a:pt x="35814" y="0"/>
                </a:lnTo>
                <a:lnTo>
                  <a:pt x="21875" y="2809"/>
                </a:lnTo>
                <a:lnTo>
                  <a:pt x="10491" y="10477"/>
                </a:lnTo>
                <a:lnTo>
                  <a:pt x="2815" y="21859"/>
                </a:lnTo>
                <a:lnTo>
                  <a:pt x="0" y="35814"/>
                </a:lnTo>
                <a:lnTo>
                  <a:pt x="0" y="322326"/>
                </a:lnTo>
                <a:lnTo>
                  <a:pt x="2815" y="336280"/>
                </a:lnTo>
                <a:lnTo>
                  <a:pt x="10491" y="347662"/>
                </a:lnTo>
                <a:lnTo>
                  <a:pt x="21875" y="355330"/>
                </a:lnTo>
                <a:lnTo>
                  <a:pt x="35814" y="358140"/>
                </a:lnTo>
                <a:lnTo>
                  <a:pt x="1960626" y="358140"/>
                </a:lnTo>
                <a:lnTo>
                  <a:pt x="1974580" y="355330"/>
                </a:lnTo>
                <a:lnTo>
                  <a:pt x="1985962" y="347662"/>
                </a:lnTo>
                <a:lnTo>
                  <a:pt x="1993630" y="336280"/>
                </a:lnTo>
                <a:lnTo>
                  <a:pt x="1996440" y="322326"/>
                </a:lnTo>
                <a:lnTo>
                  <a:pt x="1996440" y="35814"/>
                </a:lnTo>
                <a:lnTo>
                  <a:pt x="1993630" y="21859"/>
                </a:lnTo>
                <a:lnTo>
                  <a:pt x="1985962" y="10477"/>
                </a:lnTo>
                <a:lnTo>
                  <a:pt x="1974580" y="2809"/>
                </a:lnTo>
                <a:lnTo>
                  <a:pt x="1960626" y="0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4"/>
          <p:cNvSpPr/>
          <p:nvPr/>
        </p:nvSpPr>
        <p:spPr>
          <a:xfrm>
            <a:off x="1980857" y="3273936"/>
            <a:ext cx="1873250" cy="234950"/>
          </a:xfrm>
          <a:custGeom>
            <a:avLst/>
            <a:gdLst/>
            <a:ahLst/>
            <a:cxnLst/>
            <a:rect l="l" t="t" r="r" b="b"/>
            <a:pathLst>
              <a:path w="1873250" h="234950">
                <a:moveTo>
                  <a:pt x="0" y="234696"/>
                </a:moveTo>
                <a:lnTo>
                  <a:pt x="1872996" y="234696"/>
                </a:lnTo>
                <a:lnTo>
                  <a:pt x="1872996" y="0"/>
                </a:lnTo>
                <a:lnTo>
                  <a:pt x="0" y="0"/>
                </a:lnTo>
                <a:lnTo>
                  <a:pt x="0" y="234696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5"/>
          <p:cNvSpPr txBox="1"/>
          <p:nvPr/>
        </p:nvSpPr>
        <p:spPr>
          <a:xfrm>
            <a:off x="2008415" y="3239646"/>
            <a:ext cx="172146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TW" altLang="en-US" sz="1600" b="1" spc="-5" dirty="0">
                <a:solidFill>
                  <a:srgbClr val="001F5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多媒體製作與應用</a:t>
            </a:r>
            <a:endParaRPr lang="en-US" sz="1600" b="1" spc="-5" dirty="0">
              <a:solidFill>
                <a:srgbClr val="001F5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</p:txBody>
      </p:sp>
      <p:sp>
        <p:nvSpPr>
          <p:cNvPr id="114" name="object 70"/>
          <p:cNvSpPr/>
          <p:nvPr/>
        </p:nvSpPr>
        <p:spPr>
          <a:xfrm>
            <a:off x="6451312" y="3212976"/>
            <a:ext cx="568960" cy="365760"/>
          </a:xfrm>
          <a:custGeom>
            <a:avLst/>
            <a:gdLst/>
            <a:ahLst/>
            <a:cxnLst/>
            <a:rect l="l" t="t" r="r" b="b"/>
            <a:pathLst>
              <a:path w="568960" h="365760">
                <a:moveTo>
                  <a:pt x="531876" y="0"/>
                </a:moveTo>
                <a:lnTo>
                  <a:pt x="36575" y="0"/>
                </a:lnTo>
                <a:lnTo>
                  <a:pt x="22342" y="2875"/>
                </a:lnTo>
                <a:lnTo>
                  <a:pt x="10715" y="10715"/>
                </a:lnTo>
                <a:lnTo>
                  <a:pt x="2875" y="22342"/>
                </a:lnTo>
                <a:lnTo>
                  <a:pt x="0" y="36575"/>
                </a:lnTo>
                <a:lnTo>
                  <a:pt x="0" y="329184"/>
                </a:lnTo>
                <a:lnTo>
                  <a:pt x="2875" y="343417"/>
                </a:lnTo>
                <a:lnTo>
                  <a:pt x="10715" y="355044"/>
                </a:lnTo>
                <a:lnTo>
                  <a:pt x="22342" y="362884"/>
                </a:lnTo>
                <a:lnTo>
                  <a:pt x="36575" y="365760"/>
                </a:lnTo>
                <a:lnTo>
                  <a:pt x="531876" y="365760"/>
                </a:lnTo>
                <a:lnTo>
                  <a:pt x="546109" y="362884"/>
                </a:lnTo>
                <a:lnTo>
                  <a:pt x="557736" y="355044"/>
                </a:lnTo>
                <a:lnTo>
                  <a:pt x="565576" y="343417"/>
                </a:lnTo>
                <a:lnTo>
                  <a:pt x="568451" y="329184"/>
                </a:lnTo>
                <a:lnTo>
                  <a:pt x="568451" y="36575"/>
                </a:lnTo>
                <a:lnTo>
                  <a:pt x="565576" y="22342"/>
                </a:lnTo>
                <a:lnTo>
                  <a:pt x="557736" y="10715"/>
                </a:lnTo>
                <a:lnTo>
                  <a:pt x="546109" y="2875"/>
                </a:lnTo>
                <a:lnTo>
                  <a:pt x="531876" y="0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71"/>
          <p:cNvSpPr/>
          <p:nvPr/>
        </p:nvSpPr>
        <p:spPr>
          <a:xfrm>
            <a:off x="6471125" y="3276983"/>
            <a:ext cx="535305" cy="239395"/>
          </a:xfrm>
          <a:custGeom>
            <a:avLst/>
            <a:gdLst/>
            <a:ahLst/>
            <a:cxnLst/>
            <a:rect l="l" t="t" r="r" b="b"/>
            <a:pathLst>
              <a:path w="535304" h="239394">
                <a:moveTo>
                  <a:pt x="0" y="239267"/>
                </a:moveTo>
                <a:lnTo>
                  <a:pt x="534924" y="239267"/>
                </a:lnTo>
                <a:lnTo>
                  <a:pt x="534924" y="0"/>
                </a:lnTo>
                <a:lnTo>
                  <a:pt x="0" y="0"/>
                </a:lnTo>
                <a:lnTo>
                  <a:pt x="0" y="239267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pPr algn="ctr"/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</a:p>
          <a:p>
            <a:pPr algn="ctr"/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6" name="object 13"/>
          <p:cNvSpPr/>
          <p:nvPr/>
        </p:nvSpPr>
        <p:spPr>
          <a:xfrm>
            <a:off x="1855481" y="5965922"/>
            <a:ext cx="1996439" cy="358140"/>
          </a:xfrm>
          <a:custGeom>
            <a:avLst/>
            <a:gdLst/>
            <a:ahLst/>
            <a:cxnLst/>
            <a:rect l="l" t="t" r="r" b="b"/>
            <a:pathLst>
              <a:path w="1996439" h="358139">
                <a:moveTo>
                  <a:pt x="1960626" y="0"/>
                </a:moveTo>
                <a:lnTo>
                  <a:pt x="35814" y="0"/>
                </a:lnTo>
                <a:lnTo>
                  <a:pt x="21875" y="2809"/>
                </a:lnTo>
                <a:lnTo>
                  <a:pt x="10491" y="10477"/>
                </a:lnTo>
                <a:lnTo>
                  <a:pt x="2815" y="21859"/>
                </a:lnTo>
                <a:lnTo>
                  <a:pt x="0" y="35814"/>
                </a:lnTo>
                <a:lnTo>
                  <a:pt x="0" y="322326"/>
                </a:lnTo>
                <a:lnTo>
                  <a:pt x="2815" y="336280"/>
                </a:lnTo>
                <a:lnTo>
                  <a:pt x="10491" y="347662"/>
                </a:lnTo>
                <a:lnTo>
                  <a:pt x="21875" y="355330"/>
                </a:lnTo>
                <a:lnTo>
                  <a:pt x="35814" y="358140"/>
                </a:lnTo>
                <a:lnTo>
                  <a:pt x="1960626" y="358140"/>
                </a:lnTo>
                <a:lnTo>
                  <a:pt x="1974580" y="355330"/>
                </a:lnTo>
                <a:lnTo>
                  <a:pt x="1985962" y="347662"/>
                </a:lnTo>
                <a:lnTo>
                  <a:pt x="1993630" y="336280"/>
                </a:lnTo>
                <a:lnTo>
                  <a:pt x="1996440" y="322326"/>
                </a:lnTo>
                <a:lnTo>
                  <a:pt x="1996440" y="35814"/>
                </a:lnTo>
                <a:lnTo>
                  <a:pt x="1993630" y="21859"/>
                </a:lnTo>
                <a:lnTo>
                  <a:pt x="1985962" y="10477"/>
                </a:lnTo>
                <a:lnTo>
                  <a:pt x="1974580" y="2809"/>
                </a:lnTo>
                <a:lnTo>
                  <a:pt x="1960626" y="0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4"/>
          <p:cNvSpPr/>
          <p:nvPr/>
        </p:nvSpPr>
        <p:spPr>
          <a:xfrm>
            <a:off x="1856626" y="6026882"/>
            <a:ext cx="1873250" cy="234950"/>
          </a:xfrm>
          <a:custGeom>
            <a:avLst/>
            <a:gdLst/>
            <a:ahLst/>
            <a:cxnLst/>
            <a:rect l="l" t="t" r="r" b="b"/>
            <a:pathLst>
              <a:path w="1873250" h="234950">
                <a:moveTo>
                  <a:pt x="0" y="234696"/>
                </a:moveTo>
                <a:lnTo>
                  <a:pt x="1872996" y="234696"/>
                </a:lnTo>
                <a:lnTo>
                  <a:pt x="1872996" y="0"/>
                </a:lnTo>
                <a:lnTo>
                  <a:pt x="0" y="0"/>
                </a:lnTo>
                <a:lnTo>
                  <a:pt x="0" y="234696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5"/>
          <p:cNvSpPr txBox="1"/>
          <p:nvPr/>
        </p:nvSpPr>
        <p:spPr>
          <a:xfrm>
            <a:off x="1884185" y="5992592"/>
            <a:ext cx="1484004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TW" altLang="en-US" sz="1600" b="1" spc="-5" dirty="0">
                <a:solidFill>
                  <a:srgbClr val="001F5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投資理財輕鬆學</a:t>
            </a:r>
            <a:endParaRPr sz="1600" dirty="0"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</p:txBody>
      </p:sp>
      <p:sp>
        <p:nvSpPr>
          <p:cNvPr id="119" name="object 12"/>
          <p:cNvSpPr txBox="1"/>
          <p:nvPr/>
        </p:nvSpPr>
        <p:spPr>
          <a:xfrm>
            <a:off x="1979712" y="1704281"/>
            <a:ext cx="1152128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zh-TW"/>
            </a:defPPr>
            <a:lvl1pPr marL="12700">
              <a:lnSpc>
                <a:spcPct val="100000"/>
              </a:lnSpc>
              <a:spcBef>
                <a:spcPts val="95"/>
              </a:spcBef>
              <a:defRPr sz="1600" b="1" spc="-5">
                <a:solidFill>
                  <a:srgbClr val="001F5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defRPr>
            </a:lvl1pPr>
          </a:lstStyle>
          <a:p>
            <a:r>
              <a:rPr lang="zh-TW" altLang="en-US" dirty="0"/>
              <a:t>記帳實務</a:t>
            </a:r>
            <a:endParaRPr dirty="0"/>
          </a:p>
        </p:txBody>
      </p:sp>
      <p:cxnSp>
        <p:nvCxnSpPr>
          <p:cNvPr id="130" name="直線接點 129"/>
          <p:cNvCxnSpPr/>
          <p:nvPr/>
        </p:nvCxnSpPr>
        <p:spPr>
          <a:xfrm>
            <a:off x="1907704" y="2636912"/>
            <a:ext cx="50998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object 36"/>
          <p:cNvSpPr/>
          <p:nvPr/>
        </p:nvSpPr>
        <p:spPr>
          <a:xfrm>
            <a:off x="5220072" y="3212976"/>
            <a:ext cx="1172210" cy="372110"/>
          </a:xfrm>
          <a:custGeom>
            <a:avLst/>
            <a:gdLst/>
            <a:ahLst/>
            <a:cxnLst/>
            <a:rect l="l" t="t" r="r" b="b"/>
            <a:pathLst>
              <a:path w="1172210" h="372110">
                <a:moveTo>
                  <a:pt x="1134744" y="0"/>
                </a:moveTo>
                <a:lnTo>
                  <a:pt x="37211" y="0"/>
                </a:lnTo>
                <a:lnTo>
                  <a:pt x="22717" y="2921"/>
                </a:lnTo>
                <a:lnTo>
                  <a:pt x="10890" y="10890"/>
                </a:lnTo>
                <a:lnTo>
                  <a:pt x="2921" y="22717"/>
                </a:lnTo>
                <a:lnTo>
                  <a:pt x="0" y="37211"/>
                </a:lnTo>
                <a:lnTo>
                  <a:pt x="0" y="334645"/>
                </a:lnTo>
                <a:lnTo>
                  <a:pt x="2921" y="349138"/>
                </a:lnTo>
                <a:lnTo>
                  <a:pt x="10890" y="360965"/>
                </a:lnTo>
                <a:lnTo>
                  <a:pt x="22717" y="368935"/>
                </a:lnTo>
                <a:lnTo>
                  <a:pt x="37211" y="371856"/>
                </a:lnTo>
                <a:lnTo>
                  <a:pt x="1134744" y="371856"/>
                </a:lnTo>
                <a:lnTo>
                  <a:pt x="1149238" y="368935"/>
                </a:lnTo>
                <a:lnTo>
                  <a:pt x="1161065" y="360965"/>
                </a:lnTo>
                <a:lnTo>
                  <a:pt x="1169034" y="349138"/>
                </a:lnTo>
                <a:lnTo>
                  <a:pt x="1171955" y="334645"/>
                </a:lnTo>
                <a:lnTo>
                  <a:pt x="1171955" y="37211"/>
                </a:lnTo>
                <a:lnTo>
                  <a:pt x="1169034" y="22717"/>
                </a:lnTo>
                <a:lnTo>
                  <a:pt x="1161065" y="10890"/>
                </a:lnTo>
                <a:lnTo>
                  <a:pt x="1149238" y="2921"/>
                </a:lnTo>
                <a:lnTo>
                  <a:pt x="1134744" y="0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37"/>
          <p:cNvSpPr/>
          <p:nvPr/>
        </p:nvSpPr>
        <p:spPr>
          <a:xfrm>
            <a:off x="5241241" y="3257763"/>
            <a:ext cx="1099185" cy="243840"/>
          </a:xfrm>
          <a:custGeom>
            <a:avLst/>
            <a:gdLst/>
            <a:ahLst/>
            <a:cxnLst/>
            <a:rect l="l" t="t" r="r" b="b"/>
            <a:pathLst>
              <a:path w="1099185" h="243839">
                <a:moveTo>
                  <a:pt x="0" y="243839"/>
                </a:moveTo>
                <a:lnTo>
                  <a:pt x="1098803" y="243839"/>
                </a:lnTo>
                <a:lnTo>
                  <a:pt x="1098803" y="0"/>
                </a:lnTo>
                <a:lnTo>
                  <a:pt x="0" y="0"/>
                </a:lnTo>
                <a:lnTo>
                  <a:pt x="0" y="243839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38"/>
          <p:cNvSpPr txBox="1"/>
          <p:nvPr/>
        </p:nvSpPr>
        <p:spPr>
          <a:xfrm>
            <a:off x="5474159" y="3231513"/>
            <a:ext cx="63373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二年級</a:t>
            </a:r>
            <a:endParaRPr sz="1600" dirty="0"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</p:txBody>
      </p:sp>
      <p:sp>
        <p:nvSpPr>
          <p:cNvPr id="134" name="object 13"/>
          <p:cNvSpPr/>
          <p:nvPr/>
        </p:nvSpPr>
        <p:spPr>
          <a:xfrm>
            <a:off x="1835696" y="4237476"/>
            <a:ext cx="1996439" cy="358140"/>
          </a:xfrm>
          <a:custGeom>
            <a:avLst/>
            <a:gdLst/>
            <a:ahLst/>
            <a:cxnLst/>
            <a:rect l="l" t="t" r="r" b="b"/>
            <a:pathLst>
              <a:path w="1996439" h="358139">
                <a:moveTo>
                  <a:pt x="1960626" y="0"/>
                </a:moveTo>
                <a:lnTo>
                  <a:pt x="35814" y="0"/>
                </a:lnTo>
                <a:lnTo>
                  <a:pt x="21875" y="2809"/>
                </a:lnTo>
                <a:lnTo>
                  <a:pt x="10491" y="10477"/>
                </a:lnTo>
                <a:lnTo>
                  <a:pt x="2815" y="21859"/>
                </a:lnTo>
                <a:lnTo>
                  <a:pt x="0" y="35814"/>
                </a:lnTo>
                <a:lnTo>
                  <a:pt x="0" y="322326"/>
                </a:lnTo>
                <a:lnTo>
                  <a:pt x="2815" y="336280"/>
                </a:lnTo>
                <a:lnTo>
                  <a:pt x="10491" y="347662"/>
                </a:lnTo>
                <a:lnTo>
                  <a:pt x="21875" y="355330"/>
                </a:lnTo>
                <a:lnTo>
                  <a:pt x="35814" y="358140"/>
                </a:lnTo>
                <a:lnTo>
                  <a:pt x="1960626" y="358140"/>
                </a:lnTo>
                <a:lnTo>
                  <a:pt x="1974580" y="355330"/>
                </a:lnTo>
                <a:lnTo>
                  <a:pt x="1985962" y="347662"/>
                </a:lnTo>
                <a:lnTo>
                  <a:pt x="1993630" y="336280"/>
                </a:lnTo>
                <a:lnTo>
                  <a:pt x="1996440" y="322326"/>
                </a:lnTo>
                <a:lnTo>
                  <a:pt x="1996440" y="35814"/>
                </a:lnTo>
                <a:lnTo>
                  <a:pt x="1993630" y="21859"/>
                </a:lnTo>
                <a:lnTo>
                  <a:pt x="1985962" y="10477"/>
                </a:lnTo>
                <a:lnTo>
                  <a:pt x="1974580" y="2809"/>
                </a:lnTo>
                <a:lnTo>
                  <a:pt x="1960626" y="0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4"/>
          <p:cNvSpPr/>
          <p:nvPr/>
        </p:nvSpPr>
        <p:spPr>
          <a:xfrm>
            <a:off x="1908849" y="4298436"/>
            <a:ext cx="1873250" cy="234950"/>
          </a:xfrm>
          <a:custGeom>
            <a:avLst/>
            <a:gdLst/>
            <a:ahLst/>
            <a:cxnLst/>
            <a:rect l="l" t="t" r="r" b="b"/>
            <a:pathLst>
              <a:path w="1873250" h="234950">
                <a:moveTo>
                  <a:pt x="0" y="234696"/>
                </a:moveTo>
                <a:lnTo>
                  <a:pt x="1872996" y="234696"/>
                </a:lnTo>
                <a:lnTo>
                  <a:pt x="1872996" y="0"/>
                </a:lnTo>
                <a:lnTo>
                  <a:pt x="0" y="0"/>
                </a:lnTo>
                <a:lnTo>
                  <a:pt x="0" y="234696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5"/>
          <p:cNvSpPr txBox="1"/>
          <p:nvPr/>
        </p:nvSpPr>
        <p:spPr>
          <a:xfrm>
            <a:off x="1936408" y="4264146"/>
            <a:ext cx="836294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會計實務</a:t>
            </a:r>
            <a:endParaRPr sz="1600" dirty="0"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</p:txBody>
      </p:sp>
      <p:sp>
        <p:nvSpPr>
          <p:cNvPr id="137" name="object 36"/>
          <p:cNvSpPr/>
          <p:nvPr/>
        </p:nvSpPr>
        <p:spPr>
          <a:xfrm>
            <a:off x="5139729" y="4223760"/>
            <a:ext cx="1172210" cy="372110"/>
          </a:xfrm>
          <a:custGeom>
            <a:avLst/>
            <a:gdLst/>
            <a:ahLst/>
            <a:cxnLst/>
            <a:rect l="l" t="t" r="r" b="b"/>
            <a:pathLst>
              <a:path w="1172210" h="372110">
                <a:moveTo>
                  <a:pt x="1134744" y="0"/>
                </a:moveTo>
                <a:lnTo>
                  <a:pt x="37211" y="0"/>
                </a:lnTo>
                <a:lnTo>
                  <a:pt x="22717" y="2921"/>
                </a:lnTo>
                <a:lnTo>
                  <a:pt x="10890" y="10890"/>
                </a:lnTo>
                <a:lnTo>
                  <a:pt x="2921" y="22717"/>
                </a:lnTo>
                <a:lnTo>
                  <a:pt x="0" y="37211"/>
                </a:lnTo>
                <a:lnTo>
                  <a:pt x="0" y="334645"/>
                </a:lnTo>
                <a:lnTo>
                  <a:pt x="2921" y="349138"/>
                </a:lnTo>
                <a:lnTo>
                  <a:pt x="10890" y="360965"/>
                </a:lnTo>
                <a:lnTo>
                  <a:pt x="22717" y="368935"/>
                </a:lnTo>
                <a:lnTo>
                  <a:pt x="37211" y="371856"/>
                </a:lnTo>
                <a:lnTo>
                  <a:pt x="1134744" y="371856"/>
                </a:lnTo>
                <a:lnTo>
                  <a:pt x="1149238" y="368935"/>
                </a:lnTo>
                <a:lnTo>
                  <a:pt x="1161065" y="360965"/>
                </a:lnTo>
                <a:lnTo>
                  <a:pt x="1169034" y="349138"/>
                </a:lnTo>
                <a:lnTo>
                  <a:pt x="1171955" y="334645"/>
                </a:lnTo>
                <a:lnTo>
                  <a:pt x="1171955" y="37211"/>
                </a:lnTo>
                <a:lnTo>
                  <a:pt x="1169034" y="22717"/>
                </a:lnTo>
                <a:lnTo>
                  <a:pt x="1161065" y="10890"/>
                </a:lnTo>
                <a:lnTo>
                  <a:pt x="1149238" y="2921"/>
                </a:lnTo>
                <a:lnTo>
                  <a:pt x="1134744" y="0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37"/>
          <p:cNvSpPr/>
          <p:nvPr/>
        </p:nvSpPr>
        <p:spPr>
          <a:xfrm>
            <a:off x="5182400" y="4287769"/>
            <a:ext cx="1099185" cy="243840"/>
          </a:xfrm>
          <a:custGeom>
            <a:avLst/>
            <a:gdLst/>
            <a:ahLst/>
            <a:cxnLst/>
            <a:rect l="l" t="t" r="r" b="b"/>
            <a:pathLst>
              <a:path w="1099185" h="243839">
                <a:moveTo>
                  <a:pt x="0" y="243839"/>
                </a:moveTo>
                <a:lnTo>
                  <a:pt x="1098803" y="243839"/>
                </a:lnTo>
                <a:lnTo>
                  <a:pt x="1098803" y="0"/>
                </a:lnTo>
                <a:lnTo>
                  <a:pt x="0" y="0"/>
                </a:lnTo>
                <a:lnTo>
                  <a:pt x="0" y="243839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38"/>
          <p:cNvSpPr txBox="1"/>
          <p:nvPr/>
        </p:nvSpPr>
        <p:spPr>
          <a:xfrm>
            <a:off x="5415318" y="4257415"/>
            <a:ext cx="63373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TW" altLang="en-US" sz="1600" b="1" spc="-5" dirty="0">
                <a:solidFill>
                  <a:srgbClr val="001F5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三</a:t>
            </a:r>
            <a:r>
              <a:rPr sz="1600" b="1" spc="-5" dirty="0" err="1">
                <a:solidFill>
                  <a:srgbClr val="001F5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年級</a:t>
            </a:r>
            <a:endParaRPr sz="1600" dirty="0"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</p:txBody>
      </p:sp>
      <p:sp>
        <p:nvSpPr>
          <p:cNvPr id="140" name="object 70"/>
          <p:cNvSpPr/>
          <p:nvPr/>
        </p:nvSpPr>
        <p:spPr>
          <a:xfrm>
            <a:off x="6366548" y="4229857"/>
            <a:ext cx="568960" cy="365760"/>
          </a:xfrm>
          <a:custGeom>
            <a:avLst/>
            <a:gdLst/>
            <a:ahLst/>
            <a:cxnLst/>
            <a:rect l="l" t="t" r="r" b="b"/>
            <a:pathLst>
              <a:path w="568960" h="365760">
                <a:moveTo>
                  <a:pt x="531876" y="0"/>
                </a:moveTo>
                <a:lnTo>
                  <a:pt x="36575" y="0"/>
                </a:lnTo>
                <a:lnTo>
                  <a:pt x="22342" y="2875"/>
                </a:lnTo>
                <a:lnTo>
                  <a:pt x="10715" y="10715"/>
                </a:lnTo>
                <a:lnTo>
                  <a:pt x="2875" y="22342"/>
                </a:lnTo>
                <a:lnTo>
                  <a:pt x="0" y="36575"/>
                </a:lnTo>
                <a:lnTo>
                  <a:pt x="0" y="329184"/>
                </a:lnTo>
                <a:lnTo>
                  <a:pt x="2875" y="343417"/>
                </a:lnTo>
                <a:lnTo>
                  <a:pt x="10715" y="355044"/>
                </a:lnTo>
                <a:lnTo>
                  <a:pt x="22342" y="362884"/>
                </a:lnTo>
                <a:lnTo>
                  <a:pt x="36575" y="365760"/>
                </a:lnTo>
                <a:lnTo>
                  <a:pt x="531876" y="365760"/>
                </a:lnTo>
                <a:lnTo>
                  <a:pt x="546109" y="362884"/>
                </a:lnTo>
                <a:lnTo>
                  <a:pt x="557736" y="355044"/>
                </a:lnTo>
                <a:lnTo>
                  <a:pt x="565576" y="343417"/>
                </a:lnTo>
                <a:lnTo>
                  <a:pt x="568451" y="329184"/>
                </a:lnTo>
                <a:lnTo>
                  <a:pt x="568451" y="36575"/>
                </a:lnTo>
                <a:lnTo>
                  <a:pt x="565576" y="22342"/>
                </a:lnTo>
                <a:lnTo>
                  <a:pt x="557736" y="10715"/>
                </a:lnTo>
                <a:lnTo>
                  <a:pt x="546109" y="2875"/>
                </a:lnTo>
                <a:lnTo>
                  <a:pt x="531876" y="0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71"/>
          <p:cNvSpPr/>
          <p:nvPr/>
        </p:nvSpPr>
        <p:spPr>
          <a:xfrm>
            <a:off x="6386361" y="4293864"/>
            <a:ext cx="535305" cy="239395"/>
          </a:xfrm>
          <a:custGeom>
            <a:avLst/>
            <a:gdLst/>
            <a:ahLst/>
            <a:cxnLst/>
            <a:rect l="l" t="t" r="r" b="b"/>
            <a:pathLst>
              <a:path w="535304" h="239394">
                <a:moveTo>
                  <a:pt x="0" y="239267"/>
                </a:moveTo>
                <a:lnTo>
                  <a:pt x="534924" y="239267"/>
                </a:lnTo>
                <a:lnTo>
                  <a:pt x="534924" y="0"/>
                </a:lnTo>
                <a:lnTo>
                  <a:pt x="0" y="0"/>
                </a:lnTo>
                <a:lnTo>
                  <a:pt x="0" y="239267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pPr algn="ctr"/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</a:p>
          <a:p>
            <a:pPr algn="ctr"/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2" name="object 116"/>
          <p:cNvSpPr/>
          <p:nvPr/>
        </p:nvSpPr>
        <p:spPr>
          <a:xfrm>
            <a:off x="3947961" y="4299960"/>
            <a:ext cx="1099185" cy="242570"/>
          </a:xfrm>
          <a:custGeom>
            <a:avLst/>
            <a:gdLst/>
            <a:ahLst/>
            <a:cxnLst/>
            <a:rect l="l" t="t" r="r" b="b"/>
            <a:pathLst>
              <a:path w="1099185" h="242569">
                <a:moveTo>
                  <a:pt x="0" y="242315"/>
                </a:moveTo>
                <a:lnTo>
                  <a:pt x="1098803" y="242315"/>
                </a:lnTo>
                <a:lnTo>
                  <a:pt x="1098803" y="0"/>
                </a:lnTo>
                <a:lnTo>
                  <a:pt x="0" y="0"/>
                </a:lnTo>
                <a:lnTo>
                  <a:pt x="0" y="242315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17"/>
          <p:cNvSpPr txBox="1"/>
          <p:nvPr/>
        </p:nvSpPr>
        <p:spPr>
          <a:xfrm>
            <a:off x="4080675" y="4268719"/>
            <a:ext cx="836294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同科單班</a:t>
            </a:r>
            <a:endParaRPr sz="1600" dirty="0"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</p:txBody>
      </p:sp>
      <p:cxnSp>
        <p:nvCxnSpPr>
          <p:cNvPr id="144" name="直線接點 143"/>
          <p:cNvCxnSpPr/>
          <p:nvPr/>
        </p:nvCxnSpPr>
        <p:spPr>
          <a:xfrm>
            <a:off x="1846609" y="4151752"/>
            <a:ext cx="50998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object 13"/>
          <p:cNvSpPr/>
          <p:nvPr/>
        </p:nvSpPr>
        <p:spPr>
          <a:xfrm>
            <a:off x="1813773" y="4684266"/>
            <a:ext cx="1996439" cy="358140"/>
          </a:xfrm>
          <a:custGeom>
            <a:avLst/>
            <a:gdLst/>
            <a:ahLst/>
            <a:cxnLst/>
            <a:rect l="l" t="t" r="r" b="b"/>
            <a:pathLst>
              <a:path w="1996439" h="358139">
                <a:moveTo>
                  <a:pt x="1960626" y="0"/>
                </a:moveTo>
                <a:lnTo>
                  <a:pt x="35814" y="0"/>
                </a:lnTo>
                <a:lnTo>
                  <a:pt x="21875" y="2809"/>
                </a:lnTo>
                <a:lnTo>
                  <a:pt x="10491" y="10477"/>
                </a:lnTo>
                <a:lnTo>
                  <a:pt x="2815" y="21859"/>
                </a:lnTo>
                <a:lnTo>
                  <a:pt x="0" y="35814"/>
                </a:lnTo>
                <a:lnTo>
                  <a:pt x="0" y="322326"/>
                </a:lnTo>
                <a:lnTo>
                  <a:pt x="2815" y="336280"/>
                </a:lnTo>
                <a:lnTo>
                  <a:pt x="10491" y="347662"/>
                </a:lnTo>
                <a:lnTo>
                  <a:pt x="21875" y="355330"/>
                </a:lnTo>
                <a:lnTo>
                  <a:pt x="35814" y="358140"/>
                </a:lnTo>
                <a:lnTo>
                  <a:pt x="1960626" y="358140"/>
                </a:lnTo>
                <a:lnTo>
                  <a:pt x="1974580" y="355330"/>
                </a:lnTo>
                <a:lnTo>
                  <a:pt x="1985962" y="347662"/>
                </a:lnTo>
                <a:lnTo>
                  <a:pt x="1993630" y="336280"/>
                </a:lnTo>
                <a:lnTo>
                  <a:pt x="1996440" y="322326"/>
                </a:lnTo>
                <a:lnTo>
                  <a:pt x="1996440" y="35814"/>
                </a:lnTo>
                <a:lnTo>
                  <a:pt x="1993630" y="21859"/>
                </a:lnTo>
                <a:lnTo>
                  <a:pt x="1985962" y="10477"/>
                </a:lnTo>
                <a:lnTo>
                  <a:pt x="1974580" y="2809"/>
                </a:lnTo>
                <a:lnTo>
                  <a:pt x="1960626" y="0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"/>
          <p:cNvSpPr/>
          <p:nvPr/>
        </p:nvSpPr>
        <p:spPr>
          <a:xfrm>
            <a:off x="1886926" y="4745226"/>
            <a:ext cx="1873250" cy="234950"/>
          </a:xfrm>
          <a:custGeom>
            <a:avLst/>
            <a:gdLst/>
            <a:ahLst/>
            <a:cxnLst/>
            <a:rect l="l" t="t" r="r" b="b"/>
            <a:pathLst>
              <a:path w="1873250" h="234950">
                <a:moveTo>
                  <a:pt x="0" y="234696"/>
                </a:moveTo>
                <a:lnTo>
                  <a:pt x="1872996" y="234696"/>
                </a:lnTo>
                <a:lnTo>
                  <a:pt x="1872996" y="0"/>
                </a:lnTo>
                <a:lnTo>
                  <a:pt x="0" y="0"/>
                </a:lnTo>
                <a:lnTo>
                  <a:pt x="0" y="234696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5"/>
          <p:cNvSpPr txBox="1"/>
          <p:nvPr/>
        </p:nvSpPr>
        <p:spPr>
          <a:xfrm>
            <a:off x="1914485" y="4710936"/>
            <a:ext cx="1453704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 err="1">
                <a:solidFill>
                  <a:srgbClr val="001F5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會計</a:t>
            </a:r>
            <a:r>
              <a:rPr lang="zh-TW" altLang="en-US" sz="1600" b="1" spc="-5" dirty="0">
                <a:solidFill>
                  <a:srgbClr val="001F5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學進階</a:t>
            </a:r>
            <a:endParaRPr sz="1600" dirty="0"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</p:txBody>
      </p:sp>
      <p:sp>
        <p:nvSpPr>
          <p:cNvPr id="149" name="object 36"/>
          <p:cNvSpPr/>
          <p:nvPr/>
        </p:nvSpPr>
        <p:spPr>
          <a:xfrm>
            <a:off x="5117806" y="4670550"/>
            <a:ext cx="1172210" cy="372110"/>
          </a:xfrm>
          <a:custGeom>
            <a:avLst/>
            <a:gdLst/>
            <a:ahLst/>
            <a:cxnLst/>
            <a:rect l="l" t="t" r="r" b="b"/>
            <a:pathLst>
              <a:path w="1172210" h="372110">
                <a:moveTo>
                  <a:pt x="1134744" y="0"/>
                </a:moveTo>
                <a:lnTo>
                  <a:pt x="37211" y="0"/>
                </a:lnTo>
                <a:lnTo>
                  <a:pt x="22717" y="2921"/>
                </a:lnTo>
                <a:lnTo>
                  <a:pt x="10890" y="10890"/>
                </a:lnTo>
                <a:lnTo>
                  <a:pt x="2921" y="22717"/>
                </a:lnTo>
                <a:lnTo>
                  <a:pt x="0" y="37211"/>
                </a:lnTo>
                <a:lnTo>
                  <a:pt x="0" y="334645"/>
                </a:lnTo>
                <a:lnTo>
                  <a:pt x="2921" y="349138"/>
                </a:lnTo>
                <a:lnTo>
                  <a:pt x="10890" y="360965"/>
                </a:lnTo>
                <a:lnTo>
                  <a:pt x="22717" y="368935"/>
                </a:lnTo>
                <a:lnTo>
                  <a:pt x="37211" y="371856"/>
                </a:lnTo>
                <a:lnTo>
                  <a:pt x="1134744" y="371856"/>
                </a:lnTo>
                <a:lnTo>
                  <a:pt x="1149238" y="368935"/>
                </a:lnTo>
                <a:lnTo>
                  <a:pt x="1161065" y="360965"/>
                </a:lnTo>
                <a:lnTo>
                  <a:pt x="1169034" y="349138"/>
                </a:lnTo>
                <a:lnTo>
                  <a:pt x="1171955" y="334645"/>
                </a:lnTo>
                <a:lnTo>
                  <a:pt x="1171955" y="37211"/>
                </a:lnTo>
                <a:lnTo>
                  <a:pt x="1169034" y="22717"/>
                </a:lnTo>
                <a:lnTo>
                  <a:pt x="1161065" y="10890"/>
                </a:lnTo>
                <a:lnTo>
                  <a:pt x="1149238" y="2921"/>
                </a:lnTo>
                <a:lnTo>
                  <a:pt x="1134744" y="0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37"/>
          <p:cNvSpPr/>
          <p:nvPr/>
        </p:nvSpPr>
        <p:spPr>
          <a:xfrm>
            <a:off x="5160477" y="4734559"/>
            <a:ext cx="1099185" cy="243840"/>
          </a:xfrm>
          <a:custGeom>
            <a:avLst/>
            <a:gdLst/>
            <a:ahLst/>
            <a:cxnLst/>
            <a:rect l="l" t="t" r="r" b="b"/>
            <a:pathLst>
              <a:path w="1099185" h="243839">
                <a:moveTo>
                  <a:pt x="0" y="243839"/>
                </a:moveTo>
                <a:lnTo>
                  <a:pt x="1098803" y="243839"/>
                </a:lnTo>
                <a:lnTo>
                  <a:pt x="1098803" y="0"/>
                </a:lnTo>
                <a:lnTo>
                  <a:pt x="0" y="0"/>
                </a:lnTo>
                <a:lnTo>
                  <a:pt x="0" y="243839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38"/>
          <p:cNvSpPr txBox="1"/>
          <p:nvPr/>
        </p:nvSpPr>
        <p:spPr>
          <a:xfrm>
            <a:off x="5393395" y="4704205"/>
            <a:ext cx="63373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TW" altLang="en-US" sz="1600" b="1" spc="-5" dirty="0">
                <a:solidFill>
                  <a:srgbClr val="001F5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三</a:t>
            </a:r>
            <a:r>
              <a:rPr sz="1600" b="1" spc="-5" dirty="0" err="1">
                <a:solidFill>
                  <a:srgbClr val="001F5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年級</a:t>
            </a:r>
            <a:endParaRPr sz="1600" dirty="0"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</p:txBody>
      </p:sp>
      <p:sp>
        <p:nvSpPr>
          <p:cNvPr id="152" name="object 70"/>
          <p:cNvSpPr/>
          <p:nvPr/>
        </p:nvSpPr>
        <p:spPr>
          <a:xfrm>
            <a:off x="6344625" y="4676647"/>
            <a:ext cx="568960" cy="365760"/>
          </a:xfrm>
          <a:custGeom>
            <a:avLst/>
            <a:gdLst/>
            <a:ahLst/>
            <a:cxnLst/>
            <a:rect l="l" t="t" r="r" b="b"/>
            <a:pathLst>
              <a:path w="568960" h="365760">
                <a:moveTo>
                  <a:pt x="531876" y="0"/>
                </a:moveTo>
                <a:lnTo>
                  <a:pt x="36575" y="0"/>
                </a:lnTo>
                <a:lnTo>
                  <a:pt x="22342" y="2875"/>
                </a:lnTo>
                <a:lnTo>
                  <a:pt x="10715" y="10715"/>
                </a:lnTo>
                <a:lnTo>
                  <a:pt x="2875" y="22342"/>
                </a:lnTo>
                <a:lnTo>
                  <a:pt x="0" y="36575"/>
                </a:lnTo>
                <a:lnTo>
                  <a:pt x="0" y="329184"/>
                </a:lnTo>
                <a:lnTo>
                  <a:pt x="2875" y="343417"/>
                </a:lnTo>
                <a:lnTo>
                  <a:pt x="10715" y="355044"/>
                </a:lnTo>
                <a:lnTo>
                  <a:pt x="22342" y="362884"/>
                </a:lnTo>
                <a:lnTo>
                  <a:pt x="36575" y="365760"/>
                </a:lnTo>
                <a:lnTo>
                  <a:pt x="531876" y="365760"/>
                </a:lnTo>
                <a:lnTo>
                  <a:pt x="546109" y="362884"/>
                </a:lnTo>
                <a:lnTo>
                  <a:pt x="557736" y="355044"/>
                </a:lnTo>
                <a:lnTo>
                  <a:pt x="565576" y="343417"/>
                </a:lnTo>
                <a:lnTo>
                  <a:pt x="568451" y="329184"/>
                </a:lnTo>
                <a:lnTo>
                  <a:pt x="568451" y="36575"/>
                </a:lnTo>
                <a:lnTo>
                  <a:pt x="565576" y="22342"/>
                </a:lnTo>
                <a:lnTo>
                  <a:pt x="557736" y="10715"/>
                </a:lnTo>
                <a:lnTo>
                  <a:pt x="546109" y="2875"/>
                </a:lnTo>
                <a:lnTo>
                  <a:pt x="531876" y="0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71"/>
          <p:cNvSpPr/>
          <p:nvPr/>
        </p:nvSpPr>
        <p:spPr>
          <a:xfrm>
            <a:off x="6364438" y="4740654"/>
            <a:ext cx="535305" cy="239395"/>
          </a:xfrm>
          <a:custGeom>
            <a:avLst/>
            <a:gdLst/>
            <a:ahLst/>
            <a:cxnLst/>
            <a:rect l="l" t="t" r="r" b="b"/>
            <a:pathLst>
              <a:path w="535304" h="239394">
                <a:moveTo>
                  <a:pt x="0" y="239267"/>
                </a:moveTo>
                <a:lnTo>
                  <a:pt x="534924" y="239267"/>
                </a:lnTo>
                <a:lnTo>
                  <a:pt x="534924" y="0"/>
                </a:lnTo>
                <a:lnTo>
                  <a:pt x="0" y="0"/>
                </a:lnTo>
                <a:lnTo>
                  <a:pt x="0" y="239267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pPr algn="ctr"/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</a:t>
            </a:r>
          </a:p>
          <a:p>
            <a:pPr algn="ctr"/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4" name="object 116"/>
          <p:cNvSpPr/>
          <p:nvPr/>
        </p:nvSpPr>
        <p:spPr>
          <a:xfrm>
            <a:off x="3926038" y="4746750"/>
            <a:ext cx="1099185" cy="242570"/>
          </a:xfrm>
          <a:custGeom>
            <a:avLst/>
            <a:gdLst/>
            <a:ahLst/>
            <a:cxnLst/>
            <a:rect l="l" t="t" r="r" b="b"/>
            <a:pathLst>
              <a:path w="1099185" h="242569">
                <a:moveTo>
                  <a:pt x="0" y="242315"/>
                </a:moveTo>
                <a:lnTo>
                  <a:pt x="1098803" y="242315"/>
                </a:lnTo>
                <a:lnTo>
                  <a:pt x="1098803" y="0"/>
                </a:lnTo>
                <a:lnTo>
                  <a:pt x="0" y="0"/>
                </a:lnTo>
                <a:lnTo>
                  <a:pt x="0" y="242315"/>
                </a:lnTo>
                <a:close/>
              </a:path>
            </a:pathLst>
          </a:custGeom>
          <a:solidFill>
            <a:srgbClr val="DFD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17"/>
          <p:cNvSpPr txBox="1"/>
          <p:nvPr/>
        </p:nvSpPr>
        <p:spPr>
          <a:xfrm>
            <a:off x="4058752" y="4715509"/>
            <a:ext cx="836294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同科單班</a:t>
            </a:r>
            <a:endParaRPr sz="1600" dirty="0"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400691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2378</TotalTime>
  <Words>2483</Words>
  <Application>Microsoft Office PowerPoint</Application>
  <PresentationFormat>如螢幕大小 (4:3)</PresentationFormat>
  <Paragraphs>693</Paragraphs>
  <Slides>37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46" baseType="lpstr">
      <vt:lpstr>Microsoft YaHei</vt:lpstr>
      <vt:lpstr>華康中圓體</vt:lpstr>
      <vt:lpstr>Microsoft JhengHei</vt:lpstr>
      <vt:lpstr>Microsoft JhengHei</vt:lpstr>
      <vt:lpstr>標楷體</vt:lpstr>
      <vt:lpstr>Arial</vt:lpstr>
      <vt:lpstr>Calibri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Cameron</dc:creator>
  <cp:lastModifiedBy>tony6428 林</cp:lastModifiedBy>
  <cp:revision>124</cp:revision>
  <dcterms:created xsi:type="dcterms:W3CDTF">2019-08-26T01:45:29Z</dcterms:created>
  <dcterms:modified xsi:type="dcterms:W3CDTF">2023-01-17T10:41:23Z</dcterms:modified>
</cp:coreProperties>
</file>